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48"/>
  </p:handoutMasterIdLst>
  <p:sldIdLst>
    <p:sldId id="997" r:id="rId4"/>
    <p:sldId id="957" r:id="rId5"/>
    <p:sldId id="279" r:id="rId6"/>
    <p:sldId id="998" r:id="rId8"/>
    <p:sldId id="759" r:id="rId9"/>
    <p:sldId id="781" r:id="rId10"/>
    <p:sldId id="896" r:id="rId11"/>
    <p:sldId id="955" r:id="rId12"/>
    <p:sldId id="760" r:id="rId13"/>
    <p:sldId id="921" r:id="rId14"/>
    <p:sldId id="922" r:id="rId15"/>
    <p:sldId id="923" r:id="rId16"/>
    <p:sldId id="924" r:id="rId17"/>
    <p:sldId id="925" r:id="rId18"/>
    <p:sldId id="926" r:id="rId19"/>
    <p:sldId id="928" r:id="rId20"/>
    <p:sldId id="929" r:id="rId21"/>
    <p:sldId id="930" r:id="rId22"/>
    <p:sldId id="933" r:id="rId23"/>
    <p:sldId id="931" r:id="rId24"/>
    <p:sldId id="927" r:id="rId25"/>
    <p:sldId id="932" r:id="rId26"/>
    <p:sldId id="934" r:id="rId27"/>
    <p:sldId id="935" r:id="rId28"/>
    <p:sldId id="938" r:id="rId29"/>
    <p:sldId id="939" r:id="rId30"/>
    <p:sldId id="936" r:id="rId31"/>
    <p:sldId id="937" r:id="rId32"/>
    <p:sldId id="940" r:id="rId33"/>
    <p:sldId id="941" r:id="rId34"/>
    <p:sldId id="945" r:id="rId35"/>
    <p:sldId id="946" r:id="rId36"/>
    <p:sldId id="942" r:id="rId37"/>
    <p:sldId id="947" r:id="rId38"/>
    <p:sldId id="948" r:id="rId39"/>
    <p:sldId id="944" r:id="rId40"/>
    <p:sldId id="943" r:id="rId41"/>
    <p:sldId id="916" r:id="rId42"/>
    <p:sldId id="949" r:id="rId43"/>
    <p:sldId id="950" r:id="rId44"/>
    <p:sldId id="951" r:id="rId45"/>
    <p:sldId id="952" r:id="rId46"/>
    <p:sldId id="270" r:id="rId47"/>
  </p:sldIdLst>
  <p:sldSz cx="12192000" cy="6858000"/>
  <p:notesSz cx="7103745" cy="10234295"/>
  <p:embeddedFontLst>
    <p:embeddedFont>
      <p:font typeface="黑体" panose="02010609060101010101" charset="-122"/>
      <p:regular r:id="rId53"/>
    </p:embeddedFont>
    <p:embeddedFont>
      <p:font typeface="微软雅黑" panose="020B0503020204020204" charset="-122"/>
      <p:regular r:id="rId54"/>
    </p:embeddedFont>
    <p:embeddedFont>
      <p:font typeface="华文细黑" panose="02010600040101010101" charset="-122"/>
      <p:regular r:id="rId55"/>
    </p:embeddedFont>
    <p:embeddedFont>
      <p:font typeface="方正大标宋简体" panose="02000000000000000000" charset="-122"/>
      <p:regular r:id="rId56"/>
    </p:embeddedFont>
    <p:embeddedFont>
      <p:font typeface="Calibri" panose="020F0502020204030204" pitchFamily="34" charset="0"/>
      <p:regular r:id="rId57"/>
      <p:bold r:id="rId58"/>
      <p:italic r:id="rId59"/>
      <p:boldItalic r:id="rId60"/>
    </p:embeddedFont>
    <p:embeddedFont>
      <p:font typeface="Segoe UI" panose="020B0502040204020203" pitchFamily="34" charset="0"/>
      <p:regular r:id="rId61"/>
      <p:bold r:id="rId62"/>
      <p:italic r:id="rId63"/>
      <p:boldItalic r:id="rId64"/>
    </p:embeddedFont>
    <p:embeddedFont>
      <p:font typeface="华文中宋" panose="02010600040101010101" pitchFamily="2" charset="-122"/>
      <p:regular r:id="rId65"/>
    </p:embeddedFont>
    <p:embeddedFont>
      <p:font typeface="幼圆" panose="02010509060101010101" pitchFamily="49" charset="-122"/>
      <p:regular r:id="rId66"/>
    </p:embeddedFont>
    <p:embeddedFont>
      <p:font typeface="Arial Black" panose="020B0A04020102020204" pitchFamily="34" charset="0"/>
      <p:bold r:id="rId67"/>
    </p:embeddedFont>
  </p:embeddedFontLst>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21" userDrawn="1">
          <p15:clr>
            <a:srgbClr val="A4A3A4"/>
          </p15:clr>
        </p15:guide>
        <p15:guide id="1" orient="horz" pos="2160" userDrawn="1">
          <p15:clr>
            <a:srgbClr val="A4A3A4"/>
          </p15:clr>
        </p15:guide>
        <p15:guide id="2" pos="382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60"/>
        <p:guide pos="3821"/>
        <p:guide orient="horz" pos="2160"/>
        <p:guide pos="382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8" Type="http://schemas.openxmlformats.org/officeDocument/2006/relationships/tags" Target="tags/tag200.xml"/><Relationship Id="rId67" Type="http://schemas.openxmlformats.org/officeDocument/2006/relationships/font" Target="fonts/font15.fntdata"/><Relationship Id="rId66" Type="http://schemas.openxmlformats.org/officeDocument/2006/relationships/font" Target="fonts/font14.fntdata"/><Relationship Id="rId65" Type="http://schemas.openxmlformats.org/officeDocument/2006/relationships/font" Target="fonts/font13.fntdata"/><Relationship Id="rId64" Type="http://schemas.openxmlformats.org/officeDocument/2006/relationships/font" Target="fonts/font12.fntdata"/><Relationship Id="rId63" Type="http://schemas.openxmlformats.org/officeDocument/2006/relationships/font" Target="fonts/font11.fntdata"/><Relationship Id="rId62" Type="http://schemas.openxmlformats.org/officeDocument/2006/relationships/font" Target="fonts/font10.fntdata"/><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5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5.png"/><Relationship Id="rId1" Type="http://schemas.openxmlformats.org/officeDocument/2006/relationships/tags" Target="../tags/tag53.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54.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5" Type="http://schemas.openxmlformats.org/officeDocument/2006/relationships/slideLayout" Target="../slideLayouts/slideLayout14.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image" Target="../media/image20.jpeg"/><Relationship Id="rId1" Type="http://schemas.openxmlformats.org/officeDocument/2006/relationships/tags" Target="../tags/tag55.xml"/></Relationships>
</file>

<file path=ppt/slides/_rels/slide14.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9" Type="http://schemas.openxmlformats.org/officeDocument/2006/relationships/slideLayout" Target="../slideLayouts/slideLayout14.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15.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8" Type="http://schemas.openxmlformats.org/officeDocument/2006/relationships/slideLayout" Target="../slideLayouts/slideLayout14.xml"/><Relationship Id="rId17" Type="http://schemas.openxmlformats.org/officeDocument/2006/relationships/tags" Target="../tags/tag101.xml"/><Relationship Id="rId16" Type="http://schemas.openxmlformats.org/officeDocument/2006/relationships/image" Target="../media/image21.png"/><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6.xml"/></Relationships>
</file>

<file path=ppt/slides/_rels/slide16.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1" Type="http://schemas.openxmlformats.org/officeDocument/2006/relationships/slideLayout" Target="../slideLayouts/slideLayout14.xml"/><Relationship Id="rId50" Type="http://schemas.openxmlformats.org/officeDocument/2006/relationships/tags" Target="../tags/tag151.xml"/><Relationship Id="rId5" Type="http://schemas.openxmlformats.org/officeDocument/2006/relationships/tags" Target="../tags/tag106.xml"/><Relationship Id="rId49" Type="http://schemas.openxmlformats.org/officeDocument/2006/relationships/tags" Target="../tags/tag150.xml"/><Relationship Id="rId48" Type="http://schemas.openxmlformats.org/officeDocument/2006/relationships/tags" Target="../tags/tag149.xml"/><Relationship Id="rId47" Type="http://schemas.openxmlformats.org/officeDocument/2006/relationships/tags" Target="../tags/tag148.xml"/><Relationship Id="rId46" Type="http://schemas.openxmlformats.org/officeDocument/2006/relationships/tags" Target="../tags/tag147.xml"/><Relationship Id="rId45" Type="http://schemas.openxmlformats.org/officeDocument/2006/relationships/tags" Target="../tags/tag146.xml"/><Relationship Id="rId44" Type="http://schemas.openxmlformats.org/officeDocument/2006/relationships/tags" Target="../tags/tag145.xml"/><Relationship Id="rId43" Type="http://schemas.openxmlformats.org/officeDocument/2006/relationships/tags" Target="../tags/tag144.xml"/><Relationship Id="rId42" Type="http://schemas.openxmlformats.org/officeDocument/2006/relationships/tags" Target="../tags/tag143.xml"/><Relationship Id="rId41" Type="http://schemas.openxmlformats.org/officeDocument/2006/relationships/tags" Target="../tags/tag142.xml"/><Relationship Id="rId40" Type="http://schemas.openxmlformats.org/officeDocument/2006/relationships/tags" Target="../tags/tag141.xml"/><Relationship Id="rId4" Type="http://schemas.openxmlformats.org/officeDocument/2006/relationships/tags" Target="../tags/tag105.xml"/><Relationship Id="rId39" Type="http://schemas.openxmlformats.org/officeDocument/2006/relationships/tags" Target="../tags/tag140.xml"/><Relationship Id="rId38" Type="http://schemas.openxmlformats.org/officeDocument/2006/relationships/tags" Target="../tags/tag139.xml"/><Relationship Id="rId37" Type="http://schemas.openxmlformats.org/officeDocument/2006/relationships/tags" Target="../tags/tag138.xml"/><Relationship Id="rId36" Type="http://schemas.openxmlformats.org/officeDocument/2006/relationships/tags" Target="../tags/tag137.xml"/><Relationship Id="rId35" Type="http://schemas.openxmlformats.org/officeDocument/2006/relationships/tags" Target="../tags/tag136.xml"/><Relationship Id="rId34" Type="http://schemas.openxmlformats.org/officeDocument/2006/relationships/tags" Target="../tags/tag135.xml"/><Relationship Id="rId33" Type="http://schemas.openxmlformats.org/officeDocument/2006/relationships/tags" Target="../tags/tag134.xml"/><Relationship Id="rId32" Type="http://schemas.openxmlformats.org/officeDocument/2006/relationships/tags" Target="../tags/tag133.xml"/><Relationship Id="rId31" Type="http://schemas.openxmlformats.org/officeDocument/2006/relationships/tags" Target="../tags/tag132.xml"/><Relationship Id="rId30" Type="http://schemas.openxmlformats.org/officeDocument/2006/relationships/tags" Target="../tags/tag131.xml"/><Relationship Id="rId3" Type="http://schemas.openxmlformats.org/officeDocument/2006/relationships/tags" Target="../tags/tag104.xml"/><Relationship Id="rId29" Type="http://schemas.openxmlformats.org/officeDocument/2006/relationships/tags" Target="../tags/tag130.xml"/><Relationship Id="rId28" Type="http://schemas.openxmlformats.org/officeDocument/2006/relationships/tags" Target="../tags/tag129.xml"/><Relationship Id="rId27" Type="http://schemas.openxmlformats.org/officeDocument/2006/relationships/tags" Target="../tags/tag128.xml"/><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tags" Target="../tags/tag103.xml"/><Relationship Id="rId19" Type="http://schemas.openxmlformats.org/officeDocument/2006/relationships/tags" Target="../tags/tag120.xml"/><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3.xml"/><Relationship Id="rId1" Type="http://schemas.openxmlformats.org/officeDocument/2006/relationships/tags" Target="../tags/tag15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54.xml"/><Relationship Id="rId2" Type="http://schemas.openxmlformats.org/officeDocument/2006/relationships/image" Target="../media/image23.jpeg"/><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5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4.png"/><Relationship Id="rId1" Type="http://schemas.openxmlformats.org/officeDocument/2006/relationships/tags" Target="../tags/tag15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8.xml"/><Relationship Id="rId1" Type="http://schemas.openxmlformats.org/officeDocument/2006/relationships/tags" Target="../tags/tag157.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3.xml"/><Relationship Id="rId1" Type="http://schemas.openxmlformats.org/officeDocument/2006/relationships/tags" Target="../tags/tag16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5.xml"/><Relationship Id="rId1" Type="http://schemas.openxmlformats.org/officeDocument/2006/relationships/tags" Target="../tags/tag16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7.xml"/><Relationship Id="rId1" Type="http://schemas.openxmlformats.org/officeDocument/2006/relationships/tags" Target="../tags/tag16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6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9.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0.xml"/><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2.xml"/><Relationship Id="rId1" Type="http://schemas.openxmlformats.org/officeDocument/2006/relationships/tags" Target="../tags/tag17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4.xml"/><Relationship Id="rId1" Type="http://schemas.openxmlformats.org/officeDocument/2006/relationships/tags" Target="../tags/tag17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7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7.xml"/><Relationship Id="rId1" Type="http://schemas.openxmlformats.org/officeDocument/2006/relationships/tags" Target="../tags/tag17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9.xml"/><Relationship Id="rId1" Type="http://schemas.openxmlformats.org/officeDocument/2006/relationships/tags" Target="../tags/tag178.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tags" Target="../tags/tag180.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81.xml"/><Relationship Id="rId2" Type="http://schemas.openxmlformats.org/officeDocument/2006/relationships/image" Target="../media/image30.png"/><Relationship Id="rId1" Type="http://schemas.openxmlformats.org/officeDocument/2006/relationships/image" Target="../media/image29.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82.xml"/><Relationship Id="rId2" Type="http://schemas.openxmlformats.org/officeDocument/2006/relationships/image" Target="../media/image32.png"/><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83.xml"/></Relationships>
</file>

<file path=ppt/slides/_rels/slide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slideLayout" Target="../slideLayouts/slideLayout13.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84.xml"/></Relationships>
</file>

<file path=ppt/slides/_rels/slide41.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image" Target="../media/image34.png"/><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image" Target="../media/image33.png"/><Relationship Id="rId3" Type="http://schemas.openxmlformats.org/officeDocument/2006/relationships/tags" Target="../tags/tag187.xml"/><Relationship Id="rId2" Type="http://schemas.openxmlformats.org/officeDocument/2006/relationships/tags" Target="../tags/tag186.xml"/><Relationship Id="rId19" Type="http://schemas.openxmlformats.org/officeDocument/2006/relationships/slideLayout" Target="../slideLayouts/slideLayout14.xml"/><Relationship Id="rId18" Type="http://schemas.openxmlformats.org/officeDocument/2006/relationships/tags" Target="../tags/tag198.xml"/><Relationship Id="rId17" Type="http://schemas.openxmlformats.org/officeDocument/2006/relationships/tags" Target="../tags/tag197.xml"/><Relationship Id="rId16" Type="http://schemas.openxmlformats.org/officeDocument/2006/relationships/tags" Target="../tags/tag19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image" Target="../media/image36.png"/><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image" Target="../media/image35.png"/><Relationship Id="rId1" Type="http://schemas.openxmlformats.org/officeDocument/2006/relationships/tags" Target="../tags/tag185.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9.xml"/><Relationship Id="rId1" Type="http://schemas.openxmlformats.org/officeDocument/2006/relationships/image" Target="../media/image37.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7" Type="http://schemas.openxmlformats.org/officeDocument/2006/relationships/slideLayout" Target="../slideLayouts/slideLayout14.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3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2.xml"/></Relationships>
</file>

<file path=ppt/slides/_rels/slide8.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0" Type="http://schemas.openxmlformats.org/officeDocument/2006/relationships/slideLayout" Target="../slideLayouts/slideLayout14.xml"/><Relationship Id="rId2" Type="http://schemas.openxmlformats.org/officeDocument/2006/relationships/tags" Target="../tags/tag34.xml"/><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1"/>
          <a:stretch>
            <a:fillRect/>
          </a:stretch>
        </p:blipFill>
        <p:spPr>
          <a:xfrm>
            <a:off x="0" y="0"/>
            <a:ext cx="12192000" cy="6858000"/>
          </a:xfrm>
          <a:prstGeom prst="rect">
            <a:avLst/>
          </a:prstGeom>
        </p:spPr>
      </p:pic>
      <p:grpSp>
        <p:nvGrpSpPr>
          <p:cNvPr id="5" name="组合 4"/>
          <p:cNvGrpSpPr/>
          <p:nvPr/>
        </p:nvGrpSpPr>
        <p:grpSpPr>
          <a:xfrm>
            <a:off x="3898265" y="4256504"/>
            <a:ext cx="2689860" cy="566420"/>
            <a:chOff x="8046" y="6890"/>
            <a:chExt cx="3107" cy="892"/>
          </a:xfrm>
        </p:grpSpPr>
        <p:sp>
          <p:nvSpPr>
            <p:cNvPr id="6" name="圆角矩形 5"/>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文本框 6"/>
            <p:cNvSpPr txBox="1"/>
            <p:nvPr/>
          </p:nvSpPr>
          <p:spPr>
            <a:xfrm>
              <a:off x="8124" y="7004"/>
              <a:ext cx="2951" cy="725"/>
            </a:xfrm>
            <a:prstGeom prst="rect">
              <a:avLst/>
            </a:prstGeom>
            <a:noFill/>
          </p:spPr>
          <p:txBody>
            <a:bodyPr wrap="square" rtlCol="0">
              <a:spAutoFit/>
            </a:bodyPr>
            <a:p>
              <a:pPr algn="ctr"/>
              <a:r>
                <a:rPr lang="zh-CN" altLang="en-US" sz="2400" dirty="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grpSp>
      <p:sp>
        <p:nvSpPr>
          <p:cNvPr id="8" name="文本框 7"/>
          <p:cNvSpPr txBox="1"/>
          <p:nvPr/>
        </p:nvSpPr>
        <p:spPr>
          <a:xfrm>
            <a:off x="1887220" y="629285"/>
            <a:ext cx="6711950" cy="2861310"/>
          </a:xfrm>
          <a:prstGeom prst="rect">
            <a:avLst/>
          </a:prstGeom>
          <a:noFill/>
        </p:spPr>
        <p:txBody>
          <a:bodyPr wrap="square" rtlCol="0">
            <a:noAutofit/>
          </a:bodyPr>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康复医学概论</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（第二版）</a:t>
            </a:r>
            <a:endPar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案例导入</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TextBox 88"/>
          <p:cNvSpPr txBox="1">
            <a:spLocks noChangeArrowheads="1"/>
          </p:cNvSpPr>
          <p:nvPr/>
        </p:nvSpPr>
        <p:spPr bwMode="auto">
          <a:xfrm>
            <a:off x="1978660" y="1693863"/>
            <a:ext cx="8132763" cy="3865562"/>
          </a:xfrm>
          <a:prstGeom prst="rect">
            <a:avLst/>
          </a:prstGeom>
          <a:solidFill>
            <a:schemeClr val="accent3">
              <a:alpha val="52940"/>
            </a:schemeClr>
          </a:solidFill>
          <a:ln w="19050">
            <a:solidFill>
              <a:srgbClr val="00B050"/>
            </a:solidFill>
            <a:prstDash val="dash"/>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Calibri" panose="020F0502020204030204" pitchFamily="34" charset="0"/>
                <a:ea typeface="幼圆" panose="02010509060101010101" pitchFamily="49" charset="-122"/>
                <a:cs typeface="+mn-cs"/>
              </a:rPr>
              <a:t>       </a:t>
            </a:r>
            <a:r>
              <a:rPr kumimoji="0" lang="zh-CN" altLang="zh-CN" sz="2400" b="1"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一所市级三级甲等综合医院，设置科室有神经内科、神经外科、儿科、妇科、骨科、心脏内科、中医科等，因临床各科需要，医院准备建立康复医学科，本医院总编制床位</a:t>
            </a:r>
            <a:r>
              <a:rPr kumimoji="0" lang="en-US" altLang="zh-CN" sz="2400" b="1"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2000</a:t>
            </a:r>
            <a:r>
              <a:rPr kumimoji="0" lang="zh-CN" altLang="zh-CN" sz="2400" b="1"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张。</a:t>
            </a:r>
            <a:endParaRPr kumimoji="0" lang="zh-CN" altLang="zh-CN" sz="2400" b="1"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思考：</a:t>
            </a:r>
            <a:endParaRPr kumimoji="0" lang="en-US"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1.</a:t>
            </a:r>
            <a:r>
              <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此三甲医院如何应用康复医学实施体制设置康复医学科 ？</a:t>
            </a:r>
            <a:endPar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2.</a:t>
            </a:r>
            <a:r>
              <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康复医学科的建设规模和场地规划？</a:t>
            </a:r>
            <a:endParaRPr kumimoji="0" lang="en-US"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3.</a:t>
            </a:r>
            <a:r>
              <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康复医学科的构成应该有哪些部分？</a:t>
            </a:r>
            <a:endPar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endParaRPr kumimoji="0" lang="zh-CN" altLang="en-US" sz="2000" b="1" i="0" u="none" strike="noStrike" kern="0" cap="none" spc="0" normalizeH="0" baseline="0" noProof="0" dirty="0">
              <a:ln>
                <a:noFill/>
              </a:ln>
              <a:solidFill>
                <a:prstClr val="black"/>
              </a:solidFill>
              <a:effectLst/>
              <a:uLnTx/>
              <a:uFillTx/>
              <a:latin typeface="微软雅黑" panose="020B0503020204020204" charset="-122"/>
              <a:ea typeface="楷体"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任务一、康复医学科的设置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44"/>
          <p:cNvGrpSpPr/>
          <p:nvPr/>
        </p:nvGrpSpPr>
        <p:grpSpPr>
          <a:xfrm>
            <a:off x="2245360" y="1863725"/>
            <a:ext cx="1947863" cy="2994025"/>
            <a:chOff x="1979" y="1903"/>
            <a:chExt cx="3068" cy="4714"/>
          </a:xfrm>
        </p:grpSpPr>
        <p:grpSp>
          <p:nvGrpSpPr>
            <p:cNvPr id="15381" name="组合 1"/>
            <p:cNvGrpSpPr/>
            <p:nvPr/>
          </p:nvGrpSpPr>
          <p:grpSpPr>
            <a:xfrm>
              <a:off x="1979" y="3549"/>
              <a:ext cx="3069" cy="3069"/>
              <a:chOff x="1722885" y="3411984"/>
              <a:chExt cx="2887216" cy="2887216"/>
            </a:xfrm>
          </p:grpSpPr>
          <p:sp>
            <p:nvSpPr>
              <p:cNvPr id="3" name="椭圆 2"/>
              <p:cNvSpPr/>
              <p:nvPr/>
            </p:nvSpPr>
            <p:spPr>
              <a:xfrm>
                <a:off x="1722885" y="3413067"/>
                <a:ext cx="2886275" cy="28851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sp>
            <p:nvSpPr>
              <p:cNvPr id="15386" name="TextBox 22"/>
              <p:cNvSpPr txBox="1"/>
              <p:nvPr/>
            </p:nvSpPr>
            <p:spPr>
              <a:xfrm>
                <a:off x="2189955" y="4181121"/>
                <a:ext cx="2001962" cy="820369"/>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Font typeface="Arial" panose="020B0604020202020204" pitchFamily="34" charset="0"/>
                  <a:buNone/>
                </a:pPr>
                <a:r>
                  <a:rPr lang="zh-CN" altLang="en-US" sz="1800" dirty="0">
                    <a:solidFill>
                      <a:schemeClr val="bg1"/>
                    </a:solidFill>
                    <a:latin typeface="微软雅黑" panose="020B0503020204020204" charset="-122"/>
                    <a:ea typeface="微软雅黑" panose="020B0503020204020204" charset="-122"/>
                  </a:rPr>
                  <a:t>康复医学科功能与作用</a:t>
                </a:r>
                <a:endParaRPr lang="zh-CN" altLang="en-US" sz="1800" dirty="0">
                  <a:solidFill>
                    <a:schemeClr val="bg1"/>
                  </a:solidFill>
                  <a:latin typeface="微软雅黑" panose="020B0503020204020204" charset="-122"/>
                  <a:ea typeface="微软雅黑" panose="020B0503020204020204" charset="-122"/>
                </a:endParaRPr>
              </a:p>
            </p:txBody>
          </p:sp>
        </p:grpSp>
        <p:grpSp>
          <p:nvGrpSpPr>
            <p:cNvPr id="15382" name="组合 33"/>
            <p:cNvGrpSpPr/>
            <p:nvPr/>
          </p:nvGrpSpPr>
          <p:grpSpPr>
            <a:xfrm>
              <a:off x="2416" y="1903"/>
              <a:ext cx="2195" cy="2195"/>
              <a:chOff x="1912739" y="1522760"/>
              <a:chExt cx="2485289" cy="2485289"/>
            </a:xfrm>
          </p:grpSpPr>
          <p:sp>
            <p:nvSpPr>
              <p:cNvPr id="35" name="椭圆 34"/>
              <p:cNvSpPr/>
              <p:nvPr/>
            </p:nvSpPr>
            <p:spPr>
              <a:xfrm>
                <a:off x="1913386" y="1522760"/>
                <a:ext cx="2485694" cy="2484761"/>
              </a:xfrm>
              <a:prstGeom prst="ellipse">
                <a:avLst/>
              </a:prstGeom>
              <a:solidFill>
                <a:schemeClr val="accent1">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00B0F0"/>
                  </a:solidFill>
                  <a:effectLst/>
                  <a:uLnTx/>
                  <a:uFillTx/>
                  <a:latin typeface="微软雅黑" panose="020B0503020204020204" charset="-122"/>
                  <a:ea typeface="微软雅黑" panose="020B0503020204020204" charset="-122"/>
                  <a:cs typeface="+mn-cs"/>
                </a:endParaRPr>
              </a:p>
            </p:txBody>
          </p:sp>
          <p:pic>
            <p:nvPicPr>
              <p:cNvPr id="15384" name="图片 35"/>
              <p:cNvPicPr>
                <a:picLocks noChangeAspect="1"/>
              </p:cNvPicPr>
              <p:nvPr/>
            </p:nvPicPr>
            <p:blipFill>
              <a:blip r:embed="rId2">
                <a:biLevel thresh="50000"/>
                <a:grayscl/>
              </a:blip>
              <a:stretch>
                <a:fillRect/>
              </a:stretch>
            </p:blipFill>
            <p:spPr>
              <a:xfrm>
                <a:off x="2342405" y="1824096"/>
                <a:ext cx="1662573" cy="1662573"/>
              </a:xfrm>
              <a:prstGeom prst="rect">
                <a:avLst/>
              </a:prstGeom>
              <a:noFill/>
              <a:ln w="9525">
                <a:noFill/>
              </a:ln>
            </p:spPr>
          </p:pic>
        </p:grpSp>
      </p:grpSp>
      <p:grpSp>
        <p:nvGrpSpPr>
          <p:cNvPr id="9" name="组合 45"/>
          <p:cNvGrpSpPr/>
          <p:nvPr/>
        </p:nvGrpSpPr>
        <p:grpSpPr>
          <a:xfrm>
            <a:off x="4578985" y="1604932"/>
            <a:ext cx="5941478" cy="1531184"/>
            <a:chOff x="5656" y="1495"/>
            <a:chExt cx="9356" cy="2413"/>
          </a:xfrm>
        </p:grpSpPr>
        <p:grpSp>
          <p:nvGrpSpPr>
            <p:cNvPr id="15373" name="组合 4"/>
            <p:cNvGrpSpPr/>
            <p:nvPr/>
          </p:nvGrpSpPr>
          <p:grpSpPr>
            <a:xfrm>
              <a:off x="5656" y="2001"/>
              <a:ext cx="7055" cy="937"/>
              <a:chOff x="4865067" y="1666776"/>
              <a:chExt cx="6637272" cy="881520"/>
            </a:xfrm>
          </p:grpSpPr>
          <p:sp>
            <p:nvSpPr>
              <p:cNvPr id="6" name="椭圆 5"/>
              <p:cNvSpPr/>
              <p:nvPr/>
            </p:nvSpPr>
            <p:spPr>
              <a:xfrm>
                <a:off x="4865067" y="1666214"/>
                <a:ext cx="576194" cy="57663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025"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cxnSp>
            <p:nvCxnSpPr>
              <p:cNvPr id="7" name="直接连接符 6"/>
              <p:cNvCxnSpPr/>
              <p:nvPr/>
            </p:nvCxnSpPr>
            <p:spPr>
              <a:xfrm>
                <a:off x="5441261" y="1972185"/>
                <a:ext cx="1008925"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8" name="标题 11"/>
              <p:cNvSpPr txBox="1"/>
              <p:nvPr/>
            </p:nvSpPr>
            <p:spPr>
              <a:xfrm>
                <a:off x="6471353" y="1750944"/>
                <a:ext cx="5030519" cy="79787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945"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ea"/>
                </a:endParaRPr>
              </a:p>
            </p:txBody>
          </p:sp>
        </p:grpSp>
        <p:grpSp>
          <p:nvGrpSpPr>
            <p:cNvPr id="15374" name="组合 12"/>
            <p:cNvGrpSpPr/>
            <p:nvPr/>
          </p:nvGrpSpPr>
          <p:grpSpPr>
            <a:xfrm>
              <a:off x="5656" y="2758"/>
              <a:ext cx="1684" cy="613"/>
              <a:chOff x="4865068" y="2386856"/>
              <a:chExt cx="1584177" cy="576785"/>
            </a:xfrm>
          </p:grpSpPr>
          <p:sp>
            <p:nvSpPr>
              <p:cNvPr id="14" name="椭圆 13"/>
              <p:cNvSpPr/>
              <p:nvPr/>
            </p:nvSpPr>
            <p:spPr>
              <a:xfrm>
                <a:off x="4865068" y="2387262"/>
                <a:ext cx="576153" cy="5767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025"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cxnSp>
            <p:nvCxnSpPr>
              <p:cNvPr id="15" name="直接连接符 14"/>
              <p:cNvCxnSpPr/>
              <p:nvPr/>
            </p:nvCxnSpPr>
            <p:spPr>
              <a:xfrm>
                <a:off x="5443572" y="2690922"/>
                <a:ext cx="1006503"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grpSp>
        <p:sp>
          <p:nvSpPr>
            <p:cNvPr id="15375" name="文本框 9"/>
            <p:cNvSpPr txBox="1"/>
            <p:nvPr/>
          </p:nvSpPr>
          <p:spPr>
            <a:xfrm>
              <a:off x="7364" y="1495"/>
              <a:ext cx="7648" cy="2413"/>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综合医院康复医学科是在康复医学理论指导下，应用功能评定和物理治疗、作业治疗、言语治疗、认知治疗、心理康复、传统康复治疗、康复工程等康复医学诊断和治疗技术，为患者提供全面、系统的康复医学专业诊疗服务的临床科室</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grpSp>
      <p:grpSp>
        <p:nvGrpSpPr>
          <p:cNvPr id="12" name="组合 46"/>
          <p:cNvGrpSpPr/>
          <p:nvPr/>
        </p:nvGrpSpPr>
        <p:grpSpPr>
          <a:xfrm>
            <a:off x="4578985" y="3575645"/>
            <a:ext cx="6108270" cy="1568653"/>
            <a:chOff x="5656" y="4598"/>
            <a:chExt cx="9618" cy="2471"/>
          </a:xfrm>
        </p:grpSpPr>
        <p:grpSp>
          <p:nvGrpSpPr>
            <p:cNvPr id="15366" name="组合 24"/>
            <p:cNvGrpSpPr/>
            <p:nvPr/>
          </p:nvGrpSpPr>
          <p:grpSpPr>
            <a:xfrm>
              <a:off x="5656" y="5080"/>
              <a:ext cx="1684" cy="613"/>
              <a:chOff x="4865068" y="4563896"/>
              <a:chExt cx="1584177" cy="576785"/>
            </a:xfrm>
          </p:grpSpPr>
          <p:sp>
            <p:nvSpPr>
              <p:cNvPr id="26" name="椭圆 25"/>
              <p:cNvSpPr/>
              <p:nvPr/>
            </p:nvSpPr>
            <p:spPr>
              <a:xfrm>
                <a:off x="4865068" y="4563611"/>
                <a:ext cx="576114" cy="5764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025"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cxnSp>
            <p:nvCxnSpPr>
              <p:cNvPr id="27" name="直接连接符 26"/>
              <p:cNvCxnSpPr/>
              <p:nvPr/>
            </p:nvCxnSpPr>
            <p:spPr>
              <a:xfrm>
                <a:off x="5443533" y="4867141"/>
                <a:ext cx="1006435"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grpSp>
        <p:grpSp>
          <p:nvGrpSpPr>
            <p:cNvPr id="15367" name="组合 29"/>
            <p:cNvGrpSpPr/>
            <p:nvPr/>
          </p:nvGrpSpPr>
          <p:grpSpPr>
            <a:xfrm>
              <a:off x="5656" y="5846"/>
              <a:ext cx="1684" cy="613"/>
              <a:chOff x="4865069" y="5283976"/>
              <a:chExt cx="1584177" cy="576785"/>
            </a:xfrm>
          </p:grpSpPr>
          <p:sp>
            <p:nvSpPr>
              <p:cNvPr id="31" name="椭圆 30"/>
              <p:cNvSpPr/>
              <p:nvPr/>
            </p:nvSpPr>
            <p:spPr>
              <a:xfrm>
                <a:off x="4865069" y="5282947"/>
                <a:ext cx="576114" cy="5788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025"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cxnSp>
            <p:nvCxnSpPr>
              <p:cNvPr id="32" name="直接连接符 31"/>
              <p:cNvCxnSpPr/>
              <p:nvPr/>
            </p:nvCxnSpPr>
            <p:spPr>
              <a:xfrm>
                <a:off x="5443534" y="5588831"/>
                <a:ext cx="1006435"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grpSp>
        <p:sp>
          <p:nvSpPr>
            <p:cNvPr id="15368" name="文本框 8"/>
            <p:cNvSpPr txBox="1"/>
            <p:nvPr/>
          </p:nvSpPr>
          <p:spPr>
            <a:xfrm>
              <a:off x="7343" y="4598"/>
              <a:ext cx="7931" cy="2471"/>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综合医院应当根据医院级别和功能提供康复医疗服务，以疾病、损伤急性期与恢复早期的临床康复为重点，与其他临床科室建立密切协作的团队工作模式，选派康复医师和康复治疗师深入其他临床科室，提供早期、专业的康复医疗服务，提高患者整体治疗效果，为患者转入专业康复机构或回归社会、家庭做好准备</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18" presetClass="entr" presetSubtype="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Righ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1043305" y="1491615"/>
            <a:ext cx="9141460" cy="2307590"/>
            <a:chOff x="1643" y="999"/>
            <a:chExt cx="11113" cy="3289"/>
          </a:xfrm>
        </p:grpSpPr>
        <p:sp>
          <p:nvSpPr>
            <p:cNvPr id="9" name="矩形 8"/>
            <p:cNvSpPr/>
            <p:nvPr/>
          </p:nvSpPr>
          <p:spPr>
            <a:xfrm>
              <a:off x="1643" y="999"/>
              <a:ext cx="2608" cy="3289"/>
            </a:xfrm>
            <a:prstGeom prst="rect">
              <a:avLst/>
            </a:prstGeom>
            <a:blipFill dpi="0" rotWithShape="1">
              <a:blip r:embed="rId1" cstate="print"/>
              <a:srcRect/>
              <a:stretch>
                <a:fillRect l="-91662" r="-91662"/>
              </a:stretch>
            </a:blipFill>
            <a:ln w="28575">
              <a:solidFill>
                <a:srgbClr val="36A4D0">
                  <a:alpha val="50980"/>
                </a:srgbClr>
              </a:solidFill>
            </a:ln>
            <a:effectLst>
              <a:outerShdw blurRad="25400" dist="25400" algn="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sp>
          <p:nvSpPr>
            <p:cNvPr id="14" name="矩形 13"/>
            <p:cNvSpPr/>
            <p:nvPr/>
          </p:nvSpPr>
          <p:spPr>
            <a:xfrm>
              <a:off x="4478" y="999"/>
              <a:ext cx="2608" cy="3289"/>
            </a:xfrm>
            <a:prstGeom prst="rect">
              <a:avLst/>
            </a:prstGeom>
            <a:blipFill dpi="0" rotWithShape="1">
              <a:blip r:embed="rId2" cstate="print"/>
              <a:srcRect/>
              <a:stretch>
                <a:fillRect l="-44565" r="-44565"/>
              </a:stretch>
            </a:blipFill>
            <a:ln w="28575">
              <a:solidFill>
                <a:srgbClr val="36A4D0">
                  <a:alpha val="50980"/>
                </a:srgbClr>
              </a:solidFill>
            </a:ln>
            <a:effectLst>
              <a:outerShdw blurRad="25400" dist="25400" algn="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sp>
          <p:nvSpPr>
            <p:cNvPr id="15" name="矩形 14"/>
            <p:cNvSpPr/>
            <p:nvPr/>
          </p:nvSpPr>
          <p:spPr>
            <a:xfrm>
              <a:off x="7313" y="999"/>
              <a:ext cx="2608" cy="3289"/>
            </a:xfrm>
            <a:prstGeom prst="rect">
              <a:avLst/>
            </a:prstGeom>
            <a:blipFill dpi="0" rotWithShape="1">
              <a:blip r:embed="rId3" cstate="print"/>
              <a:srcRect/>
              <a:stretch>
                <a:fillRect l="-119338" r="-4652"/>
              </a:stretch>
            </a:blipFill>
            <a:ln w="28575">
              <a:solidFill>
                <a:srgbClr val="36A4D0">
                  <a:alpha val="50980"/>
                </a:srgbClr>
              </a:solidFill>
            </a:ln>
            <a:effectLst>
              <a:outerShdw blurRad="25400" dist="25400" algn="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sp>
          <p:nvSpPr>
            <p:cNvPr id="16" name="矩形 15"/>
            <p:cNvSpPr/>
            <p:nvPr/>
          </p:nvSpPr>
          <p:spPr>
            <a:xfrm>
              <a:off x="10148" y="999"/>
              <a:ext cx="2608" cy="3289"/>
            </a:xfrm>
            <a:prstGeom prst="rect">
              <a:avLst/>
            </a:prstGeom>
            <a:blipFill dpi="0" rotWithShape="1">
              <a:blip r:embed="rId4" cstate="print"/>
              <a:srcRect/>
              <a:stretch>
                <a:fillRect l="-56803" r="-56803"/>
              </a:stretch>
            </a:blipFill>
            <a:ln w="28575">
              <a:solidFill>
                <a:srgbClr val="36A4D0">
                  <a:alpha val="50980"/>
                </a:srgbClr>
              </a:solidFill>
            </a:ln>
            <a:effectLst>
              <a:outerShdw blurRad="25400" dist="25400" algn="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grpSp>
      <p:sp>
        <p:nvSpPr>
          <p:cNvPr id="12" name="文本框 11"/>
          <p:cNvSpPr txBox="1"/>
          <p:nvPr/>
        </p:nvSpPr>
        <p:spPr>
          <a:xfrm>
            <a:off x="709930" y="4019550"/>
            <a:ext cx="10344785" cy="17532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800" b="0" dirty="0">
                <a:solidFill>
                  <a:schemeClr val="tx1"/>
                </a:solidFill>
                <a:ea typeface="宋体" panose="02010600030101010101" pitchFamily="2" charset="-122"/>
              </a:rPr>
              <a:t>       </a:t>
            </a:r>
            <a:r>
              <a:rPr lang="en-US" altLang="zh-CN" sz="1800" b="0" dirty="0">
                <a:solidFill>
                  <a:srgbClr val="A6A6A6"/>
                </a:solidFill>
                <a:ea typeface="宋体" panose="02010600030101010101" pitchFamily="2" charset="-122"/>
              </a:rPr>
              <a:t> </a:t>
            </a:r>
            <a:r>
              <a:rPr lang="zh-CN" altLang="en-US" sz="1800" b="0" dirty="0">
                <a:solidFill>
                  <a:srgbClr val="111111"/>
                </a:solidFill>
                <a:latin typeface="华文中宋" panose="02010600040101010101" pitchFamily="2" charset="-122"/>
                <a:ea typeface="华文中宋" panose="02010600040101010101" pitchFamily="2" charset="-122"/>
              </a:rPr>
              <a:t>康复医学是现代医学的必要组成部分，它不是临床医疗的延续，也不是临床工作的重复，康复医疗应贯穿于疾病的整个救治过程中，</a:t>
            </a:r>
            <a:r>
              <a:rPr lang="zh-CN" altLang="en-US" sz="1800" b="0" dirty="0">
                <a:solidFill>
                  <a:srgbClr val="FF0000"/>
                </a:solidFill>
                <a:latin typeface="华文中宋" panose="02010600040101010101" pitchFamily="2" charset="-122"/>
                <a:ea typeface="华文中宋" panose="02010600040101010101" pitchFamily="2" charset="-122"/>
              </a:rPr>
              <a:t>早期康复、全面康复</a:t>
            </a:r>
            <a:r>
              <a:rPr lang="zh-CN" altLang="en-US" sz="1800" b="0" dirty="0">
                <a:solidFill>
                  <a:srgbClr val="111111"/>
                </a:solidFill>
                <a:latin typeface="华文中宋" panose="02010600040101010101" pitchFamily="2" charset="-122"/>
                <a:ea typeface="华文中宋" panose="02010600040101010101" pitchFamily="2" charset="-122"/>
              </a:rPr>
              <a:t>是康复医学遵循的基本主导思想，坚持预防为主，综合应用临床医疗及专业的康复技术，进行功能评估、功能训练、功能的补偿和代替，才能真正预防和减轻残疾者的功能障碍。</a:t>
            </a:r>
            <a:endParaRPr lang="zh-CN" altLang="en-US" sz="18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zh-CN" altLang="en-US" sz="1800" b="0" dirty="0">
                <a:solidFill>
                  <a:srgbClr val="111111"/>
                </a:solidFill>
                <a:latin typeface="华文中宋" panose="02010600040101010101" pitchFamily="2" charset="-122"/>
                <a:ea typeface="华文中宋" panose="02010600040101010101" pitchFamily="2" charset="-122"/>
              </a:rPr>
              <a:t>       综合医院康复医学科的建设应根据康复医学的特点，进行科学化、规范化建设与管理，一定要与不同时期的国家政策和医学模式变化相适应</a:t>
            </a:r>
            <a:r>
              <a:rPr lang="zh-CN" altLang="en-US" sz="1800" b="0" dirty="0">
                <a:solidFill>
                  <a:srgbClr val="A6A6A6"/>
                </a:solidFill>
                <a:latin typeface="华文中宋" panose="02010600040101010101" pitchFamily="2" charset="-122"/>
                <a:ea typeface="华文中宋" panose="02010600040101010101" pitchFamily="2" charset="-122"/>
              </a:rPr>
              <a:t>。</a:t>
            </a:r>
            <a:endParaRPr lang="zh-CN" altLang="en-US" sz="1800" b="0" dirty="0">
              <a:solidFill>
                <a:srgbClr val="A6A6A6"/>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1043305" y="890270"/>
            <a:ext cx="6096000" cy="706755"/>
          </a:xfrm>
          <a:prstGeom prst="rect">
            <a:avLst/>
          </a:prstGeom>
          <a:noFill/>
        </p:spPr>
        <p:txBody>
          <a:bodyPr wrap="square" rtlCol="0" anchor="t">
            <a:spAutoFit/>
          </a:bodyPr>
          <a:p>
            <a:r>
              <a:rPr lang="zh-CN" altLang="en-US" sz="2000" dirty="0">
                <a:latin typeface="华文中宋" panose="02010600040101010101" pitchFamily="2" charset="-122"/>
                <a:ea typeface="华文中宋" panose="02010600040101010101" pitchFamily="2" charset="-122"/>
                <a:sym typeface="+mn-ea"/>
              </a:rPr>
              <a:t>（一） 综合医院康复医学科的体制建设</a:t>
            </a:r>
            <a:br>
              <a:rPr lang="zh-CN" altLang="en-US" sz="2000" dirty="0">
                <a:latin typeface="华文中宋" panose="02010600040101010101" pitchFamily="2" charset="-122"/>
                <a:ea typeface="华文中宋" panose="02010600040101010101" pitchFamily="2" charset="-122"/>
                <a:sym typeface="+mn-ea"/>
              </a:rPr>
            </a:br>
            <a:endParaRPr lang="zh-CN" altLang="en-US" sz="2000" dirty="0">
              <a:latin typeface="华文中宋" panose="02010600040101010101" pitchFamily="2" charset="-122"/>
              <a:ea typeface="华文中宋" panose="02010600040101010101" pitchFamily="2" charset="-122"/>
              <a:sym typeface="+mn-ea"/>
            </a:endParaRPr>
          </a:p>
        </p:txBody>
      </p:sp>
      <p:sp>
        <p:nvSpPr>
          <p:cNvPr id="23" name="Title 6"/>
          <p:cNvSpPr txBox="1"/>
          <p:nvPr>
            <p:custDataLst>
              <p:tags r:id="rId5"/>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任务一、康复医学科的设置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strips(downRigh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96340" y="2006600"/>
            <a:ext cx="3998595" cy="3964940"/>
          </a:xfrm>
          <a:prstGeom prst="ellipse">
            <a:avLst/>
          </a:prstGeom>
          <a:noFill/>
          <a:ln w="28575">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grpSp>
        <p:nvGrpSpPr>
          <p:cNvPr id="3" name="组合 17"/>
          <p:cNvGrpSpPr/>
          <p:nvPr>
            <p:custDataLst>
              <p:tags r:id="rId1"/>
            </p:custDataLst>
          </p:nvPr>
        </p:nvGrpSpPr>
        <p:grpSpPr>
          <a:xfrm>
            <a:off x="3781425" y="1358900"/>
            <a:ext cx="6677025" cy="1096645"/>
            <a:chOff x="4508178" y="1921287"/>
            <a:chExt cx="6854205" cy="1226612"/>
          </a:xfrm>
        </p:grpSpPr>
        <p:sp>
          <p:nvSpPr>
            <p:cNvPr id="5" name="椭圆 4"/>
            <p:cNvSpPr/>
            <p:nvPr>
              <p:custDataLst>
                <p:tags r:id="rId2"/>
              </p:custDataLst>
            </p:nvPr>
          </p:nvSpPr>
          <p:spPr>
            <a:xfrm>
              <a:off x="4508178" y="2340360"/>
              <a:ext cx="806634" cy="8075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1</a:t>
              </a:r>
              <a:endPar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sp>
          <p:nvSpPr>
            <p:cNvPr id="17425" name="矩形 12"/>
            <p:cNvSpPr/>
            <p:nvPr>
              <p:custDataLst>
                <p:tags r:id="rId3"/>
              </p:custDataLst>
            </p:nvPr>
          </p:nvSpPr>
          <p:spPr>
            <a:xfrm>
              <a:off x="5657434" y="1921287"/>
              <a:ext cx="5704949" cy="82460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设立独立的一级临床科室----康复医学科，作为全院开展和推动临床康复工作的核心要素，逐步培养康复亚专业队伍，使康复医疗覆盖于所有的临床学科</a:t>
              </a:r>
              <a:endParaRPr lang="zh-CN" altLang="zh-CN" sz="1400" b="0" dirty="0">
                <a:solidFill>
                  <a:srgbClr val="111111"/>
                </a:solidFill>
                <a:latin typeface="华文中宋" panose="02010600040101010101" pitchFamily="2" charset="-122"/>
                <a:ea typeface="华文中宋" panose="02010600040101010101" pitchFamily="2" charset="-122"/>
              </a:endParaRPr>
            </a:p>
          </p:txBody>
        </p:sp>
      </p:grpSp>
      <p:grpSp>
        <p:nvGrpSpPr>
          <p:cNvPr id="6" name="组合 18"/>
          <p:cNvGrpSpPr/>
          <p:nvPr>
            <p:custDataLst>
              <p:tags r:id="rId4"/>
            </p:custDataLst>
          </p:nvPr>
        </p:nvGrpSpPr>
        <p:grpSpPr>
          <a:xfrm>
            <a:off x="4538201" y="2645412"/>
            <a:ext cx="6052536" cy="747357"/>
            <a:chOff x="5036629" y="3735457"/>
            <a:chExt cx="6761457" cy="836314"/>
          </a:xfrm>
        </p:grpSpPr>
        <p:sp>
          <p:nvSpPr>
            <p:cNvPr id="8" name="椭圆 7"/>
            <p:cNvSpPr/>
            <p:nvPr>
              <p:custDataLst>
                <p:tags r:id="rId5"/>
              </p:custDataLst>
            </p:nvPr>
          </p:nvSpPr>
          <p:spPr>
            <a:xfrm>
              <a:off x="5036629" y="3763727"/>
              <a:ext cx="806672" cy="80804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2</a:t>
              </a:r>
              <a:endPar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sp>
          <p:nvSpPr>
            <p:cNvPr id="17423" name="矩形 13"/>
            <p:cNvSpPr/>
            <p:nvPr>
              <p:custDataLst>
                <p:tags r:id="rId6"/>
              </p:custDataLst>
            </p:nvPr>
          </p:nvSpPr>
          <p:spPr>
            <a:xfrm>
              <a:off x="5937907" y="3735457"/>
              <a:ext cx="5860179" cy="82498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单独设置门诊康复科室，无康复病区设置，主要从事门诊康复医疗，可根据医院的特点和发展需求，选择性的开展床旁康复治疗服务。</a:t>
              </a:r>
              <a:endParaRPr lang="zh-CN" altLang="zh-CN" sz="1400" b="0" dirty="0">
                <a:solidFill>
                  <a:srgbClr val="111111"/>
                </a:solidFill>
                <a:latin typeface="华文中宋" panose="02010600040101010101" pitchFamily="2" charset="-122"/>
                <a:ea typeface="华文中宋" panose="02010600040101010101" pitchFamily="2" charset="-122"/>
              </a:endParaRPr>
            </a:p>
          </p:txBody>
        </p:sp>
      </p:grpSp>
      <p:grpSp>
        <p:nvGrpSpPr>
          <p:cNvPr id="7" name="组合 19"/>
          <p:cNvGrpSpPr/>
          <p:nvPr>
            <p:custDataLst>
              <p:tags r:id="rId7"/>
            </p:custDataLst>
          </p:nvPr>
        </p:nvGrpSpPr>
        <p:grpSpPr>
          <a:xfrm>
            <a:off x="4742735" y="3952526"/>
            <a:ext cx="5968326" cy="736830"/>
            <a:chOff x="4508170" y="5208657"/>
            <a:chExt cx="6667376" cy="824535"/>
          </a:xfrm>
        </p:grpSpPr>
        <p:sp>
          <p:nvSpPr>
            <p:cNvPr id="4" name="椭圆 3"/>
            <p:cNvSpPr/>
            <p:nvPr>
              <p:custDataLst>
                <p:tags r:id="rId8"/>
              </p:custDataLst>
            </p:nvPr>
          </p:nvSpPr>
          <p:spPr>
            <a:xfrm>
              <a:off x="4508170" y="5225147"/>
              <a:ext cx="806670" cy="8080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3</a:t>
              </a:r>
              <a:endPar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sp>
          <p:nvSpPr>
            <p:cNvPr id="17421" name="矩形 14"/>
            <p:cNvSpPr/>
            <p:nvPr>
              <p:custDataLst>
                <p:tags r:id="rId9"/>
              </p:custDataLst>
            </p:nvPr>
          </p:nvSpPr>
          <p:spPr>
            <a:xfrm>
              <a:off x="5414150" y="5208657"/>
              <a:ext cx="5761396" cy="5841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附属于其他临床科室的康复治疗组。例如神经康复组、骨科康复组、小儿康复组，主要针对临床各科开展专业康复治疗。</a:t>
              </a:r>
              <a:endParaRPr lang="zh-CN" altLang="zh-CN" sz="1400" b="0" dirty="0">
                <a:solidFill>
                  <a:srgbClr val="111111"/>
                </a:solidFill>
                <a:latin typeface="华文中宋" panose="02010600040101010101" pitchFamily="2" charset="-122"/>
                <a:ea typeface="华文中宋" panose="02010600040101010101" pitchFamily="2" charset="-122"/>
              </a:endParaRPr>
            </a:p>
          </p:txBody>
        </p:sp>
      </p:grpSp>
      <p:sp>
        <p:nvSpPr>
          <p:cNvPr id="16" name="椭圆 15"/>
          <p:cNvSpPr/>
          <p:nvPr/>
        </p:nvSpPr>
        <p:spPr>
          <a:xfrm>
            <a:off x="1255395" y="3425508"/>
            <a:ext cx="1998663" cy="19986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718" tIns="30858" rIns="61718" bIns="30858"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3375" b="0" i="0" u="none" strike="noStrike" kern="1200" cap="none" spc="0" normalizeH="0" baseline="0" noProof="1">
              <a:ln>
                <a:noFill/>
              </a:ln>
              <a:gradFill>
                <a:gsLst>
                  <a:gs pos="100000">
                    <a:schemeClr val="bg1"/>
                  </a:gs>
                  <a:gs pos="28000">
                    <a:schemeClr val="accent1">
                      <a:lumMod val="5000"/>
                      <a:lumOff val="95000"/>
                    </a:schemeClr>
                  </a:gs>
                  <a:gs pos="70000">
                    <a:srgbClr val="FFC000"/>
                  </a:gs>
                </a:gsLst>
                <a:lin ang="5400000" scaled="1"/>
              </a:gradFill>
              <a:effectLst/>
              <a:uLnTx/>
              <a:uFillTx/>
              <a:latin typeface="微软雅黑" panose="020B0503020204020204" charset="-122"/>
              <a:ea typeface="微软雅黑" panose="020B0503020204020204" charset="-122"/>
              <a:cs typeface="+mn-cs"/>
            </a:endParaRPr>
          </a:p>
        </p:txBody>
      </p:sp>
      <p:pic>
        <p:nvPicPr>
          <p:cNvPr id="17415" name="图片 1" descr="www_tuweimei_comComp_19352606_pXQZLPuKIXDl7OUb06TIm9yXppA9dEdI.jpg"/>
          <p:cNvPicPr>
            <a:picLocks noGrp="1" noChangeAspect="1"/>
          </p:cNvPicPr>
          <p:nvPr/>
        </p:nvPicPr>
        <p:blipFill>
          <a:blip r:embed="rId10">
            <a:clrChange>
              <a:clrFrom>
                <a:srgbClr val="FDFDFD"/>
              </a:clrFrom>
              <a:clrTo>
                <a:srgbClr val="FDFDFD">
                  <a:alpha val="0"/>
                </a:srgbClr>
              </a:clrTo>
            </a:clrChange>
          </a:blip>
          <a:stretch>
            <a:fillRect/>
          </a:stretch>
        </p:blipFill>
        <p:spPr>
          <a:xfrm>
            <a:off x="1365568" y="3425825"/>
            <a:ext cx="1004887" cy="1608138"/>
          </a:xfrm>
          <a:prstGeom prst="rect">
            <a:avLst/>
          </a:prstGeom>
          <a:noFill/>
          <a:ln w="9525">
            <a:noFill/>
          </a:ln>
        </p:spPr>
      </p:pic>
      <p:grpSp>
        <p:nvGrpSpPr>
          <p:cNvPr id="9" name="组合 27"/>
          <p:cNvGrpSpPr/>
          <p:nvPr>
            <p:custDataLst>
              <p:tags r:id="rId11"/>
            </p:custDataLst>
          </p:nvPr>
        </p:nvGrpSpPr>
        <p:grpSpPr>
          <a:xfrm>
            <a:off x="3978473" y="5051456"/>
            <a:ext cx="6816734" cy="815128"/>
            <a:chOff x="4508170" y="5208657"/>
            <a:chExt cx="6667377" cy="910336"/>
          </a:xfrm>
        </p:grpSpPr>
        <p:sp>
          <p:nvSpPr>
            <p:cNvPr id="29" name="椭圆 28"/>
            <p:cNvSpPr/>
            <p:nvPr>
              <p:custDataLst>
                <p:tags r:id="rId12"/>
              </p:custDataLst>
            </p:nvPr>
          </p:nvSpPr>
          <p:spPr>
            <a:xfrm>
              <a:off x="4508170" y="5208657"/>
              <a:ext cx="747454" cy="8228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4</a:t>
              </a:r>
              <a:endPar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sp>
          <p:nvSpPr>
            <p:cNvPr id="17419" name="矩形 29"/>
            <p:cNvSpPr/>
            <p:nvPr>
              <p:custDataLst>
                <p:tags r:id="rId13"/>
              </p:custDataLst>
            </p:nvPr>
          </p:nvSpPr>
          <p:spPr>
            <a:xfrm>
              <a:off x="5525163" y="5295648"/>
              <a:ext cx="5650384" cy="82334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建立与周边社区的分级诊疗诊疗体系，实现综合医院康复医学科与社区康复相结合的康复医疗服务，基本建立基层首诊、双向转诊、急慢分治、上下联动的康复医疗体制。开展有中医特色的康复治疗技术。</a:t>
              </a:r>
              <a:endParaRPr lang="zh-CN" altLang="zh-CN" sz="1400" b="0" dirty="0">
                <a:solidFill>
                  <a:srgbClr val="111111"/>
                </a:solidFill>
                <a:latin typeface="华文中宋" panose="02010600040101010101" pitchFamily="2" charset="-122"/>
                <a:ea typeface="华文中宋" panose="02010600040101010101" pitchFamily="2" charset="-122"/>
              </a:endParaRPr>
            </a:p>
          </p:txBody>
        </p:sp>
      </p:grpSp>
      <p:sp>
        <p:nvSpPr>
          <p:cNvPr id="10" name="文本框 9"/>
          <p:cNvSpPr txBox="1"/>
          <p:nvPr/>
        </p:nvSpPr>
        <p:spPr>
          <a:xfrm>
            <a:off x="768985" y="811530"/>
            <a:ext cx="6096000" cy="706755"/>
          </a:xfrm>
          <a:prstGeom prst="rect">
            <a:avLst/>
          </a:prstGeom>
          <a:noFill/>
        </p:spPr>
        <p:txBody>
          <a:bodyPr wrap="square" rtlCol="0" anchor="t">
            <a:spAutoFit/>
          </a:bodyPr>
          <a:p>
            <a:r>
              <a:rPr lang="zh-CN" altLang="en-US" sz="2000" dirty="0">
                <a:latin typeface="华文中宋" panose="02010600040101010101" pitchFamily="2" charset="-122"/>
                <a:ea typeface="华文中宋" panose="02010600040101010101" pitchFamily="2" charset="-122"/>
                <a:sym typeface="+mn-ea"/>
              </a:rPr>
              <a:t>（一） 综合医院康复医学科的体制建设</a:t>
            </a:r>
            <a:br>
              <a:rPr lang="zh-CN" altLang="en-US" sz="2000" dirty="0">
                <a:latin typeface="华文中宋" panose="02010600040101010101" pitchFamily="2" charset="-122"/>
                <a:ea typeface="华文中宋" panose="02010600040101010101" pitchFamily="2" charset="-122"/>
                <a:sym typeface="+mn-ea"/>
              </a:rPr>
            </a:br>
            <a:endParaRPr lang="zh-CN" altLang="en-US" sz="2000" dirty="0">
              <a:latin typeface="华文中宋" panose="02010600040101010101" pitchFamily="2" charset="-122"/>
              <a:ea typeface="华文中宋" panose="02010600040101010101" pitchFamily="2" charset="-122"/>
              <a:sym typeface="+mn-ea"/>
            </a:endParaRPr>
          </a:p>
        </p:txBody>
      </p:sp>
      <p:sp>
        <p:nvSpPr>
          <p:cNvPr id="23" name="Title 6"/>
          <p:cNvSpPr txBox="1"/>
          <p:nvPr>
            <p:custDataLst>
              <p:tags r:id="rId14"/>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任务一、康复医学科的设置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500"/>
                                        <p:tgtEl>
                                          <p:spTgt spid="3"/>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Right)">
                                      <p:cBhvr>
                                        <p:cTn id="15" dur="500"/>
                                        <p:tgtEl>
                                          <p:spTgt spid="6"/>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Right)">
                                      <p:cBhvr>
                                        <p:cTn id="19" dur="500"/>
                                        <p:tgtEl>
                                          <p:spTgt spid="7"/>
                                        </p:tgtEl>
                                      </p:cBhvr>
                                    </p:animEffect>
                                  </p:childTnLst>
                                </p:cTn>
                              </p:par>
                            </p:childTnLst>
                          </p:cTn>
                        </p:par>
                        <p:par>
                          <p:cTn id="20" fill="hold">
                            <p:stCondLst>
                              <p:cond delay="2000"/>
                            </p:stCondLst>
                            <p:childTnLst>
                              <p:par>
                                <p:cTn id="21" presetID="18" presetClass="entr" presetSubtype="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Righ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2003108" y="2205355"/>
            <a:ext cx="1709737" cy="1209675"/>
            <a:chOff x="1152" y="1526"/>
            <a:chExt cx="2694" cy="1905"/>
          </a:xfrm>
        </p:grpSpPr>
        <p:cxnSp>
          <p:nvCxnSpPr>
            <p:cNvPr id="9" name="MH_Other_1"/>
            <p:cNvCxnSpPr/>
            <p:nvPr>
              <p:custDataLst>
                <p:tags r:id="rId1"/>
              </p:custDataLst>
            </p:nvPr>
          </p:nvCxnSpPr>
          <p:spPr>
            <a:xfrm>
              <a:off x="1152" y="2479"/>
              <a:ext cx="773" cy="0"/>
            </a:xfrm>
            <a:prstGeom prst="line">
              <a:avLst/>
            </a:prstGeom>
            <a:ln w="25400">
              <a:solidFill>
                <a:schemeClr val="accent1"/>
              </a:solidFill>
              <a:headEnd type="oval"/>
            </a:ln>
          </p:spPr>
          <p:style>
            <a:lnRef idx="1">
              <a:schemeClr val="accent1"/>
            </a:lnRef>
            <a:fillRef idx="0">
              <a:schemeClr val="accent1"/>
            </a:fillRef>
            <a:effectRef idx="0">
              <a:schemeClr val="accent1"/>
            </a:effectRef>
            <a:fontRef idx="minor">
              <a:schemeClr val="tx1"/>
            </a:fontRef>
          </p:style>
        </p:cxnSp>
        <p:sp>
          <p:nvSpPr>
            <p:cNvPr id="40968" name="MH_SubTitle_1"/>
            <p:cNvSpPr>
              <a:spLocks noChangeArrowheads="1"/>
            </p:cNvSpPr>
            <p:nvPr>
              <p:custDataLst>
                <p:tags r:id="rId2"/>
              </p:custDataLst>
            </p:nvPr>
          </p:nvSpPr>
          <p:spPr bwMode="auto">
            <a:xfrm>
              <a:off x="2174" y="1776"/>
              <a:ext cx="1407" cy="1407"/>
            </a:xfrm>
            <a:prstGeom prst="ellipse">
              <a:avLst/>
            </a:prstGeom>
            <a:solidFill>
              <a:schemeClr val="accent5"/>
            </a:solidFill>
            <a:ln>
              <a:solidFill>
                <a:schemeClr val="accent1"/>
              </a:solid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1">
                  <a:ln>
                    <a:noFill/>
                  </a:ln>
                  <a:solidFill>
                    <a:schemeClr val="bg1">
                      <a:alpha val="64000"/>
                    </a:schemeClr>
                  </a:solidFill>
                  <a:effectLst/>
                  <a:uLnTx/>
                  <a:uFillTx/>
                  <a:latin typeface="Arial Black" panose="020B0A04020102020204" pitchFamily="34" charset="0"/>
                  <a:ea typeface="+mn-ea"/>
                  <a:cs typeface="+mn-cs"/>
                </a:rPr>
                <a:t>1</a:t>
              </a:r>
              <a:endParaRPr kumimoji="0" lang="en-US" altLang="zh-CN" sz="1800" b="1" i="0" u="none" strike="noStrike" kern="1200" cap="none" spc="0" normalizeH="0" baseline="0" noProof="1">
                <a:ln>
                  <a:noFill/>
                </a:ln>
                <a:solidFill>
                  <a:schemeClr val="bg1">
                    <a:alpha val="64000"/>
                  </a:schemeClr>
                </a:solidFill>
                <a:effectLst/>
                <a:uLnTx/>
                <a:uFillTx/>
                <a:latin typeface="Arial Black" panose="020B0A04020102020204" pitchFamily="34" charset="0"/>
                <a:ea typeface="+mn-ea"/>
                <a:cs typeface="+mn-cs"/>
              </a:endParaRPr>
            </a:p>
          </p:txBody>
        </p:sp>
        <p:sp>
          <p:nvSpPr>
            <p:cNvPr id="2057" name="MH_Other_2"/>
            <p:cNvSpPr/>
            <p:nvPr>
              <p:custDataLst>
                <p:tags r:id="rId3"/>
              </p:custDataLst>
            </p:nvPr>
          </p:nvSpPr>
          <p:spPr bwMode="auto">
            <a:xfrm flipH="1">
              <a:off x="2878" y="1526"/>
              <a:ext cx="968" cy="953"/>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chemeClr val="accent1"/>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2058" name="MH_Other_3"/>
            <p:cNvSpPr/>
            <p:nvPr>
              <p:custDataLst>
                <p:tags r:id="rId4"/>
              </p:custDataLst>
            </p:nvPr>
          </p:nvSpPr>
          <p:spPr bwMode="auto">
            <a:xfrm flipV="1">
              <a:off x="1910" y="2479"/>
              <a:ext cx="968" cy="952"/>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chemeClr val="accent1"/>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grpSp>
      <p:grpSp>
        <p:nvGrpSpPr>
          <p:cNvPr id="3" name="组合 12"/>
          <p:cNvGrpSpPr/>
          <p:nvPr/>
        </p:nvGrpSpPr>
        <p:grpSpPr>
          <a:xfrm>
            <a:off x="7359333" y="2205355"/>
            <a:ext cx="2324100" cy="1209675"/>
            <a:chOff x="9588" y="1526"/>
            <a:chExt cx="3660" cy="1904"/>
          </a:xfrm>
        </p:grpSpPr>
        <p:cxnSp>
          <p:nvCxnSpPr>
            <p:cNvPr id="10" name="MH_Other_8"/>
            <p:cNvCxnSpPr/>
            <p:nvPr>
              <p:custDataLst>
                <p:tags r:id="rId5"/>
              </p:custDataLst>
            </p:nvPr>
          </p:nvCxnSpPr>
          <p:spPr>
            <a:xfrm>
              <a:off x="9588" y="2478"/>
              <a:ext cx="977" cy="0"/>
            </a:xfrm>
            <a:prstGeom prst="line">
              <a:avLst/>
            </a:prstGeom>
            <a:ln w="25400">
              <a:solidFill>
                <a:srgbClr val="36A4D0"/>
              </a:solidFill>
              <a:headEnd type="none"/>
            </a:ln>
          </p:spPr>
          <p:style>
            <a:lnRef idx="1">
              <a:schemeClr val="accent1"/>
            </a:lnRef>
            <a:fillRef idx="0">
              <a:schemeClr val="accent1"/>
            </a:fillRef>
            <a:effectRef idx="0">
              <a:schemeClr val="accent1"/>
            </a:effectRef>
            <a:fontRef idx="minor">
              <a:schemeClr val="tx1"/>
            </a:fontRef>
          </p:style>
        </p:cxnSp>
        <p:grpSp>
          <p:nvGrpSpPr>
            <p:cNvPr id="18454" name="组合 5"/>
            <p:cNvGrpSpPr/>
            <p:nvPr/>
          </p:nvGrpSpPr>
          <p:grpSpPr>
            <a:xfrm>
              <a:off x="10554" y="1526"/>
              <a:ext cx="2694" cy="1905"/>
              <a:chOff x="10554" y="1526"/>
              <a:chExt cx="2694" cy="1905"/>
            </a:xfrm>
          </p:grpSpPr>
          <p:sp>
            <p:nvSpPr>
              <p:cNvPr id="40978" name="MH_SubTitle_4"/>
              <p:cNvSpPr>
                <a:spLocks noChangeArrowheads="1"/>
              </p:cNvSpPr>
              <p:nvPr>
                <p:custDataLst>
                  <p:tags r:id="rId6"/>
                </p:custDataLst>
              </p:nvPr>
            </p:nvSpPr>
            <p:spPr bwMode="auto">
              <a:xfrm>
                <a:off x="10821" y="1776"/>
                <a:ext cx="1405" cy="1407"/>
              </a:xfrm>
              <a:prstGeom prst="ellipse">
                <a:avLst/>
              </a:prstGeom>
              <a:solidFill>
                <a:schemeClr val="accent1"/>
              </a:solidFill>
              <a:ln>
                <a:solidFill>
                  <a:srgbClr val="36A4D0"/>
                </a:solid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1">
                    <a:ln>
                      <a:noFill/>
                    </a:ln>
                    <a:solidFill>
                      <a:schemeClr val="bg1">
                        <a:alpha val="64000"/>
                      </a:schemeClr>
                    </a:solidFill>
                    <a:effectLst/>
                    <a:uLnTx/>
                    <a:uFillTx/>
                    <a:latin typeface="Arial Black" panose="020B0A04020102020204" pitchFamily="34" charset="0"/>
                    <a:ea typeface="+mn-ea"/>
                    <a:cs typeface="+mn-cs"/>
                  </a:rPr>
                  <a:t>4</a:t>
                </a:r>
                <a:endParaRPr kumimoji="0" lang="en-US" altLang="zh-CN" sz="1800" b="1" i="0" u="none" strike="noStrike" kern="1200" cap="none" spc="0" normalizeH="0" baseline="0" noProof="1">
                  <a:ln>
                    <a:noFill/>
                  </a:ln>
                  <a:solidFill>
                    <a:schemeClr val="bg1">
                      <a:alpha val="64000"/>
                    </a:schemeClr>
                  </a:solidFill>
                  <a:effectLst/>
                  <a:uLnTx/>
                  <a:uFillTx/>
                  <a:latin typeface="Arial Black" panose="020B0A04020102020204" pitchFamily="34" charset="0"/>
                  <a:ea typeface="+mn-ea"/>
                  <a:cs typeface="+mn-cs"/>
                </a:endParaRPr>
              </a:p>
            </p:txBody>
          </p:sp>
          <p:sp>
            <p:nvSpPr>
              <p:cNvPr id="2067" name="MH_Other_9"/>
              <p:cNvSpPr/>
              <p:nvPr>
                <p:custDataLst>
                  <p:tags r:id="rId7"/>
                </p:custDataLst>
              </p:nvPr>
            </p:nvSpPr>
            <p:spPr bwMode="auto">
              <a:xfrm flipH="1">
                <a:off x="11520" y="1526"/>
                <a:ext cx="970" cy="95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6A4D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2068" name="MH_Other_10"/>
              <p:cNvSpPr/>
              <p:nvPr>
                <p:custDataLst>
                  <p:tags r:id="rId8"/>
                </p:custDataLst>
              </p:nvPr>
            </p:nvSpPr>
            <p:spPr bwMode="auto">
              <a:xfrm flipV="1">
                <a:off x="10553" y="2478"/>
                <a:ext cx="967" cy="952"/>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6A4D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cxnSp>
            <p:nvCxnSpPr>
              <p:cNvPr id="11" name="MH_Other_11"/>
              <p:cNvCxnSpPr/>
              <p:nvPr>
                <p:custDataLst>
                  <p:tags r:id="rId9"/>
                </p:custDataLst>
              </p:nvPr>
            </p:nvCxnSpPr>
            <p:spPr>
              <a:xfrm>
                <a:off x="12475" y="2478"/>
                <a:ext cx="773" cy="0"/>
              </a:xfrm>
              <a:prstGeom prst="line">
                <a:avLst/>
              </a:prstGeom>
              <a:ln w="25400">
                <a:solidFill>
                  <a:srgbClr val="36A4D0"/>
                </a:solidFill>
                <a:headEnd type="none"/>
                <a:tailEnd type="oval"/>
              </a:ln>
            </p:spPr>
            <p:style>
              <a:lnRef idx="1">
                <a:schemeClr val="accent1"/>
              </a:lnRef>
              <a:fillRef idx="0">
                <a:schemeClr val="accent1"/>
              </a:fillRef>
              <a:effectRef idx="0">
                <a:schemeClr val="accent1"/>
              </a:effectRef>
              <a:fontRef idx="minor">
                <a:schemeClr val="tx1"/>
              </a:fontRef>
            </p:style>
          </p:cxnSp>
        </p:grpSp>
      </p:grpSp>
      <p:grpSp>
        <p:nvGrpSpPr>
          <p:cNvPr id="5" name="组合 6"/>
          <p:cNvGrpSpPr/>
          <p:nvPr/>
        </p:nvGrpSpPr>
        <p:grpSpPr>
          <a:xfrm>
            <a:off x="3703320" y="2205355"/>
            <a:ext cx="1838325" cy="1209675"/>
            <a:chOff x="3829" y="1526"/>
            <a:chExt cx="2897" cy="1904"/>
          </a:xfrm>
        </p:grpSpPr>
        <p:grpSp>
          <p:nvGrpSpPr>
            <p:cNvPr id="18448" name="组合 4"/>
            <p:cNvGrpSpPr/>
            <p:nvPr/>
          </p:nvGrpSpPr>
          <p:grpSpPr>
            <a:xfrm>
              <a:off x="4790" y="1526"/>
              <a:ext cx="1936" cy="1905"/>
              <a:chOff x="4790" y="1526"/>
              <a:chExt cx="1936" cy="1905"/>
            </a:xfrm>
          </p:grpSpPr>
          <p:sp>
            <p:nvSpPr>
              <p:cNvPr id="40971" name="MH_SubTitle_2"/>
              <p:cNvSpPr>
                <a:spLocks noChangeArrowheads="1"/>
              </p:cNvSpPr>
              <p:nvPr>
                <p:custDataLst>
                  <p:tags r:id="rId10"/>
                </p:custDataLst>
              </p:nvPr>
            </p:nvSpPr>
            <p:spPr bwMode="auto">
              <a:xfrm>
                <a:off x="5055" y="1776"/>
                <a:ext cx="1405" cy="1407"/>
              </a:xfrm>
              <a:prstGeom prst="ellipse">
                <a:avLst/>
              </a:prstGeom>
              <a:solidFill>
                <a:schemeClr val="accent1"/>
              </a:solidFill>
              <a:ln>
                <a:solidFill>
                  <a:schemeClr val="accent1"/>
                </a:solid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1">
                    <a:ln>
                      <a:noFill/>
                    </a:ln>
                    <a:solidFill>
                      <a:schemeClr val="bg1">
                        <a:alpha val="64000"/>
                      </a:schemeClr>
                    </a:solidFill>
                    <a:effectLst/>
                    <a:uLnTx/>
                    <a:uFillTx/>
                    <a:latin typeface="Arial Black" panose="020B0A04020102020204" pitchFamily="34" charset="0"/>
                    <a:ea typeface="+mn-ea"/>
                    <a:cs typeface="+mn-cs"/>
                  </a:rPr>
                  <a:t>2</a:t>
                </a:r>
                <a:endParaRPr kumimoji="0" lang="en-US" altLang="zh-CN" sz="1800" b="1" i="0" u="none" strike="noStrike" kern="1200" cap="none" spc="0" normalizeH="0" baseline="0" noProof="1">
                  <a:ln>
                    <a:noFill/>
                  </a:ln>
                  <a:solidFill>
                    <a:schemeClr val="bg1">
                      <a:alpha val="64000"/>
                    </a:schemeClr>
                  </a:solidFill>
                  <a:effectLst/>
                  <a:uLnTx/>
                  <a:uFillTx/>
                  <a:latin typeface="Arial Black" panose="020B0A04020102020204" pitchFamily="34" charset="0"/>
                  <a:ea typeface="+mn-ea"/>
                  <a:cs typeface="+mn-cs"/>
                </a:endParaRPr>
              </a:p>
            </p:txBody>
          </p:sp>
          <p:sp>
            <p:nvSpPr>
              <p:cNvPr id="2060" name="MH_Other_4"/>
              <p:cNvSpPr/>
              <p:nvPr>
                <p:custDataLst>
                  <p:tags r:id="rId11"/>
                </p:custDataLst>
              </p:nvPr>
            </p:nvSpPr>
            <p:spPr bwMode="auto">
              <a:xfrm flipH="1">
                <a:off x="5758" y="1526"/>
                <a:ext cx="968" cy="95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chemeClr val="accent1"/>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2061" name="MH_Other_5"/>
              <p:cNvSpPr/>
              <p:nvPr>
                <p:custDataLst>
                  <p:tags r:id="rId12"/>
                </p:custDataLst>
              </p:nvPr>
            </p:nvSpPr>
            <p:spPr bwMode="auto">
              <a:xfrm flipV="1">
                <a:off x="4790" y="2478"/>
                <a:ext cx="968" cy="952"/>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chemeClr val="accent1"/>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grpSp>
        <p:cxnSp>
          <p:nvCxnSpPr>
            <p:cNvPr id="12" name="MH_Other_12"/>
            <p:cNvCxnSpPr/>
            <p:nvPr>
              <p:custDataLst>
                <p:tags r:id="rId13"/>
              </p:custDataLst>
            </p:nvPr>
          </p:nvCxnSpPr>
          <p:spPr>
            <a:xfrm>
              <a:off x="3829" y="2478"/>
              <a:ext cx="978" cy="0"/>
            </a:xfrm>
            <a:prstGeom prst="line">
              <a:avLst/>
            </a:prstGeom>
            <a:ln w="25400">
              <a:solidFill>
                <a:schemeClr val="accent1"/>
              </a:solidFill>
              <a:headEnd type="none"/>
            </a:ln>
          </p:spPr>
          <p:style>
            <a:lnRef idx="1">
              <a:schemeClr val="accent1"/>
            </a:lnRef>
            <a:fillRef idx="0">
              <a:schemeClr val="accent1"/>
            </a:fillRef>
            <a:effectRef idx="0">
              <a:schemeClr val="accent1"/>
            </a:effectRef>
            <a:fontRef idx="minor">
              <a:schemeClr val="tx1"/>
            </a:fontRef>
          </p:style>
        </p:cxnSp>
      </p:grpSp>
      <p:grpSp>
        <p:nvGrpSpPr>
          <p:cNvPr id="7" name="组合 7"/>
          <p:cNvGrpSpPr/>
          <p:nvPr/>
        </p:nvGrpSpPr>
        <p:grpSpPr>
          <a:xfrm>
            <a:off x="5532120" y="2205355"/>
            <a:ext cx="1836738" cy="1209675"/>
            <a:chOff x="6710" y="1526"/>
            <a:chExt cx="2893" cy="1904"/>
          </a:xfrm>
        </p:grpSpPr>
        <p:grpSp>
          <p:nvGrpSpPr>
            <p:cNvPr id="18443" name="组合 13"/>
            <p:cNvGrpSpPr/>
            <p:nvPr/>
          </p:nvGrpSpPr>
          <p:grpSpPr>
            <a:xfrm>
              <a:off x="7667" y="1526"/>
              <a:ext cx="1936" cy="1905"/>
              <a:chOff x="7667" y="1526"/>
              <a:chExt cx="1936" cy="1905"/>
            </a:xfrm>
          </p:grpSpPr>
          <p:sp>
            <p:nvSpPr>
              <p:cNvPr id="40974" name="MH_SubTitle_3"/>
              <p:cNvSpPr>
                <a:spLocks noChangeArrowheads="1"/>
              </p:cNvSpPr>
              <p:nvPr>
                <p:custDataLst>
                  <p:tags r:id="rId14"/>
                </p:custDataLst>
              </p:nvPr>
            </p:nvSpPr>
            <p:spPr bwMode="auto">
              <a:xfrm>
                <a:off x="7934" y="1776"/>
                <a:ext cx="1405" cy="1407"/>
              </a:xfrm>
              <a:prstGeom prst="ellipse">
                <a:avLst/>
              </a:prstGeom>
              <a:solidFill>
                <a:schemeClr val="accent5"/>
              </a:solidFill>
              <a:ln>
                <a:solidFill>
                  <a:schemeClr val="accent1"/>
                </a:solid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1" i="0" u="none" strike="noStrike" kern="1200" cap="none" spc="0" normalizeH="0" baseline="0" noProof="1">
                    <a:ln>
                      <a:noFill/>
                    </a:ln>
                    <a:solidFill>
                      <a:schemeClr val="bg1">
                        <a:alpha val="64000"/>
                      </a:schemeClr>
                    </a:solidFill>
                    <a:effectLst/>
                    <a:uLnTx/>
                    <a:uFillTx/>
                    <a:latin typeface="Arial Black" panose="020B0A04020102020204" pitchFamily="34" charset="0"/>
                    <a:ea typeface="+mn-ea"/>
                    <a:cs typeface="+mn-cs"/>
                  </a:rPr>
                  <a:t>3</a:t>
                </a:r>
                <a:endParaRPr kumimoji="0" lang="en-US" altLang="zh-CN" sz="1800" b="1" i="0" u="none" strike="noStrike" kern="1200" cap="none" spc="0" normalizeH="0" baseline="0" noProof="1">
                  <a:ln>
                    <a:noFill/>
                  </a:ln>
                  <a:solidFill>
                    <a:schemeClr val="bg1">
                      <a:alpha val="64000"/>
                    </a:schemeClr>
                  </a:solidFill>
                  <a:effectLst/>
                  <a:uLnTx/>
                  <a:uFillTx/>
                  <a:latin typeface="Arial Black" panose="020B0A04020102020204" pitchFamily="34" charset="0"/>
                  <a:ea typeface="+mn-ea"/>
                  <a:cs typeface="+mn-cs"/>
                </a:endParaRPr>
              </a:p>
            </p:txBody>
          </p:sp>
          <p:sp>
            <p:nvSpPr>
              <p:cNvPr id="2063" name="MH_Other_6"/>
              <p:cNvSpPr/>
              <p:nvPr>
                <p:custDataLst>
                  <p:tags r:id="rId15"/>
                </p:custDataLst>
              </p:nvPr>
            </p:nvSpPr>
            <p:spPr bwMode="auto">
              <a:xfrm flipH="1">
                <a:off x="8635" y="1526"/>
                <a:ext cx="968" cy="95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chemeClr val="accent1"/>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2064" name="MH_Other_7"/>
              <p:cNvSpPr/>
              <p:nvPr>
                <p:custDataLst>
                  <p:tags r:id="rId16"/>
                </p:custDataLst>
              </p:nvPr>
            </p:nvSpPr>
            <p:spPr bwMode="auto">
              <a:xfrm flipV="1">
                <a:off x="7668" y="2478"/>
                <a:ext cx="968" cy="952"/>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chemeClr val="accent1"/>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grpSp>
        <p:cxnSp>
          <p:nvCxnSpPr>
            <p:cNvPr id="29" name="MH_Other_13"/>
            <p:cNvCxnSpPr/>
            <p:nvPr>
              <p:custDataLst>
                <p:tags r:id="rId17"/>
              </p:custDataLst>
            </p:nvPr>
          </p:nvCxnSpPr>
          <p:spPr>
            <a:xfrm>
              <a:off x="6710" y="2478"/>
              <a:ext cx="978" cy="0"/>
            </a:xfrm>
            <a:prstGeom prst="line">
              <a:avLst/>
            </a:prstGeom>
            <a:ln w="25400">
              <a:solidFill>
                <a:schemeClr val="accent1"/>
              </a:solidFill>
              <a:headEnd type="none"/>
            </a:ln>
          </p:spPr>
          <p:style>
            <a:lnRef idx="1">
              <a:schemeClr val="accent1"/>
            </a:lnRef>
            <a:fillRef idx="0">
              <a:schemeClr val="accent1"/>
            </a:fillRef>
            <a:effectRef idx="0">
              <a:schemeClr val="accent1"/>
            </a:effectRef>
            <a:fontRef idx="minor">
              <a:schemeClr val="tx1"/>
            </a:fontRef>
          </p:style>
        </p:cxnSp>
      </p:grpSp>
      <p:sp>
        <p:nvSpPr>
          <p:cNvPr id="36" name="文本框 35"/>
          <p:cNvSpPr txBox="1"/>
          <p:nvPr/>
        </p:nvSpPr>
        <p:spPr>
          <a:xfrm>
            <a:off x="1795145" y="3765868"/>
            <a:ext cx="2122488" cy="8302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医疗服务价格形成机制与快速发展的专业技术之间的矛盾</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sp>
        <p:nvSpPr>
          <p:cNvPr id="37" name="文本框 36"/>
          <p:cNvSpPr txBox="1"/>
          <p:nvPr/>
        </p:nvSpPr>
        <p:spPr>
          <a:xfrm>
            <a:off x="4138295" y="3765868"/>
            <a:ext cx="1800225" cy="8302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城镇医疗保险对康复治疗项目的覆盖不足</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sp>
        <p:nvSpPr>
          <p:cNvPr id="38" name="文本框 37"/>
          <p:cNvSpPr txBox="1"/>
          <p:nvPr/>
        </p:nvSpPr>
        <p:spPr>
          <a:xfrm>
            <a:off x="6140450" y="3642360"/>
            <a:ext cx="1924685" cy="236982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algn="l" eaLnBrk="1" hangingPunct="1">
              <a:buClrTx/>
              <a:buSz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康复医疗服务的公共性质与商业化、市场化服务方式之间的矛盾。医疗卫生的普遍服务性质，决定了康复医疗必须能够及时满足每一位患者的需求，因此该服务体系应该是多层次、布局合理的</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sp>
        <p:nvSpPr>
          <p:cNvPr id="39" name="文本框 38"/>
          <p:cNvSpPr txBox="1"/>
          <p:nvPr/>
        </p:nvSpPr>
        <p:spPr>
          <a:xfrm>
            <a:off x="8353425" y="3589655"/>
            <a:ext cx="3518535" cy="216725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康复治疗师专业团队的建立和培养问题，康复医学的快速发展，使得康复治疗专业逐步细化，而经济效益和薪酬待遇在现有体制下制约了治疗师专业的建立和培养</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sp>
        <p:nvSpPr>
          <p:cNvPr id="18434" name="Rectangle 2"/>
          <p:cNvSpPr>
            <a:spLocks noGrp="1"/>
          </p:cNvSpPr>
          <p:nvPr>
            <p:ph type="title"/>
          </p:nvPr>
        </p:nvSpPr>
        <p:spPr>
          <a:xfrm>
            <a:off x="375285" y="1159510"/>
            <a:ext cx="4552315" cy="344170"/>
          </a:xfrm>
        </p:spPr>
        <p:txBody>
          <a:bodyPr vert="horz" wrap="square" lIns="91440" tIns="45720" rIns="91440" bIns="45720" anchor="ctr" anchorCtr="0">
            <a:normAutofit fontScale="90000"/>
          </a:bodyPr>
          <a:p>
            <a:pPr algn="ctr" eaLnBrk="1" hangingPunct="1"/>
            <a:r>
              <a:rPr lang="zh-CN" altLang="en-US" sz="2000" dirty="0">
                <a:latin typeface="华文中宋" panose="02010600040101010101" pitchFamily="2" charset="-122"/>
                <a:ea typeface="华文中宋" panose="02010600040101010101" pitchFamily="2" charset="-122"/>
              </a:rPr>
              <a:t>（二）康复医学科实施体制中现存的问题</a:t>
            </a:r>
            <a:br>
              <a:rPr lang="zh-CN" altLang="en-US" dirty="0">
                <a:solidFill>
                  <a:srgbClr val="FF7F7F"/>
                </a:solidFill>
                <a:latin typeface="微软雅黑" panose="020B0503020204020204" charset="-122"/>
                <a:ea typeface="微软雅黑" panose="020B0503020204020204" charset="-122"/>
              </a:rPr>
            </a:br>
            <a:endParaRPr lang="zh-CN" altLang="en-US" dirty="0">
              <a:latin typeface="华文中宋" panose="02010600040101010101" pitchFamily="2" charset="-122"/>
              <a:ea typeface="华文中宋" panose="02010600040101010101" pitchFamily="2" charset="-122"/>
            </a:endParaRPr>
          </a:p>
        </p:txBody>
      </p:sp>
      <p:sp>
        <p:nvSpPr>
          <p:cNvPr id="4" name="Title 6"/>
          <p:cNvSpPr txBox="1"/>
          <p:nvPr>
            <p:custDataLst>
              <p:tags r:id="rId18"/>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任务一、康复医学科的设置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048000" y="3035300"/>
            <a:ext cx="8704580" cy="762000"/>
          </a:xfrm>
          <a:prstGeom prst="rect">
            <a:avLst/>
          </a:prstGeom>
          <a:noFill/>
        </p:spPr>
        <p:txBody>
          <a:bodyPr wrap="square" rtlCol="0" anchor="t">
            <a:no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4" name="组合 9"/>
          <p:cNvGrpSpPr/>
          <p:nvPr>
            <p:custDataLst>
              <p:tags r:id="rId2"/>
            </p:custDataLst>
          </p:nvPr>
        </p:nvGrpSpPr>
        <p:grpSpPr>
          <a:xfrm>
            <a:off x="3484245" y="2959100"/>
            <a:ext cx="1060450" cy="949960"/>
            <a:chOff x="4519603" y="2652948"/>
            <a:chExt cx="1425184" cy="964276"/>
          </a:xfrm>
          <a:solidFill>
            <a:schemeClr val="accent5"/>
          </a:solidFill>
        </p:grpSpPr>
        <p:sp>
          <p:nvSpPr>
            <p:cNvPr id="11" name="等腰三角形 10"/>
            <p:cNvSpPr/>
            <p:nvPr>
              <p:custDataLst>
                <p:tags r:id="rId3"/>
              </p:custDataLst>
            </p:nvPr>
          </p:nvSpPr>
          <p:spPr>
            <a:xfrm rot="5400000">
              <a:off x="5269081" y="2941518"/>
              <a:ext cx="964276" cy="3871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404040"/>
                </a:solidFill>
                <a:effectLst/>
                <a:uLnTx/>
                <a:uFillTx/>
                <a:latin typeface="微软雅黑" panose="020B0503020204020204" charset="-122"/>
                <a:ea typeface="微软雅黑" panose="020B0503020204020204" charset="-122"/>
                <a:cs typeface="+mn-cs"/>
              </a:endParaRPr>
            </a:p>
          </p:txBody>
        </p:sp>
        <p:sp>
          <p:nvSpPr>
            <p:cNvPr id="12" name="矩形 11"/>
            <p:cNvSpPr/>
            <p:nvPr>
              <p:custDataLst>
                <p:tags r:id="rId4"/>
              </p:custDataLst>
            </p:nvPr>
          </p:nvSpPr>
          <p:spPr>
            <a:xfrm>
              <a:off x="4519603" y="2858033"/>
              <a:ext cx="880691" cy="597381"/>
            </a:xfrm>
            <a:prstGeom prst="rect">
              <a:avLst/>
            </a:prstGeom>
            <a:grpFill/>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25" b="1"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grpSp>
      <p:grpSp>
        <p:nvGrpSpPr>
          <p:cNvPr id="5" name="组合 28"/>
          <p:cNvGrpSpPr/>
          <p:nvPr>
            <p:custDataLst>
              <p:tags r:id="rId5"/>
            </p:custDataLst>
          </p:nvPr>
        </p:nvGrpSpPr>
        <p:grpSpPr>
          <a:xfrm>
            <a:off x="4065905" y="1471930"/>
            <a:ext cx="6646545" cy="4115439"/>
            <a:chOff x="6734746" y="1480458"/>
            <a:chExt cx="6897305" cy="4173411"/>
          </a:xfrm>
        </p:grpSpPr>
        <p:sp>
          <p:nvSpPr>
            <p:cNvPr id="36" name="任意多边形 35"/>
            <p:cNvSpPr/>
            <p:nvPr>
              <p:custDataLst>
                <p:tags r:id="rId6"/>
              </p:custDataLst>
            </p:nvPr>
          </p:nvSpPr>
          <p:spPr>
            <a:xfrm>
              <a:off x="6734746" y="1480458"/>
              <a:ext cx="740956" cy="3455340"/>
            </a:xfrm>
            <a:custGeom>
              <a:avLst/>
              <a:gdLst>
                <a:gd name="connsiteX0" fmla="*/ 0 w 2249716"/>
                <a:gd name="connsiteY0" fmla="*/ 0 h 4020457"/>
                <a:gd name="connsiteX1" fmla="*/ 1386292 w 2249716"/>
                <a:gd name="connsiteY1" fmla="*/ 0 h 4020457"/>
                <a:gd name="connsiteX2" fmla="*/ 1435624 w 2249716"/>
                <a:gd name="connsiteY2" fmla="*/ 44836 h 4020457"/>
                <a:gd name="connsiteX3" fmla="*/ 2249716 w 2249716"/>
                <a:gd name="connsiteY3" fmla="*/ 2010229 h 4020457"/>
                <a:gd name="connsiteX4" fmla="*/ 1435624 w 2249716"/>
                <a:gd name="connsiteY4" fmla="*/ 3975623 h 4020457"/>
                <a:gd name="connsiteX5" fmla="*/ 1386293 w 2249716"/>
                <a:gd name="connsiteY5" fmla="*/ 4020457 h 4020457"/>
                <a:gd name="connsiteX6" fmla="*/ 0 w 2249716"/>
                <a:gd name="connsiteY6" fmla="*/ 4020457 h 4020457"/>
                <a:gd name="connsiteX0-1" fmla="*/ 0 w 2249716"/>
                <a:gd name="connsiteY0-2" fmla="*/ 0 h 4020457"/>
                <a:gd name="connsiteX1-3" fmla="*/ 1386292 w 2249716"/>
                <a:gd name="connsiteY1-4" fmla="*/ 0 h 4020457"/>
                <a:gd name="connsiteX2-5" fmla="*/ 1435624 w 2249716"/>
                <a:gd name="connsiteY2-6" fmla="*/ 44836 h 4020457"/>
                <a:gd name="connsiteX3-7" fmla="*/ 2249716 w 2249716"/>
                <a:gd name="connsiteY3-8" fmla="*/ 2010229 h 4020457"/>
                <a:gd name="connsiteX4-9" fmla="*/ 1435624 w 2249716"/>
                <a:gd name="connsiteY4-10" fmla="*/ 3975623 h 4020457"/>
                <a:gd name="connsiteX5-11" fmla="*/ 1386293 w 2249716"/>
                <a:gd name="connsiteY5-12" fmla="*/ 4020457 h 4020457"/>
                <a:gd name="connsiteX6-13" fmla="*/ 0 w 2249716"/>
                <a:gd name="connsiteY6-14" fmla="*/ 4020457 h 4020457"/>
                <a:gd name="connsiteX7" fmla="*/ 91440 w 2249716"/>
                <a:gd name="connsiteY7" fmla="*/ 91440 h 4020457"/>
                <a:gd name="connsiteX0-15" fmla="*/ 0 w 2249716"/>
                <a:gd name="connsiteY0-16" fmla="*/ 0 h 4020457"/>
                <a:gd name="connsiteX1-17" fmla="*/ 1386292 w 2249716"/>
                <a:gd name="connsiteY1-18" fmla="*/ 0 h 4020457"/>
                <a:gd name="connsiteX2-19" fmla="*/ 1435624 w 2249716"/>
                <a:gd name="connsiteY2-20" fmla="*/ 44836 h 4020457"/>
                <a:gd name="connsiteX3-21" fmla="*/ 2249716 w 2249716"/>
                <a:gd name="connsiteY3-22" fmla="*/ 2010229 h 4020457"/>
                <a:gd name="connsiteX4-23" fmla="*/ 1435624 w 2249716"/>
                <a:gd name="connsiteY4-24" fmla="*/ 3975623 h 4020457"/>
                <a:gd name="connsiteX5-25" fmla="*/ 1386293 w 2249716"/>
                <a:gd name="connsiteY5-26" fmla="*/ 4020457 h 4020457"/>
                <a:gd name="connsiteX6-27" fmla="*/ 0 w 2249716"/>
                <a:gd name="connsiteY6-28" fmla="*/ 4020457 h 4020457"/>
                <a:gd name="connsiteX0-29" fmla="*/ 1386292 w 2249716"/>
                <a:gd name="connsiteY0-30" fmla="*/ 0 h 4020457"/>
                <a:gd name="connsiteX1-31" fmla="*/ 1435624 w 2249716"/>
                <a:gd name="connsiteY1-32" fmla="*/ 44836 h 4020457"/>
                <a:gd name="connsiteX2-33" fmla="*/ 2249716 w 2249716"/>
                <a:gd name="connsiteY2-34" fmla="*/ 2010229 h 4020457"/>
                <a:gd name="connsiteX3-35" fmla="*/ 1435624 w 2249716"/>
                <a:gd name="connsiteY3-36" fmla="*/ 3975623 h 4020457"/>
                <a:gd name="connsiteX4-37" fmla="*/ 1386293 w 2249716"/>
                <a:gd name="connsiteY4-38" fmla="*/ 4020457 h 4020457"/>
                <a:gd name="connsiteX5-39" fmla="*/ 0 w 2249716"/>
                <a:gd name="connsiteY5-40" fmla="*/ 4020457 h 4020457"/>
                <a:gd name="connsiteX0-41" fmla="*/ 0 w 863424"/>
                <a:gd name="connsiteY0-42" fmla="*/ 0 h 4020457"/>
                <a:gd name="connsiteX1-43" fmla="*/ 49332 w 863424"/>
                <a:gd name="connsiteY1-44" fmla="*/ 44836 h 4020457"/>
                <a:gd name="connsiteX2-45" fmla="*/ 863424 w 863424"/>
                <a:gd name="connsiteY2-46" fmla="*/ 2010229 h 4020457"/>
                <a:gd name="connsiteX3-47" fmla="*/ 49332 w 863424"/>
                <a:gd name="connsiteY3-48" fmla="*/ 3975623 h 4020457"/>
                <a:gd name="connsiteX4-49" fmla="*/ 1 w 863424"/>
                <a:gd name="connsiteY4-50" fmla="*/ 4020457 h 40204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63424" h="4020457">
                  <a:moveTo>
                    <a:pt x="0" y="0"/>
                  </a:moveTo>
                  <a:lnTo>
                    <a:pt x="49332" y="44836"/>
                  </a:lnTo>
                  <a:cubicBezTo>
                    <a:pt x="552320" y="547824"/>
                    <a:pt x="863424" y="1242695"/>
                    <a:pt x="863424" y="2010229"/>
                  </a:cubicBezTo>
                  <a:cubicBezTo>
                    <a:pt x="863424" y="2777763"/>
                    <a:pt x="552320" y="3472635"/>
                    <a:pt x="49332" y="3975623"/>
                  </a:cubicBezTo>
                  <a:lnTo>
                    <a:pt x="1" y="4020457"/>
                  </a:lnTo>
                </a:path>
              </a:pathLst>
            </a:custGeom>
            <a:noFill/>
            <a:ln w="2857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1718" tIns="30858" rIns="61718" bIns="30858"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755" b="0" i="0" u="none" strike="noStrike" kern="1200" cap="none" spc="0" normalizeH="0" baseline="0" noProof="1">
                <a:ln>
                  <a:noFill/>
                </a:ln>
                <a:solidFill>
                  <a:srgbClr val="404040"/>
                </a:solidFill>
                <a:effectLst/>
                <a:uLnTx/>
                <a:uFillTx/>
                <a:latin typeface="微软雅黑" panose="020B0503020204020204" charset="-122"/>
                <a:ea typeface="微软雅黑" panose="020B0503020204020204" charset="-122"/>
                <a:cs typeface="+mn-cs"/>
              </a:endParaRPr>
            </a:p>
          </p:txBody>
        </p:sp>
        <p:sp>
          <p:nvSpPr>
            <p:cNvPr id="19463" name="矩形 36"/>
            <p:cNvSpPr/>
            <p:nvPr>
              <p:custDataLst>
                <p:tags r:id="rId7"/>
              </p:custDataLst>
            </p:nvPr>
          </p:nvSpPr>
          <p:spPr>
            <a:xfrm>
              <a:off x="7514951" y="1653679"/>
              <a:ext cx="6117100" cy="688377"/>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1.根据卫生部《医疗机构诊疗科目名录》，康复</a:t>
              </a:r>
              <a:endParaRPr lang="zh-CN" altLang="en-US" sz="16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医学科设置为一级诊疗科目，不设二级专业分科</a:t>
              </a:r>
              <a:r>
                <a:rPr lang="zh-CN" altLang="en-US" sz="1600" b="0" dirty="0">
                  <a:solidFill>
                    <a:srgbClr val="111111"/>
                  </a:solidFill>
                  <a:latin typeface="微软雅黑" panose="020B0503020204020204" charset="-122"/>
                  <a:ea typeface="微软雅黑" panose="020B0503020204020204" charset="-122"/>
                </a:rPr>
                <a:t>。</a:t>
              </a:r>
              <a:endParaRPr lang="zh-CN" altLang="en-US" sz="1600" b="0" dirty="0">
                <a:solidFill>
                  <a:srgbClr val="111111"/>
                </a:solidFill>
                <a:latin typeface="微软雅黑" panose="020B0503020204020204" charset="-122"/>
                <a:ea typeface="微软雅黑" panose="020B0503020204020204" charset="-122"/>
              </a:endParaRPr>
            </a:p>
          </p:txBody>
        </p:sp>
        <p:sp>
          <p:nvSpPr>
            <p:cNvPr id="38" name="椭圆 37"/>
            <p:cNvSpPr/>
            <p:nvPr>
              <p:custDataLst>
                <p:tags r:id="rId8"/>
              </p:custDataLst>
            </p:nvPr>
          </p:nvSpPr>
          <p:spPr>
            <a:xfrm>
              <a:off x="6953504" y="1805058"/>
              <a:ext cx="305792" cy="305782"/>
            </a:xfrm>
            <a:prstGeom prst="ellipse">
              <a:avLst/>
            </a:prstGeom>
            <a:solidFill>
              <a:schemeClr val="accent5"/>
            </a:solidFill>
            <a:ln w="3810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lIns="61718" tIns="30858" rIns="61718" bIns="30858"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755" b="0" i="0" u="none" strike="noStrike" kern="1200" cap="none" spc="0" normalizeH="0" baseline="0" noProof="1">
                <a:ln>
                  <a:noFill/>
                </a:ln>
                <a:solidFill>
                  <a:srgbClr val="404040"/>
                </a:solidFill>
                <a:effectLst/>
                <a:uLnTx/>
                <a:uFillTx/>
                <a:latin typeface="微软雅黑" panose="020B0503020204020204" charset="-122"/>
                <a:ea typeface="微软雅黑" panose="020B0503020204020204" charset="-122"/>
                <a:cs typeface="+mn-cs"/>
              </a:endParaRPr>
            </a:p>
          </p:txBody>
        </p:sp>
        <p:sp>
          <p:nvSpPr>
            <p:cNvPr id="46" name="椭圆 45"/>
            <p:cNvSpPr/>
            <p:nvPr>
              <p:custDataLst>
                <p:tags r:id="rId9"/>
              </p:custDataLst>
            </p:nvPr>
          </p:nvSpPr>
          <p:spPr>
            <a:xfrm>
              <a:off x="7040538" y="4218385"/>
              <a:ext cx="305792" cy="303431"/>
            </a:xfrm>
            <a:prstGeom prst="ellipse">
              <a:avLst/>
            </a:prstGeom>
            <a:solidFill>
              <a:schemeClr val="accent5"/>
            </a:solidFill>
            <a:ln w="3810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lIns="61718" tIns="30858" rIns="61718" bIns="30858"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755" b="0" i="0" u="none" strike="noStrike" kern="1200" cap="none" spc="0" normalizeH="0" baseline="0" noProof="1">
                <a:ln>
                  <a:noFill/>
                </a:ln>
                <a:solidFill>
                  <a:srgbClr val="404040"/>
                </a:solidFill>
                <a:effectLst/>
                <a:uLnTx/>
                <a:uFillTx/>
                <a:latin typeface="微软雅黑" panose="020B0503020204020204" charset="-122"/>
                <a:ea typeface="微软雅黑" panose="020B0503020204020204" charset="-122"/>
                <a:cs typeface="+mn-cs"/>
              </a:endParaRPr>
            </a:p>
          </p:txBody>
        </p:sp>
        <p:sp>
          <p:nvSpPr>
            <p:cNvPr id="19466" name="矩形 46"/>
            <p:cNvSpPr/>
            <p:nvPr>
              <p:custDataLst>
                <p:tags r:id="rId10"/>
              </p:custDataLst>
            </p:nvPr>
          </p:nvSpPr>
          <p:spPr>
            <a:xfrm>
              <a:off x="7720641" y="2634695"/>
              <a:ext cx="5802790" cy="109148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2.随着社会与经济的发展和2011年原卫生部《综合医院康复医学科设建设与管理指南》的实施，二级以上综合医院应当按照《综合医院康复医学科基本标准》独立设置科室开展康复医疗服务，科室名称统一为康复医学科</a:t>
              </a:r>
              <a:r>
                <a:rPr lang="zh-CN" altLang="en-US" sz="1600" b="0" dirty="0">
                  <a:solidFill>
                    <a:srgbClr val="111111"/>
                  </a:solidFill>
                  <a:latin typeface="微软雅黑" panose="020B0503020204020204" charset="-122"/>
                  <a:ea typeface="微软雅黑" panose="020B0503020204020204" charset="-122"/>
                </a:rPr>
                <a:t>。</a:t>
              </a:r>
              <a:endParaRPr lang="zh-CN" altLang="en-US" sz="1600" b="0" dirty="0">
                <a:solidFill>
                  <a:srgbClr val="111111"/>
                </a:solidFill>
                <a:latin typeface="微软雅黑" panose="020B0503020204020204" charset="-122"/>
                <a:ea typeface="微软雅黑" panose="020B0503020204020204" charset="-122"/>
              </a:endParaRPr>
            </a:p>
          </p:txBody>
        </p:sp>
        <p:sp>
          <p:nvSpPr>
            <p:cNvPr id="19467" name="矩形 48"/>
            <p:cNvSpPr/>
            <p:nvPr>
              <p:custDataLst>
                <p:tags r:id="rId11"/>
              </p:custDataLst>
            </p:nvPr>
          </p:nvSpPr>
          <p:spPr>
            <a:xfrm>
              <a:off x="7435474" y="4562382"/>
              <a:ext cx="6087849" cy="109148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600" b="0" dirty="0">
                  <a:solidFill>
                    <a:srgbClr val="111111"/>
                  </a:solidFill>
                  <a:latin typeface="华文中宋" panose="02010600040101010101" pitchFamily="2" charset="-122"/>
                  <a:ea typeface="华文中宋" panose="02010600040101010101" pitchFamily="2" charset="-122"/>
                </a:rPr>
                <a:t>3.</a:t>
              </a:r>
              <a:r>
                <a:rPr lang="zh-CN" altLang="en-US" sz="1600" b="0" dirty="0">
                  <a:solidFill>
                    <a:srgbClr val="111111"/>
                  </a:solidFill>
                  <a:latin typeface="华文中宋" panose="02010600040101010101" pitchFamily="2" charset="-122"/>
                  <a:ea typeface="华文中宋" panose="02010600040101010101" pitchFamily="2" charset="-122"/>
                </a:rPr>
                <a:t>基层卫生服务机构逐步向医疗、预防、保健、康复，健康教育和计划生育技术指导“六位一体”功能转化，鼓励一级综合医院设置康复医学科，并能够开展基本康复医疗服务和残疾预防、康复相关健康教育。</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sp>
          <p:nvSpPr>
            <p:cNvPr id="50" name="椭圆 49"/>
            <p:cNvSpPr/>
            <p:nvPr>
              <p:custDataLst>
                <p:tags r:id="rId12"/>
              </p:custDataLst>
            </p:nvPr>
          </p:nvSpPr>
          <p:spPr>
            <a:xfrm>
              <a:off x="7351034" y="2919987"/>
              <a:ext cx="305792" cy="303431"/>
            </a:xfrm>
            <a:prstGeom prst="ellipse">
              <a:avLst/>
            </a:prstGeom>
            <a:solidFill>
              <a:schemeClr val="accent1"/>
            </a:solidFill>
            <a:ln w="3810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lIns="61718" tIns="30858" rIns="61718" bIns="30858"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755" b="0" i="0" u="none" strike="noStrike" kern="1200" cap="none" spc="0" normalizeH="0" baseline="0" noProof="1">
                <a:ln>
                  <a:noFill/>
                </a:ln>
                <a:solidFill>
                  <a:srgbClr val="404040"/>
                </a:solidFill>
                <a:effectLst/>
                <a:uLnTx/>
                <a:uFillTx/>
                <a:latin typeface="微软雅黑" panose="020B0503020204020204" charset="-122"/>
                <a:ea typeface="微软雅黑" panose="020B0503020204020204" charset="-122"/>
                <a:cs typeface="+mn-cs"/>
              </a:endParaRPr>
            </a:p>
          </p:txBody>
        </p:sp>
      </p:grpSp>
      <p:grpSp>
        <p:nvGrpSpPr>
          <p:cNvPr id="6" name="组合 50"/>
          <p:cNvGrpSpPr/>
          <p:nvPr>
            <p:custDataLst>
              <p:tags r:id="rId13"/>
            </p:custDataLst>
          </p:nvPr>
        </p:nvGrpSpPr>
        <p:grpSpPr>
          <a:xfrm>
            <a:off x="1367155" y="2022475"/>
            <a:ext cx="2684780" cy="2747010"/>
            <a:chOff x="1331685" y="2121877"/>
            <a:chExt cx="2786743" cy="2786743"/>
          </a:xfrm>
          <a:solidFill>
            <a:schemeClr val="accent1"/>
          </a:solidFill>
        </p:grpSpPr>
        <p:sp>
          <p:nvSpPr>
            <p:cNvPr id="52" name="椭圆 51"/>
            <p:cNvSpPr/>
            <p:nvPr>
              <p:custDataLst>
                <p:tags r:id="rId14"/>
              </p:custDataLst>
            </p:nvPr>
          </p:nvSpPr>
          <p:spPr>
            <a:xfrm>
              <a:off x="1331685" y="2121877"/>
              <a:ext cx="2786743" cy="2786743"/>
            </a:xfrm>
            <a:prstGeom prst="ellipse">
              <a:avLst/>
            </a:prstGeom>
            <a:grp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1718" tIns="30858" rIns="61718" bIns="30858"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25"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pic>
          <p:nvPicPr>
            <p:cNvPr id="53" name="图片 52"/>
            <p:cNvPicPr>
              <a:picLocks noChangeAspect="1"/>
            </p:cNvPicPr>
            <p:nvPr>
              <p:custDataLst>
                <p:tags r:id="rId15"/>
              </p:custDataLst>
            </p:nvPr>
          </p:nvPicPr>
          <p:blipFill>
            <a:blip r:embed="rId16" cstate="print">
              <a:biLevel thresh="25000"/>
            </a:blip>
            <a:stretch>
              <a:fillRect/>
            </a:stretch>
          </p:blipFill>
          <p:spPr>
            <a:xfrm>
              <a:off x="1791054" y="2549823"/>
              <a:ext cx="1948838" cy="1857077"/>
            </a:xfrm>
            <a:prstGeom prst="rect">
              <a:avLst/>
            </a:prstGeom>
            <a:grpFill/>
            <a:ln>
              <a:solidFill>
                <a:schemeClr val="accent1"/>
              </a:solidFill>
            </a:ln>
          </p:spPr>
        </p:pic>
      </p:grpSp>
      <p:sp>
        <p:nvSpPr>
          <p:cNvPr id="3" name="文本框 2"/>
          <p:cNvSpPr txBox="1"/>
          <p:nvPr/>
        </p:nvSpPr>
        <p:spPr>
          <a:xfrm>
            <a:off x="992505" y="803910"/>
            <a:ext cx="6096000" cy="1014730"/>
          </a:xfrm>
          <a:prstGeom prst="rect">
            <a:avLst/>
          </a:prstGeom>
          <a:noFill/>
        </p:spPr>
        <p:txBody>
          <a:bodyPr wrap="square" rtlCol="0" anchor="t">
            <a:spAutoFit/>
          </a:bodyPr>
          <a:p>
            <a:r>
              <a:rPr lang="zh-CN" altLang="en-US" sz="2000" dirty="0">
                <a:latin typeface="华文中宋" panose="02010600040101010101" pitchFamily="2" charset="-122"/>
                <a:ea typeface="华文中宋" panose="02010600040101010101" pitchFamily="2" charset="-122"/>
                <a:sym typeface="+mn-ea"/>
              </a:rPr>
              <a:t>二  康复医学科设置的基本原则</a:t>
            </a:r>
            <a:br>
              <a:rPr lang="zh-CN" altLang="en-US" sz="2000" dirty="0">
                <a:latin typeface="华文中宋" panose="02010600040101010101" pitchFamily="2" charset="-122"/>
                <a:ea typeface="华文中宋" panose="02010600040101010101" pitchFamily="2" charset="-122"/>
                <a:sym typeface="+mn-ea"/>
              </a:rPr>
            </a:br>
            <a:br>
              <a:rPr lang="zh-CN" altLang="en-US" sz="2000" dirty="0">
                <a:ea typeface="宋体" panose="02010600030101010101" pitchFamily="2" charset="-122"/>
                <a:sym typeface="+mn-ea"/>
              </a:rPr>
            </a:br>
            <a:endParaRPr lang="zh-CN" altLang="en-US" sz="2000" dirty="0">
              <a:ea typeface="宋体" panose="02010600030101010101" pitchFamily="2" charset="-122"/>
              <a:sym typeface="+mn-ea"/>
            </a:endParaRPr>
          </a:p>
        </p:txBody>
      </p:sp>
      <p:sp>
        <p:nvSpPr>
          <p:cNvPr id="7" name="Title 6"/>
          <p:cNvSpPr txBox="1"/>
          <p:nvPr>
            <p:custDataLst>
              <p:tags r:id="rId17"/>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任务一、康复医学科的设置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1+#ppt_w/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1000" fill="hold"/>
                                        <p:tgtEl>
                                          <p:spTgt spid="6"/>
                                        </p:tgtEl>
                                        <p:attrNameLst>
                                          <p:attrName>r</p:attrName>
                                        </p:attrNameLst>
                                      </p:cBhvr>
                                    </p:animRo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p:tgtEl>
                                          <p:spTgt spid="4"/>
                                        </p:tgtEl>
                                        <p:attrNameLst>
                                          <p:attrName>ppt_x</p:attrName>
                                        </p:attrNameLst>
                                      </p:cBhvr>
                                      <p:tavLst>
                                        <p:tav tm="0">
                                          <p:val>
                                            <p:strVal val="#ppt_x-#ppt_w*1.125000"/>
                                          </p:val>
                                        </p:tav>
                                        <p:tav tm="100000">
                                          <p:val>
                                            <p:strVal val="#ppt_x"/>
                                          </p:val>
                                        </p:tav>
                                      </p:tavLst>
                                    </p:anim>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53185" y="1499870"/>
            <a:ext cx="10191750" cy="4215404"/>
            <a:chOff x="3490" y="3415"/>
            <a:chExt cx="11120" cy="3815"/>
          </a:xfrm>
        </p:grpSpPr>
        <p:sp>
          <p:nvSpPr>
            <p:cNvPr id="2" name="文本框 1"/>
            <p:cNvSpPr txBox="1"/>
            <p:nvPr>
              <p:custDataLst>
                <p:tags r:id="rId1"/>
              </p:custDataLst>
            </p:nvPr>
          </p:nvSpPr>
          <p:spPr>
            <a:xfrm>
              <a:off x="4800" y="4989"/>
              <a:ext cx="9600" cy="472"/>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6" name="Freeform 12"/>
            <p:cNvSpPr/>
            <p:nvPr>
              <p:custDataLst>
                <p:tags r:id="rId2"/>
              </p:custDataLst>
            </p:nvPr>
          </p:nvSpPr>
          <p:spPr>
            <a:xfrm>
              <a:off x="3550" y="3415"/>
              <a:ext cx="1750" cy="1350"/>
            </a:xfrm>
            <a:custGeom>
              <a:avLst/>
              <a:gdLst>
                <a:gd name="txL" fmla="*/ 0 w 1999"/>
                <a:gd name="txT" fmla="*/ 0 h 2057"/>
                <a:gd name="txR" fmla="*/ 1999 w 1999"/>
                <a:gd name="txB" fmla="*/ 2057 h 2057"/>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alpha val="100000"/>
              </a:schemeClr>
            </a:solidFill>
            <a:ln w="9525" cap="flat" cmpd="sng">
              <a:solidFill>
                <a:schemeClr val="tx2">
                  <a:alpha val="100000"/>
                </a:schemeClr>
              </a:solidFill>
              <a:prstDash val="solid"/>
              <a:round/>
              <a:headEnd type="none" w="med" len="med"/>
              <a:tailEnd type="none" w="med" len="med"/>
            </a:ln>
          </p:spPr>
          <p:txBody>
            <a:bodyPr/>
            <a:p>
              <a:endParaRPr lang="zh-CN" altLang="en-US"/>
            </a:p>
          </p:txBody>
        </p:sp>
        <p:grpSp>
          <p:nvGrpSpPr>
            <p:cNvPr id="3" name="组合 106"/>
            <p:cNvGrpSpPr/>
            <p:nvPr>
              <p:custDataLst>
                <p:tags r:id="rId3"/>
              </p:custDataLst>
            </p:nvPr>
          </p:nvGrpSpPr>
          <p:grpSpPr>
            <a:xfrm>
              <a:off x="3813" y="3485"/>
              <a:ext cx="1350" cy="900"/>
              <a:chOff x="1283891" y="1695061"/>
              <a:chExt cx="857250" cy="571500"/>
            </a:xfrm>
            <a:solidFill>
              <a:schemeClr val="accent1"/>
            </a:solidFill>
          </p:grpSpPr>
          <p:sp>
            <p:nvSpPr>
              <p:cNvPr id="108" name="Freeform 13"/>
              <p:cNvSpPr/>
              <p:nvPr>
                <p:custDataLst>
                  <p:tags r:id="rId4"/>
                </p:custDataLst>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solidFill>
                  <a:schemeClr val="tx2"/>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grpSp>
            <p:nvGrpSpPr>
              <p:cNvPr id="4" name="组合 108"/>
              <p:cNvGrpSpPr/>
              <p:nvPr/>
            </p:nvGrpSpPr>
            <p:grpSpPr>
              <a:xfrm>
                <a:off x="1320404" y="1695061"/>
                <a:ext cx="820737" cy="522685"/>
                <a:chOff x="1320404" y="1695061"/>
                <a:chExt cx="820737" cy="522685"/>
              </a:xfrm>
              <a:grpFill/>
            </p:grpSpPr>
            <p:sp>
              <p:nvSpPr>
                <p:cNvPr id="110" name="Freeform 14"/>
                <p:cNvSpPr/>
                <p:nvPr>
                  <p:custDataLst>
                    <p:tags r:id="rId5"/>
                  </p:custDataLst>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solidFill>
                    <a:schemeClr val="tx2"/>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11" name="Freeform 15"/>
                <p:cNvSpPr/>
                <p:nvPr>
                  <p:custDataLst>
                    <p:tags r:id="rId6"/>
                  </p:custDataLst>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solidFill>
                    <a:schemeClr val="tx2"/>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12" name="Freeform 16"/>
                <p:cNvSpPr/>
                <p:nvPr>
                  <p:custDataLst>
                    <p:tags r:id="rId7"/>
                  </p:custDataLst>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solidFill>
                    <a:schemeClr val="tx2"/>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13" name="Freeform 17"/>
                <p:cNvSpPr/>
                <p:nvPr>
                  <p:custDataLst>
                    <p:tags r:id="rId8"/>
                  </p:custDataLst>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solidFill>
                    <a:schemeClr val="tx2"/>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14" name="Freeform 18"/>
                <p:cNvSpPr/>
                <p:nvPr>
                  <p:custDataLst>
                    <p:tags r:id="rId9"/>
                  </p:custDataLst>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solidFill>
                    <a:schemeClr val="tx2"/>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15" name="Freeform 19"/>
                <p:cNvSpPr/>
                <p:nvPr>
                  <p:custDataLst>
                    <p:tags r:id="rId10"/>
                  </p:custDataLst>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solidFill>
                    <a:schemeClr val="tx2"/>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grpSp>
        </p:grpSp>
        <p:cxnSp>
          <p:nvCxnSpPr>
            <p:cNvPr id="116" name="直接连接符 115"/>
            <p:cNvCxnSpPr/>
            <p:nvPr>
              <p:custDataLst>
                <p:tags r:id="rId11"/>
              </p:custDataLst>
            </p:nvPr>
          </p:nvCxnSpPr>
          <p:spPr>
            <a:xfrm>
              <a:off x="3607" y="4765"/>
              <a:ext cx="2385" cy="0"/>
            </a:xfrm>
            <a:prstGeom prst="line">
              <a:avLst/>
            </a:prstGeom>
            <a:solidFill>
              <a:schemeClr val="accent1"/>
            </a:solidFill>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8" name="Freeform 12"/>
            <p:cNvSpPr/>
            <p:nvPr>
              <p:custDataLst>
                <p:tags r:id="rId12"/>
              </p:custDataLst>
            </p:nvPr>
          </p:nvSpPr>
          <p:spPr bwMode="auto">
            <a:xfrm>
              <a:off x="6360" y="3415"/>
              <a:ext cx="1750" cy="135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5"/>
            </a:solidFill>
            <a:ln>
              <a:solidFill>
                <a:schemeClr val="accent3"/>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grpSp>
          <p:nvGrpSpPr>
            <p:cNvPr id="6" name="组合 118"/>
            <p:cNvGrpSpPr/>
            <p:nvPr>
              <p:custDataLst>
                <p:tags r:id="rId13"/>
              </p:custDataLst>
            </p:nvPr>
          </p:nvGrpSpPr>
          <p:grpSpPr>
            <a:xfrm>
              <a:off x="6626" y="3485"/>
              <a:ext cx="1347" cy="900"/>
              <a:chOff x="3069828" y="1695061"/>
              <a:chExt cx="855664" cy="571500"/>
            </a:xfrm>
            <a:solidFill>
              <a:schemeClr val="accent5"/>
            </a:solidFill>
          </p:grpSpPr>
          <p:sp>
            <p:nvSpPr>
              <p:cNvPr id="120" name="Freeform 13"/>
              <p:cNvSpPr/>
              <p:nvPr>
                <p:custDataLst>
                  <p:tags r:id="rId14"/>
                </p:custDataLst>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solidFill>
                  <a:schemeClr val="accent3"/>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21" name="Freeform 14"/>
              <p:cNvSpPr/>
              <p:nvPr>
                <p:custDataLst>
                  <p:tags r:id="rId15"/>
                </p:custDataLst>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solidFill>
                  <a:schemeClr val="accent3"/>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22" name="Freeform 15"/>
              <p:cNvSpPr/>
              <p:nvPr>
                <p:custDataLst>
                  <p:tags r:id="rId16"/>
                </p:custDataLst>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solidFill>
                  <a:schemeClr val="accent3"/>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23" name="Freeform 16"/>
              <p:cNvSpPr/>
              <p:nvPr>
                <p:custDataLst>
                  <p:tags r:id="rId17"/>
                </p:custDataLst>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solidFill>
                  <a:schemeClr val="accent3"/>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24" name="Freeform 17"/>
              <p:cNvSpPr/>
              <p:nvPr>
                <p:custDataLst>
                  <p:tags r:id="rId18"/>
                </p:custDataLst>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solidFill>
                  <a:schemeClr val="accent3"/>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25" name="Freeform 18"/>
              <p:cNvSpPr/>
              <p:nvPr>
                <p:custDataLst>
                  <p:tags r:id="rId19"/>
                </p:custDataLst>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solidFill>
                  <a:schemeClr val="accent3"/>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26" name="Freeform 19"/>
              <p:cNvSpPr/>
              <p:nvPr>
                <p:custDataLst>
                  <p:tags r:id="rId20"/>
                </p:custDataLst>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solidFill>
                  <a:schemeClr val="accent3"/>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grpSp>
        <p:cxnSp>
          <p:nvCxnSpPr>
            <p:cNvPr id="127" name="直接连接符 126"/>
            <p:cNvCxnSpPr/>
            <p:nvPr>
              <p:custDataLst>
                <p:tags r:id="rId21"/>
              </p:custDataLst>
            </p:nvPr>
          </p:nvCxnSpPr>
          <p:spPr>
            <a:xfrm>
              <a:off x="6360" y="4765"/>
              <a:ext cx="2385" cy="0"/>
            </a:xfrm>
            <a:prstGeom prst="line">
              <a:avLst/>
            </a:prstGeom>
            <a:solidFill>
              <a:schemeClr val="accent5"/>
            </a:solidFill>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9" name="Freeform 12"/>
            <p:cNvSpPr/>
            <p:nvPr>
              <p:custDataLst>
                <p:tags r:id="rId22"/>
              </p:custDataLst>
            </p:nvPr>
          </p:nvSpPr>
          <p:spPr>
            <a:xfrm>
              <a:off x="9170" y="3415"/>
              <a:ext cx="1750" cy="1350"/>
            </a:xfrm>
            <a:custGeom>
              <a:avLst/>
              <a:gdLst>
                <a:gd name="txL" fmla="*/ 0 w 1999"/>
                <a:gd name="txT" fmla="*/ 0 h 2057"/>
                <a:gd name="txR" fmla="*/ 1999 w 1999"/>
                <a:gd name="txB" fmla="*/ 2057 h 2057"/>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1">
                <a:alpha val="100000"/>
              </a:schemeClr>
            </a:solidFill>
            <a:ln w="9525" cap="flat" cmpd="sng">
              <a:solidFill>
                <a:schemeClr val="bg1">
                  <a:alpha val="100000"/>
                </a:schemeClr>
              </a:solidFill>
              <a:prstDash val="solid"/>
              <a:round/>
              <a:headEnd type="none" w="med" len="med"/>
              <a:tailEnd type="none" w="med" len="med"/>
            </a:ln>
          </p:spPr>
          <p:txBody>
            <a:bodyPr/>
            <a:p>
              <a:endParaRPr lang="zh-CN" altLang="en-US"/>
            </a:p>
          </p:txBody>
        </p:sp>
        <p:grpSp>
          <p:nvGrpSpPr>
            <p:cNvPr id="7" name="组合 129"/>
            <p:cNvGrpSpPr/>
            <p:nvPr>
              <p:custDataLst>
                <p:tags r:id="rId23"/>
              </p:custDataLst>
            </p:nvPr>
          </p:nvGrpSpPr>
          <p:grpSpPr>
            <a:xfrm>
              <a:off x="9438" y="3485"/>
              <a:ext cx="1347" cy="900"/>
              <a:chOff x="4855766" y="1695061"/>
              <a:chExt cx="855662" cy="571500"/>
            </a:xfrm>
            <a:solidFill>
              <a:schemeClr val="accent1"/>
            </a:solidFill>
          </p:grpSpPr>
          <p:sp>
            <p:nvSpPr>
              <p:cNvPr id="131" name="Freeform 13"/>
              <p:cNvSpPr/>
              <p:nvPr>
                <p:custDataLst>
                  <p:tags r:id="rId24"/>
                </p:custDataLst>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32" name="Freeform 14"/>
              <p:cNvSpPr/>
              <p:nvPr>
                <p:custDataLst>
                  <p:tags r:id="rId25"/>
                </p:custDataLst>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33" name="Freeform 15"/>
              <p:cNvSpPr/>
              <p:nvPr>
                <p:custDataLst>
                  <p:tags r:id="rId26"/>
                </p:custDataLst>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34" name="Freeform 16"/>
              <p:cNvSpPr/>
              <p:nvPr>
                <p:custDataLst>
                  <p:tags r:id="rId27"/>
                </p:custDataLst>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35" name="Freeform 17"/>
              <p:cNvSpPr/>
              <p:nvPr>
                <p:custDataLst>
                  <p:tags r:id="rId28"/>
                </p:custDataLst>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36" name="Freeform 18"/>
              <p:cNvSpPr/>
              <p:nvPr>
                <p:custDataLst>
                  <p:tags r:id="rId29"/>
                </p:custDataLst>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37" name="Freeform 19"/>
              <p:cNvSpPr/>
              <p:nvPr>
                <p:custDataLst>
                  <p:tags r:id="rId30"/>
                </p:custDataLst>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grpSp>
        <p:cxnSp>
          <p:nvCxnSpPr>
            <p:cNvPr id="138" name="直接连接符 137"/>
            <p:cNvCxnSpPr/>
            <p:nvPr>
              <p:custDataLst>
                <p:tags r:id="rId31"/>
              </p:custDataLst>
            </p:nvPr>
          </p:nvCxnSpPr>
          <p:spPr>
            <a:xfrm>
              <a:off x="9170" y="4765"/>
              <a:ext cx="2385" cy="0"/>
            </a:xfrm>
            <a:prstGeom prst="line">
              <a:avLst/>
            </a:prstGeom>
            <a:solidFill>
              <a:schemeClr val="accent1"/>
            </a:solidFill>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0" name="Freeform 12"/>
            <p:cNvSpPr/>
            <p:nvPr>
              <p:custDataLst>
                <p:tags r:id="rId32"/>
              </p:custDataLst>
            </p:nvPr>
          </p:nvSpPr>
          <p:spPr bwMode="auto">
            <a:xfrm>
              <a:off x="11982" y="3415"/>
              <a:ext cx="1750" cy="1350"/>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5"/>
            </a:solid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grpSp>
          <p:nvGrpSpPr>
            <p:cNvPr id="9" name="组合 140"/>
            <p:cNvGrpSpPr/>
            <p:nvPr>
              <p:custDataLst>
                <p:tags r:id="rId33"/>
              </p:custDataLst>
            </p:nvPr>
          </p:nvGrpSpPr>
          <p:grpSpPr>
            <a:xfrm>
              <a:off x="12248" y="3485"/>
              <a:ext cx="1350" cy="900"/>
              <a:chOff x="6640116" y="1695061"/>
              <a:chExt cx="857250" cy="571500"/>
            </a:xfrm>
            <a:solidFill>
              <a:schemeClr val="accent5"/>
            </a:solidFill>
          </p:grpSpPr>
          <p:sp>
            <p:nvSpPr>
              <p:cNvPr id="142" name="Freeform 13"/>
              <p:cNvSpPr/>
              <p:nvPr>
                <p:custDataLst>
                  <p:tags r:id="rId34"/>
                </p:custDataLst>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43" name="Freeform 14"/>
              <p:cNvSpPr/>
              <p:nvPr>
                <p:custDataLst>
                  <p:tags r:id="rId35"/>
                </p:custDataLst>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44" name="Freeform 15"/>
              <p:cNvSpPr/>
              <p:nvPr>
                <p:custDataLst>
                  <p:tags r:id="rId36"/>
                </p:custDataLst>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45" name="Freeform 16"/>
              <p:cNvSpPr/>
              <p:nvPr>
                <p:custDataLst>
                  <p:tags r:id="rId37"/>
                </p:custDataLst>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46" name="Freeform 17"/>
              <p:cNvSpPr/>
              <p:nvPr>
                <p:custDataLst>
                  <p:tags r:id="rId38"/>
                </p:custDataLst>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47" name="Freeform 18"/>
              <p:cNvSpPr/>
              <p:nvPr>
                <p:custDataLst>
                  <p:tags r:id="rId39"/>
                </p:custDataLst>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sp>
            <p:nvSpPr>
              <p:cNvPr id="148" name="Freeform 19"/>
              <p:cNvSpPr/>
              <p:nvPr>
                <p:custDataLst>
                  <p:tags r:id="rId40"/>
                </p:custDataLst>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solidFill>
                  <a:schemeClr val="bg1"/>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111111"/>
                  </a:solidFill>
                  <a:effectLst/>
                  <a:uLnTx/>
                  <a:uFillTx/>
                  <a:latin typeface="微软雅黑" panose="020B0503020204020204" charset="-122"/>
                  <a:ea typeface="微软雅黑" panose="020B0503020204020204" charset="-122"/>
                  <a:cs typeface="+mn-cs"/>
                </a:endParaRPr>
              </a:p>
            </p:txBody>
          </p:sp>
        </p:grpSp>
        <p:cxnSp>
          <p:nvCxnSpPr>
            <p:cNvPr id="149" name="直接连接符 148"/>
            <p:cNvCxnSpPr/>
            <p:nvPr>
              <p:custDataLst>
                <p:tags r:id="rId41"/>
              </p:custDataLst>
            </p:nvPr>
          </p:nvCxnSpPr>
          <p:spPr>
            <a:xfrm>
              <a:off x="11982" y="4765"/>
              <a:ext cx="2385" cy="0"/>
            </a:xfrm>
            <a:prstGeom prst="line">
              <a:avLst/>
            </a:prstGeom>
            <a:solidFill>
              <a:schemeClr val="accent5"/>
            </a:solidFill>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42"/>
              </p:custDataLst>
            </p:nvPr>
          </p:nvSpPr>
          <p:spPr>
            <a:xfrm>
              <a:off x="3490" y="5198"/>
              <a:ext cx="2502" cy="144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综合医院康复医学科一般应设康复门诊、康复病房、康复治疗室三部分，并具有相应的康复测评和治疗功能，门诊设置专业的诊察室接诊患者，并提供咨询服务等工作</a:t>
              </a:r>
              <a:endParaRPr lang="zh-CN" altLang="zh-CN" sz="1400" b="0" dirty="0">
                <a:solidFill>
                  <a:srgbClr val="111111"/>
                </a:solidFill>
                <a:latin typeface="华文中宋" panose="02010600040101010101" pitchFamily="2" charset="-122"/>
                <a:ea typeface="华文中宋" panose="02010600040101010101" pitchFamily="2" charset="-122"/>
              </a:endParaRPr>
            </a:p>
          </p:txBody>
        </p:sp>
        <p:sp>
          <p:nvSpPr>
            <p:cNvPr id="31" name="Freeform 362"/>
            <p:cNvSpPr>
              <a:spLocks noEditPoints="1"/>
            </p:cNvSpPr>
            <p:nvPr>
              <p:custDataLst>
                <p:tags r:id="rId43"/>
              </p:custDataLst>
            </p:nvPr>
          </p:nvSpPr>
          <p:spPr bwMode="auto">
            <a:xfrm>
              <a:off x="4862" y="4185"/>
              <a:ext cx="555" cy="533"/>
            </a:xfrm>
            <a:custGeom>
              <a:avLst/>
              <a:gdLst>
                <a:gd name="T0" fmla="*/ 1631 w 3261"/>
                <a:gd name="T1" fmla="*/ 509 h 3132"/>
                <a:gd name="T2" fmla="*/ 1275 w 3261"/>
                <a:gd name="T3" fmla="*/ 1237 h 3132"/>
                <a:gd name="T4" fmla="*/ 479 w 3261"/>
                <a:gd name="T5" fmla="*/ 1353 h 3132"/>
                <a:gd name="T6" fmla="*/ 1055 w 3261"/>
                <a:gd name="T7" fmla="*/ 1921 h 3132"/>
                <a:gd name="T8" fmla="*/ 918 w 3261"/>
                <a:gd name="T9" fmla="*/ 2721 h 3132"/>
                <a:gd name="T10" fmla="*/ 1631 w 3261"/>
                <a:gd name="T11" fmla="*/ 2343 h 3132"/>
                <a:gd name="T12" fmla="*/ 2342 w 3261"/>
                <a:gd name="T13" fmla="*/ 2721 h 3132"/>
                <a:gd name="T14" fmla="*/ 2206 w 3261"/>
                <a:gd name="T15" fmla="*/ 1921 h 3132"/>
                <a:gd name="T16" fmla="*/ 2782 w 3261"/>
                <a:gd name="T17" fmla="*/ 1353 h 3132"/>
                <a:gd name="T18" fmla="*/ 1986 w 3261"/>
                <a:gd name="T19" fmla="*/ 1237 h 3132"/>
                <a:gd name="T20" fmla="*/ 1631 w 3261"/>
                <a:gd name="T21" fmla="*/ 509 h 3132"/>
                <a:gd name="T22" fmla="*/ 1631 w 3261"/>
                <a:gd name="T23" fmla="*/ 0 h 3132"/>
                <a:gd name="T24" fmla="*/ 2135 w 3261"/>
                <a:gd name="T25" fmla="*/ 1031 h 3132"/>
                <a:gd name="T26" fmla="*/ 3261 w 3261"/>
                <a:gd name="T27" fmla="*/ 1196 h 3132"/>
                <a:gd name="T28" fmla="*/ 2446 w 3261"/>
                <a:gd name="T29" fmla="*/ 1999 h 3132"/>
                <a:gd name="T30" fmla="*/ 2639 w 3261"/>
                <a:gd name="T31" fmla="*/ 3132 h 3132"/>
                <a:gd name="T32" fmla="*/ 1631 w 3261"/>
                <a:gd name="T33" fmla="*/ 2597 h 3132"/>
                <a:gd name="T34" fmla="*/ 622 w 3261"/>
                <a:gd name="T35" fmla="*/ 3132 h 3132"/>
                <a:gd name="T36" fmla="*/ 815 w 3261"/>
                <a:gd name="T37" fmla="*/ 1999 h 3132"/>
                <a:gd name="T38" fmla="*/ 0 w 3261"/>
                <a:gd name="T39" fmla="*/ 1196 h 3132"/>
                <a:gd name="T40" fmla="*/ 1127 w 3261"/>
                <a:gd name="T41" fmla="*/ 1031 h 3132"/>
                <a:gd name="T42" fmla="*/ 1631 w 3261"/>
                <a:gd name="T43" fmla="*/ 0 h 3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61" h="3132">
                  <a:moveTo>
                    <a:pt x="1631" y="509"/>
                  </a:moveTo>
                  <a:lnTo>
                    <a:pt x="1275" y="1237"/>
                  </a:lnTo>
                  <a:lnTo>
                    <a:pt x="479" y="1353"/>
                  </a:lnTo>
                  <a:lnTo>
                    <a:pt x="1055" y="1921"/>
                  </a:lnTo>
                  <a:lnTo>
                    <a:pt x="918" y="2721"/>
                  </a:lnTo>
                  <a:lnTo>
                    <a:pt x="1631" y="2343"/>
                  </a:lnTo>
                  <a:lnTo>
                    <a:pt x="2342" y="2721"/>
                  </a:lnTo>
                  <a:lnTo>
                    <a:pt x="2206" y="1921"/>
                  </a:lnTo>
                  <a:lnTo>
                    <a:pt x="2782" y="1353"/>
                  </a:lnTo>
                  <a:lnTo>
                    <a:pt x="1986" y="1237"/>
                  </a:lnTo>
                  <a:lnTo>
                    <a:pt x="1631" y="509"/>
                  </a:lnTo>
                  <a:close/>
                  <a:moveTo>
                    <a:pt x="1631" y="0"/>
                  </a:moveTo>
                  <a:lnTo>
                    <a:pt x="2135" y="1031"/>
                  </a:lnTo>
                  <a:lnTo>
                    <a:pt x="3261" y="1196"/>
                  </a:lnTo>
                  <a:lnTo>
                    <a:pt x="2446" y="1999"/>
                  </a:lnTo>
                  <a:lnTo>
                    <a:pt x="2639" y="3132"/>
                  </a:lnTo>
                  <a:lnTo>
                    <a:pt x="1631" y="2597"/>
                  </a:lnTo>
                  <a:lnTo>
                    <a:pt x="622" y="3132"/>
                  </a:lnTo>
                  <a:lnTo>
                    <a:pt x="815" y="1999"/>
                  </a:lnTo>
                  <a:lnTo>
                    <a:pt x="0" y="1196"/>
                  </a:lnTo>
                  <a:lnTo>
                    <a:pt x="1127" y="1031"/>
                  </a:lnTo>
                  <a:lnTo>
                    <a:pt x="1631" y="0"/>
                  </a:lnTo>
                  <a:close/>
                </a:path>
              </a:pathLst>
            </a:custGeom>
            <a:solidFill>
              <a:schemeClr val="accent1"/>
            </a:solidFill>
            <a:ln w="0">
              <a:solidFill>
                <a:schemeClr val="tx2"/>
              </a:solidFill>
              <a:prstDash val="solid"/>
              <a:round/>
            </a:ln>
          </p:spPr>
          <p:txBody>
            <a:bodyPr lIns="68580" tIns="34290" rIns="68580" bIns="34290"/>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111111"/>
                </a:solidFill>
                <a:effectLst/>
                <a:uLnTx/>
                <a:uFillTx/>
                <a:latin typeface="Arial" panose="020B0604020202020204" pitchFamily="34" charset="0"/>
                <a:ea typeface="+mn-ea"/>
                <a:cs typeface="+mn-cs"/>
              </a:endParaRPr>
            </a:p>
          </p:txBody>
        </p:sp>
        <p:sp>
          <p:nvSpPr>
            <p:cNvPr id="11" name="Freeform 362"/>
            <p:cNvSpPr>
              <a:spLocks noEditPoints="1"/>
            </p:cNvSpPr>
            <p:nvPr>
              <p:custDataLst>
                <p:tags r:id="rId44"/>
              </p:custDataLst>
            </p:nvPr>
          </p:nvSpPr>
          <p:spPr bwMode="auto">
            <a:xfrm>
              <a:off x="7815" y="4210"/>
              <a:ext cx="555" cy="533"/>
            </a:xfrm>
            <a:custGeom>
              <a:avLst/>
              <a:gdLst>
                <a:gd name="T0" fmla="*/ 1631 w 3261"/>
                <a:gd name="T1" fmla="*/ 509 h 3132"/>
                <a:gd name="T2" fmla="*/ 1275 w 3261"/>
                <a:gd name="T3" fmla="*/ 1237 h 3132"/>
                <a:gd name="T4" fmla="*/ 479 w 3261"/>
                <a:gd name="T5" fmla="*/ 1353 h 3132"/>
                <a:gd name="T6" fmla="*/ 1055 w 3261"/>
                <a:gd name="T7" fmla="*/ 1921 h 3132"/>
                <a:gd name="T8" fmla="*/ 918 w 3261"/>
                <a:gd name="T9" fmla="*/ 2721 h 3132"/>
                <a:gd name="T10" fmla="*/ 1631 w 3261"/>
                <a:gd name="T11" fmla="*/ 2343 h 3132"/>
                <a:gd name="T12" fmla="*/ 2342 w 3261"/>
                <a:gd name="T13" fmla="*/ 2721 h 3132"/>
                <a:gd name="T14" fmla="*/ 2206 w 3261"/>
                <a:gd name="T15" fmla="*/ 1921 h 3132"/>
                <a:gd name="T16" fmla="*/ 2782 w 3261"/>
                <a:gd name="T17" fmla="*/ 1353 h 3132"/>
                <a:gd name="T18" fmla="*/ 1986 w 3261"/>
                <a:gd name="T19" fmla="*/ 1237 h 3132"/>
                <a:gd name="T20" fmla="*/ 1631 w 3261"/>
                <a:gd name="T21" fmla="*/ 509 h 3132"/>
                <a:gd name="T22" fmla="*/ 1631 w 3261"/>
                <a:gd name="T23" fmla="*/ 0 h 3132"/>
                <a:gd name="T24" fmla="*/ 2135 w 3261"/>
                <a:gd name="T25" fmla="*/ 1031 h 3132"/>
                <a:gd name="T26" fmla="*/ 3261 w 3261"/>
                <a:gd name="T27" fmla="*/ 1196 h 3132"/>
                <a:gd name="T28" fmla="*/ 2446 w 3261"/>
                <a:gd name="T29" fmla="*/ 1999 h 3132"/>
                <a:gd name="T30" fmla="*/ 2639 w 3261"/>
                <a:gd name="T31" fmla="*/ 3132 h 3132"/>
                <a:gd name="T32" fmla="*/ 1631 w 3261"/>
                <a:gd name="T33" fmla="*/ 2597 h 3132"/>
                <a:gd name="T34" fmla="*/ 622 w 3261"/>
                <a:gd name="T35" fmla="*/ 3132 h 3132"/>
                <a:gd name="T36" fmla="*/ 815 w 3261"/>
                <a:gd name="T37" fmla="*/ 1999 h 3132"/>
                <a:gd name="T38" fmla="*/ 0 w 3261"/>
                <a:gd name="T39" fmla="*/ 1196 h 3132"/>
                <a:gd name="T40" fmla="*/ 1127 w 3261"/>
                <a:gd name="T41" fmla="*/ 1031 h 3132"/>
                <a:gd name="T42" fmla="*/ 1631 w 3261"/>
                <a:gd name="T43" fmla="*/ 0 h 3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61" h="3132">
                  <a:moveTo>
                    <a:pt x="1631" y="509"/>
                  </a:moveTo>
                  <a:lnTo>
                    <a:pt x="1275" y="1237"/>
                  </a:lnTo>
                  <a:lnTo>
                    <a:pt x="479" y="1353"/>
                  </a:lnTo>
                  <a:lnTo>
                    <a:pt x="1055" y="1921"/>
                  </a:lnTo>
                  <a:lnTo>
                    <a:pt x="918" y="2721"/>
                  </a:lnTo>
                  <a:lnTo>
                    <a:pt x="1631" y="2343"/>
                  </a:lnTo>
                  <a:lnTo>
                    <a:pt x="2342" y="2721"/>
                  </a:lnTo>
                  <a:lnTo>
                    <a:pt x="2206" y="1921"/>
                  </a:lnTo>
                  <a:lnTo>
                    <a:pt x="2782" y="1353"/>
                  </a:lnTo>
                  <a:lnTo>
                    <a:pt x="1986" y="1237"/>
                  </a:lnTo>
                  <a:lnTo>
                    <a:pt x="1631" y="509"/>
                  </a:lnTo>
                  <a:close/>
                  <a:moveTo>
                    <a:pt x="1631" y="0"/>
                  </a:moveTo>
                  <a:lnTo>
                    <a:pt x="2135" y="1031"/>
                  </a:lnTo>
                  <a:lnTo>
                    <a:pt x="3261" y="1196"/>
                  </a:lnTo>
                  <a:lnTo>
                    <a:pt x="2446" y="1999"/>
                  </a:lnTo>
                  <a:lnTo>
                    <a:pt x="2639" y="3132"/>
                  </a:lnTo>
                  <a:lnTo>
                    <a:pt x="1631" y="2597"/>
                  </a:lnTo>
                  <a:lnTo>
                    <a:pt x="622" y="3132"/>
                  </a:lnTo>
                  <a:lnTo>
                    <a:pt x="815" y="1999"/>
                  </a:lnTo>
                  <a:lnTo>
                    <a:pt x="0" y="1196"/>
                  </a:lnTo>
                  <a:lnTo>
                    <a:pt x="1127" y="1031"/>
                  </a:lnTo>
                  <a:lnTo>
                    <a:pt x="1631" y="0"/>
                  </a:lnTo>
                  <a:close/>
                </a:path>
              </a:pathLst>
            </a:custGeom>
            <a:solidFill>
              <a:schemeClr val="accent5"/>
            </a:solidFill>
            <a:ln w="0">
              <a:solidFill>
                <a:schemeClr val="accent3"/>
              </a:solidFill>
              <a:prstDash val="solid"/>
              <a:round/>
            </a:ln>
          </p:spPr>
          <p:txBody>
            <a:bodyPr lIns="68580" tIns="34290" rIns="68580" bIns="34290"/>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111111"/>
                </a:solidFill>
                <a:effectLst/>
                <a:uLnTx/>
                <a:uFillTx/>
                <a:latin typeface="Arial" panose="020B0604020202020204" pitchFamily="34" charset="0"/>
                <a:ea typeface="+mn-ea"/>
                <a:cs typeface="+mn-cs"/>
              </a:endParaRPr>
            </a:p>
          </p:txBody>
        </p:sp>
        <p:sp>
          <p:nvSpPr>
            <p:cNvPr id="5" name="Freeform 362"/>
            <p:cNvSpPr>
              <a:spLocks noEditPoints="1"/>
            </p:cNvSpPr>
            <p:nvPr>
              <p:custDataLst>
                <p:tags r:id="rId45"/>
              </p:custDataLst>
            </p:nvPr>
          </p:nvSpPr>
          <p:spPr bwMode="auto">
            <a:xfrm>
              <a:off x="10785" y="4210"/>
              <a:ext cx="555" cy="533"/>
            </a:xfrm>
            <a:custGeom>
              <a:avLst/>
              <a:gdLst>
                <a:gd name="T0" fmla="*/ 1631 w 3261"/>
                <a:gd name="T1" fmla="*/ 509 h 3132"/>
                <a:gd name="T2" fmla="*/ 1275 w 3261"/>
                <a:gd name="T3" fmla="*/ 1237 h 3132"/>
                <a:gd name="T4" fmla="*/ 479 w 3261"/>
                <a:gd name="T5" fmla="*/ 1353 h 3132"/>
                <a:gd name="T6" fmla="*/ 1055 w 3261"/>
                <a:gd name="T7" fmla="*/ 1921 h 3132"/>
                <a:gd name="T8" fmla="*/ 918 w 3261"/>
                <a:gd name="T9" fmla="*/ 2721 h 3132"/>
                <a:gd name="T10" fmla="*/ 1631 w 3261"/>
                <a:gd name="T11" fmla="*/ 2343 h 3132"/>
                <a:gd name="T12" fmla="*/ 2342 w 3261"/>
                <a:gd name="T13" fmla="*/ 2721 h 3132"/>
                <a:gd name="T14" fmla="*/ 2206 w 3261"/>
                <a:gd name="T15" fmla="*/ 1921 h 3132"/>
                <a:gd name="T16" fmla="*/ 2782 w 3261"/>
                <a:gd name="T17" fmla="*/ 1353 h 3132"/>
                <a:gd name="T18" fmla="*/ 1986 w 3261"/>
                <a:gd name="T19" fmla="*/ 1237 h 3132"/>
                <a:gd name="T20" fmla="*/ 1631 w 3261"/>
                <a:gd name="T21" fmla="*/ 509 h 3132"/>
                <a:gd name="T22" fmla="*/ 1631 w 3261"/>
                <a:gd name="T23" fmla="*/ 0 h 3132"/>
                <a:gd name="T24" fmla="*/ 2135 w 3261"/>
                <a:gd name="T25" fmla="*/ 1031 h 3132"/>
                <a:gd name="T26" fmla="*/ 3261 w 3261"/>
                <a:gd name="T27" fmla="*/ 1196 h 3132"/>
                <a:gd name="T28" fmla="*/ 2446 w 3261"/>
                <a:gd name="T29" fmla="*/ 1999 h 3132"/>
                <a:gd name="T30" fmla="*/ 2639 w 3261"/>
                <a:gd name="T31" fmla="*/ 3132 h 3132"/>
                <a:gd name="T32" fmla="*/ 1631 w 3261"/>
                <a:gd name="T33" fmla="*/ 2597 h 3132"/>
                <a:gd name="T34" fmla="*/ 622 w 3261"/>
                <a:gd name="T35" fmla="*/ 3132 h 3132"/>
                <a:gd name="T36" fmla="*/ 815 w 3261"/>
                <a:gd name="T37" fmla="*/ 1999 h 3132"/>
                <a:gd name="T38" fmla="*/ 0 w 3261"/>
                <a:gd name="T39" fmla="*/ 1196 h 3132"/>
                <a:gd name="T40" fmla="*/ 1127 w 3261"/>
                <a:gd name="T41" fmla="*/ 1031 h 3132"/>
                <a:gd name="T42" fmla="*/ 1631 w 3261"/>
                <a:gd name="T43" fmla="*/ 0 h 3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61" h="3132">
                  <a:moveTo>
                    <a:pt x="1631" y="509"/>
                  </a:moveTo>
                  <a:lnTo>
                    <a:pt x="1275" y="1237"/>
                  </a:lnTo>
                  <a:lnTo>
                    <a:pt x="479" y="1353"/>
                  </a:lnTo>
                  <a:lnTo>
                    <a:pt x="1055" y="1921"/>
                  </a:lnTo>
                  <a:lnTo>
                    <a:pt x="918" y="2721"/>
                  </a:lnTo>
                  <a:lnTo>
                    <a:pt x="1631" y="2343"/>
                  </a:lnTo>
                  <a:lnTo>
                    <a:pt x="2342" y="2721"/>
                  </a:lnTo>
                  <a:lnTo>
                    <a:pt x="2206" y="1921"/>
                  </a:lnTo>
                  <a:lnTo>
                    <a:pt x="2782" y="1353"/>
                  </a:lnTo>
                  <a:lnTo>
                    <a:pt x="1986" y="1237"/>
                  </a:lnTo>
                  <a:lnTo>
                    <a:pt x="1631" y="509"/>
                  </a:lnTo>
                  <a:close/>
                  <a:moveTo>
                    <a:pt x="1631" y="0"/>
                  </a:moveTo>
                  <a:lnTo>
                    <a:pt x="2135" y="1031"/>
                  </a:lnTo>
                  <a:lnTo>
                    <a:pt x="3261" y="1196"/>
                  </a:lnTo>
                  <a:lnTo>
                    <a:pt x="2446" y="1999"/>
                  </a:lnTo>
                  <a:lnTo>
                    <a:pt x="2639" y="3132"/>
                  </a:lnTo>
                  <a:lnTo>
                    <a:pt x="1631" y="2597"/>
                  </a:lnTo>
                  <a:lnTo>
                    <a:pt x="622" y="3132"/>
                  </a:lnTo>
                  <a:lnTo>
                    <a:pt x="815" y="1999"/>
                  </a:lnTo>
                  <a:lnTo>
                    <a:pt x="0" y="1196"/>
                  </a:lnTo>
                  <a:lnTo>
                    <a:pt x="1127" y="1031"/>
                  </a:lnTo>
                  <a:lnTo>
                    <a:pt x="1631" y="0"/>
                  </a:lnTo>
                  <a:close/>
                </a:path>
              </a:pathLst>
            </a:custGeom>
            <a:solidFill>
              <a:schemeClr val="accent1"/>
            </a:solidFill>
            <a:ln w="0">
              <a:solidFill>
                <a:schemeClr val="bg1"/>
              </a:solidFill>
              <a:prstDash val="solid"/>
              <a:round/>
            </a:ln>
          </p:spPr>
          <p:txBody>
            <a:bodyPr lIns="68580" tIns="34290" rIns="68580" bIns="34290"/>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111111"/>
                </a:solidFill>
                <a:effectLst/>
                <a:uLnTx/>
                <a:uFillTx/>
                <a:latin typeface="Arial" panose="020B0604020202020204" pitchFamily="34" charset="0"/>
                <a:ea typeface="+mn-ea"/>
                <a:cs typeface="+mn-cs"/>
              </a:endParaRPr>
            </a:p>
          </p:txBody>
        </p:sp>
        <p:sp>
          <p:nvSpPr>
            <p:cNvPr id="10" name="Freeform 362"/>
            <p:cNvSpPr>
              <a:spLocks noEditPoints="1"/>
            </p:cNvSpPr>
            <p:nvPr>
              <p:custDataLst>
                <p:tags r:id="rId46"/>
              </p:custDataLst>
            </p:nvPr>
          </p:nvSpPr>
          <p:spPr bwMode="auto">
            <a:xfrm>
              <a:off x="13420" y="4210"/>
              <a:ext cx="555" cy="533"/>
            </a:xfrm>
            <a:custGeom>
              <a:avLst/>
              <a:gdLst>
                <a:gd name="T0" fmla="*/ 1631 w 3261"/>
                <a:gd name="T1" fmla="*/ 509 h 3132"/>
                <a:gd name="T2" fmla="*/ 1275 w 3261"/>
                <a:gd name="T3" fmla="*/ 1237 h 3132"/>
                <a:gd name="T4" fmla="*/ 479 w 3261"/>
                <a:gd name="T5" fmla="*/ 1353 h 3132"/>
                <a:gd name="T6" fmla="*/ 1055 w 3261"/>
                <a:gd name="T7" fmla="*/ 1921 h 3132"/>
                <a:gd name="T8" fmla="*/ 918 w 3261"/>
                <a:gd name="T9" fmla="*/ 2721 h 3132"/>
                <a:gd name="T10" fmla="*/ 1631 w 3261"/>
                <a:gd name="T11" fmla="*/ 2343 h 3132"/>
                <a:gd name="T12" fmla="*/ 2342 w 3261"/>
                <a:gd name="T13" fmla="*/ 2721 h 3132"/>
                <a:gd name="T14" fmla="*/ 2206 w 3261"/>
                <a:gd name="T15" fmla="*/ 1921 h 3132"/>
                <a:gd name="T16" fmla="*/ 2782 w 3261"/>
                <a:gd name="T17" fmla="*/ 1353 h 3132"/>
                <a:gd name="T18" fmla="*/ 1986 w 3261"/>
                <a:gd name="T19" fmla="*/ 1237 h 3132"/>
                <a:gd name="T20" fmla="*/ 1631 w 3261"/>
                <a:gd name="T21" fmla="*/ 509 h 3132"/>
                <a:gd name="T22" fmla="*/ 1631 w 3261"/>
                <a:gd name="T23" fmla="*/ 0 h 3132"/>
                <a:gd name="T24" fmla="*/ 2135 w 3261"/>
                <a:gd name="T25" fmla="*/ 1031 h 3132"/>
                <a:gd name="T26" fmla="*/ 3261 w 3261"/>
                <a:gd name="T27" fmla="*/ 1196 h 3132"/>
                <a:gd name="T28" fmla="*/ 2446 w 3261"/>
                <a:gd name="T29" fmla="*/ 1999 h 3132"/>
                <a:gd name="T30" fmla="*/ 2639 w 3261"/>
                <a:gd name="T31" fmla="*/ 3132 h 3132"/>
                <a:gd name="T32" fmla="*/ 1631 w 3261"/>
                <a:gd name="T33" fmla="*/ 2597 h 3132"/>
                <a:gd name="T34" fmla="*/ 622 w 3261"/>
                <a:gd name="T35" fmla="*/ 3132 h 3132"/>
                <a:gd name="T36" fmla="*/ 815 w 3261"/>
                <a:gd name="T37" fmla="*/ 1999 h 3132"/>
                <a:gd name="T38" fmla="*/ 0 w 3261"/>
                <a:gd name="T39" fmla="*/ 1196 h 3132"/>
                <a:gd name="T40" fmla="*/ 1127 w 3261"/>
                <a:gd name="T41" fmla="*/ 1031 h 3132"/>
                <a:gd name="T42" fmla="*/ 1631 w 3261"/>
                <a:gd name="T43" fmla="*/ 0 h 3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61" h="3132">
                  <a:moveTo>
                    <a:pt x="1631" y="509"/>
                  </a:moveTo>
                  <a:lnTo>
                    <a:pt x="1275" y="1237"/>
                  </a:lnTo>
                  <a:lnTo>
                    <a:pt x="479" y="1353"/>
                  </a:lnTo>
                  <a:lnTo>
                    <a:pt x="1055" y="1921"/>
                  </a:lnTo>
                  <a:lnTo>
                    <a:pt x="918" y="2721"/>
                  </a:lnTo>
                  <a:lnTo>
                    <a:pt x="1631" y="2343"/>
                  </a:lnTo>
                  <a:lnTo>
                    <a:pt x="2342" y="2721"/>
                  </a:lnTo>
                  <a:lnTo>
                    <a:pt x="2206" y="1921"/>
                  </a:lnTo>
                  <a:lnTo>
                    <a:pt x="2782" y="1353"/>
                  </a:lnTo>
                  <a:lnTo>
                    <a:pt x="1986" y="1237"/>
                  </a:lnTo>
                  <a:lnTo>
                    <a:pt x="1631" y="509"/>
                  </a:lnTo>
                  <a:close/>
                  <a:moveTo>
                    <a:pt x="1631" y="0"/>
                  </a:moveTo>
                  <a:lnTo>
                    <a:pt x="2135" y="1031"/>
                  </a:lnTo>
                  <a:lnTo>
                    <a:pt x="3261" y="1196"/>
                  </a:lnTo>
                  <a:lnTo>
                    <a:pt x="2446" y="1999"/>
                  </a:lnTo>
                  <a:lnTo>
                    <a:pt x="2639" y="3132"/>
                  </a:lnTo>
                  <a:lnTo>
                    <a:pt x="1631" y="2597"/>
                  </a:lnTo>
                  <a:lnTo>
                    <a:pt x="622" y="3132"/>
                  </a:lnTo>
                  <a:lnTo>
                    <a:pt x="815" y="1999"/>
                  </a:lnTo>
                  <a:lnTo>
                    <a:pt x="0" y="1196"/>
                  </a:lnTo>
                  <a:lnTo>
                    <a:pt x="1127" y="1031"/>
                  </a:lnTo>
                  <a:lnTo>
                    <a:pt x="1631" y="0"/>
                  </a:lnTo>
                  <a:close/>
                </a:path>
              </a:pathLst>
            </a:custGeom>
            <a:solidFill>
              <a:schemeClr val="accent5"/>
            </a:solidFill>
            <a:ln w="0">
              <a:solidFill>
                <a:schemeClr val="bg1"/>
              </a:solidFill>
              <a:prstDash val="solid"/>
              <a:round/>
            </a:ln>
          </p:spPr>
          <p:txBody>
            <a:bodyPr lIns="68580" tIns="34290" rIns="68580" bIns="34290"/>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111111"/>
                </a:solidFill>
                <a:effectLst/>
                <a:uLnTx/>
                <a:uFillTx/>
                <a:latin typeface="Arial" panose="020B0604020202020204" pitchFamily="34" charset="0"/>
                <a:ea typeface="+mn-ea"/>
                <a:cs typeface="+mn-cs"/>
              </a:endParaRPr>
            </a:p>
          </p:txBody>
        </p:sp>
        <p:sp>
          <p:nvSpPr>
            <p:cNvPr id="21" name="矩形 20"/>
            <p:cNvSpPr/>
            <p:nvPr>
              <p:custDataLst>
                <p:tags r:id="rId47"/>
              </p:custDataLst>
            </p:nvPr>
          </p:nvSpPr>
          <p:spPr>
            <a:xfrm>
              <a:off x="6245" y="5198"/>
              <a:ext cx="2612" cy="164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治疗区域最基本设置物理治疗室（包括运动治疗和理疗室）、功能评定室、认知治疗室、心理治疗室、文体治疗室、传统康复治疗、假肢与矫形器等康复医学专业诊疗室，更好地为患者提供全面的康复治疗</a:t>
              </a:r>
              <a:endParaRPr lang="zh-CN" altLang="zh-CN" sz="1400" b="0" dirty="0">
                <a:solidFill>
                  <a:srgbClr val="111111"/>
                </a:solidFill>
                <a:latin typeface="华文中宋" panose="02010600040101010101" pitchFamily="2" charset="-122"/>
                <a:ea typeface="华文中宋" panose="02010600040101010101" pitchFamily="2" charset="-122"/>
              </a:endParaRPr>
            </a:p>
          </p:txBody>
        </p:sp>
        <p:sp>
          <p:nvSpPr>
            <p:cNvPr id="24" name="矩形 23"/>
            <p:cNvSpPr/>
            <p:nvPr>
              <p:custDataLst>
                <p:tags r:id="rId48"/>
              </p:custDataLst>
            </p:nvPr>
          </p:nvSpPr>
          <p:spPr>
            <a:xfrm>
              <a:off x="8997" y="5198"/>
              <a:ext cx="2560" cy="203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病房二级以上综合医院康复医学科必须设置独立康复病房。开设病房能更好地满足医疗、教学、科研的需要，三级综合医院康复医学科床位数不少于医院总床位的2%到5%；二级综合医院康复医学科康复床位数不少于医院总床位的2.5%。</a:t>
              </a:r>
              <a:endParaRPr lang="zh-CN" altLang="zh-CN" sz="1400" b="0" dirty="0">
                <a:solidFill>
                  <a:srgbClr val="111111"/>
                </a:solidFill>
                <a:latin typeface="华文中宋" panose="02010600040101010101" pitchFamily="2" charset="-122"/>
                <a:ea typeface="华文中宋" panose="02010600040101010101" pitchFamily="2" charset="-122"/>
              </a:endParaRPr>
            </a:p>
          </p:txBody>
        </p:sp>
        <p:sp>
          <p:nvSpPr>
            <p:cNvPr id="27" name="矩形 26"/>
            <p:cNvSpPr/>
            <p:nvPr>
              <p:custDataLst>
                <p:tags r:id="rId49"/>
              </p:custDataLst>
            </p:nvPr>
          </p:nvSpPr>
          <p:spPr>
            <a:xfrm>
              <a:off x="11982" y="5218"/>
              <a:ext cx="2628" cy="144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规模较小的康复医学科可不建立病房，但应设置专科门诊，并根据具体情况设置理疗室、运动治疗室或与针灸推拿等传统康复治疗手段结合起来，以满足院内住院患者和门诊患者的需求</a:t>
              </a:r>
              <a:r>
                <a:rPr lang="zh-CN" altLang="zh-CN" sz="1200" b="0" dirty="0">
                  <a:solidFill>
                    <a:srgbClr val="111111"/>
                  </a:solidFill>
                  <a:latin typeface="华文中宋" panose="02010600040101010101" pitchFamily="2" charset="-122"/>
                  <a:ea typeface="华文中宋" panose="02010600040101010101" pitchFamily="2" charset="-122"/>
                </a:rPr>
                <a:t>。</a:t>
              </a:r>
              <a:endParaRPr lang="zh-CN" altLang="zh-CN" sz="1200" b="0" dirty="0">
                <a:solidFill>
                  <a:srgbClr val="111111"/>
                </a:solidFill>
                <a:latin typeface="华文中宋" panose="02010600040101010101" pitchFamily="2" charset="-122"/>
                <a:ea typeface="华文中宋" panose="02010600040101010101" pitchFamily="2" charset="-122"/>
              </a:endParaRPr>
            </a:p>
          </p:txBody>
        </p:sp>
      </p:grpSp>
      <p:sp>
        <p:nvSpPr>
          <p:cNvPr id="14" name="文本框 13"/>
          <p:cNvSpPr txBox="1"/>
          <p:nvPr/>
        </p:nvSpPr>
        <p:spPr>
          <a:xfrm>
            <a:off x="904240" y="824230"/>
            <a:ext cx="6096000" cy="675640"/>
          </a:xfrm>
          <a:prstGeom prst="rect">
            <a:avLst/>
          </a:prstGeom>
          <a:noFill/>
        </p:spPr>
        <p:txBody>
          <a:bodyPr wrap="square" rtlCol="0" anchor="t">
            <a:spAutoFit/>
          </a:bodyPr>
          <a:p>
            <a:r>
              <a:rPr lang="zh-CN" altLang="en-US" sz="2000" dirty="0">
                <a:latin typeface="华文中宋" panose="02010600040101010101" pitchFamily="2" charset="-122"/>
                <a:ea typeface="华文中宋" panose="02010600040101010101" pitchFamily="2" charset="-122"/>
                <a:sym typeface="+mn-ea"/>
              </a:rPr>
              <a:t>三 </a:t>
            </a:r>
            <a:r>
              <a:rPr lang="en-US" altLang="zh-CN" sz="2000" dirty="0">
                <a:latin typeface="华文中宋" panose="02010600040101010101" pitchFamily="2" charset="-122"/>
                <a:ea typeface="华文中宋" panose="02010600040101010101" pitchFamily="2" charset="-122"/>
                <a:sym typeface="+mn-ea"/>
              </a:rPr>
              <a:t>.</a:t>
            </a:r>
            <a:r>
              <a:rPr lang="zh-CN" altLang="en-US" sz="2000" dirty="0">
                <a:latin typeface="华文中宋" panose="02010600040101010101" pitchFamily="2" charset="-122"/>
                <a:ea typeface="华文中宋" panose="02010600040101010101" pitchFamily="2" charset="-122"/>
                <a:sym typeface="+mn-ea"/>
              </a:rPr>
              <a:t>康复医学科的组成部分</a:t>
            </a:r>
            <a:br>
              <a:rPr lang="zh-CN" altLang="en-US" dirty="0">
                <a:latin typeface="微软雅黑" panose="020B0503020204020204" charset="-122"/>
                <a:ea typeface="微软雅黑" panose="020B0503020204020204" charset="-122"/>
                <a:sym typeface="+mn-ea"/>
              </a:rPr>
            </a:br>
            <a:endParaRPr lang="zh-CN" altLang="en-US" dirty="0">
              <a:latin typeface="微软雅黑" panose="020B0503020204020204" charset="-122"/>
              <a:ea typeface="微软雅黑" panose="020B0503020204020204" charset="-122"/>
              <a:sym typeface="+mn-ea"/>
            </a:endParaRPr>
          </a:p>
        </p:txBody>
      </p:sp>
      <p:sp>
        <p:nvSpPr>
          <p:cNvPr id="15" name="Title 6"/>
          <p:cNvSpPr txBox="1"/>
          <p:nvPr>
            <p:custDataLst>
              <p:tags r:id="rId50"/>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任务一、康复医学科的设置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861924"/>
            <a:ext cx="2510790" cy="37973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000" spc="0">
                <a:solidFill>
                  <a:schemeClr val="tx1"/>
                </a:solidFill>
                <a:latin typeface="华文中宋" panose="02010600040101010101" pitchFamily="2" charset="-122"/>
                <a:ea typeface="华文中宋" panose="02010600040101010101" pitchFamily="2" charset="-122"/>
                <a:cs typeface="+mn-cs"/>
                <a:sym typeface="+mn-ea"/>
              </a:rPr>
              <a:t>四 、诊疗场地与设施</a:t>
            </a:r>
            <a:endParaRPr lang="zh-CN" altLang="en-US" sz="2000" spc="0">
              <a:solidFill>
                <a:schemeClr val="tx1"/>
              </a:solidFill>
              <a:latin typeface="华文中宋" panose="02010600040101010101" pitchFamily="2" charset="-122"/>
              <a:ea typeface="华文中宋" panose="02010600040101010101" pitchFamily="2" charset="-122"/>
              <a:cs typeface="+mn-cs"/>
              <a:sym typeface="+mn-ea"/>
            </a:endParaRPr>
          </a:p>
        </p:txBody>
      </p:sp>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607695" y="1726565"/>
            <a:ext cx="10578745" cy="4321169"/>
            <a:chOff x="535" y="3075"/>
            <a:chExt cx="13792" cy="5362"/>
          </a:xfrm>
        </p:grpSpPr>
        <p:grpSp>
          <p:nvGrpSpPr>
            <p:cNvPr id="21507" name="Group 10"/>
            <p:cNvGrpSpPr/>
            <p:nvPr/>
          </p:nvGrpSpPr>
          <p:grpSpPr>
            <a:xfrm>
              <a:off x="5320" y="5883"/>
              <a:ext cx="3993" cy="1927"/>
              <a:chOff x="4407518" y="3832706"/>
              <a:chExt cx="3382692" cy="1631408"/>
            </a:xfrm>
          </p:grpSpPr>
          <p:sp>
            <p:nvSpPr>
              <p:cNvPr id="4" name="Oval 11"/>
              <p:cNvSpPr/>
              <p:nvPr/>
            </p:nvSpPr>
            <p:spPr>
              <a:xfrm>
                <a:off x="5699592" y="4450568"/>
                <a:ext cx="775244" cy="391453"/>
              </a:xfrm>
              <a:prstGeom prst="ellipse">
                <a:avLst/>
              </a:prstGeom>
              <a:solidFill>
                <a:schemeClr val="bg1">
                  <a:lumMod val="75000"/>
                </a:schemeClr>
              </a:solidFill>
              <a:ln>
                <a:solidFill>
                  <a:srgbClr val="36A4D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zh-CN"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nvGrpSpPr>
              <p:cNvPr id="21528" name="Group 12"/>
              <p:cNvGrpSpPr/>
              <p:nvPr/>
            </p:nvGrpSpPr>
            <p:grpSpPr>
              <a:xfrm>
                <a:off x="4407518" y="3832706"/>
                <a:ext cx="3382692" cy="1631408"/>
                <a:chOff x="4407518" y="3832706"/>
                <a:chExt cx="3382692" cy="1631408"/>
              </a:xfrm>
            </p:grpSpPr>
            <p:sp>
              <p:nvSpPr>
                <p:cNvPr id="14" name="Oval 13"/>
                <p:cNvSpPr/>
                <p:nvPr/>
              </p:nvSpPr>
              <p:spPr>
                <a:xfrm>
                  <a:off x="4468945" y="3832706"/>
                  <a:ext cx="3247129" cy="1631408"/>
                </a:xfrm>
                <a:prstGeom prst="ellipse">
                  <a:avLst/>
                </a:prstGeom>
                <a:noFill/>
                <a:ln w="12700">
                  <a:solidFill>
                    <a:srgbClr val="36A4D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zh-CN"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5" name="Oval 14"/>
                <p:cNvSpPr/>
                <p:nvPr/>
              </p:nvSpPr>
              <p:spPr>
                <a:xfrm>
                  <a:off x="4407518" y="4611381"/>
                  <a:ext cx="135562" cy="78290"/>
                </a:xfrm>
                <a:prstGeom prst="ellipse">
                  <a:avLst/>
                </a:prstGeom>
                <a:solidFill>
                  <a:schemeClr val="accent5">
                    <a:lumMod val="60000"/>
                    <a:lumOff val="40000"/>
                  </a:schemeClr>
                </a:solidFill>
                <a:ln>
                  <a:solidFill>
                    <a:srgbClr val="36A4D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zh-CN"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6" name="Oval 15"/>
                <p:cNvSpPr/>
                <p:nvPr/>
              </p:nvSpPr>
              <p:spPr>
                <a:xfrm>
                  <a:off x="7654648" y="4611381"/>
                  <a:ext cx="135562" cy="78290"/>
                </a:xfrm>
                <a:prstGeom prst="ellipse">
                  <a:avLst/>
                </a:prstGeom>
                <a:solidFill>
                  <a:schemeClr val="accent5">
                    <a:lumMod val="60000"/>
                    <a:lumOff val="40000"/>
                  </a:schemeClr>
                </a:solidFill>
                <a:ln>
                  <a:solidFill>
                    <a:srgbClr val="36A4D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zh-CN"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7" name="Oval 16"/>
                <p:cNvSpPr/>
                <p:nvPr/>
              </p:nvSpPr>
              <p:spPr>
                <a:xfrm>
                  <a:off x="6837041" y="3904649"/>
                  <a:ext cx="135562" cy="76175"/>
                </a:xfrm>
                <a:prstGeom prst="ellipse">
                  <a:avLst/>
                </a:prstGeom>
                <a:solidFill>
                  <a:schemeClr val="accent5">
                    <a:lumMod val="60000"/>
                    <a:lumOff val="40000"/>
                  </a:schemeClr>
                </a:solidFill>
                <a:ln>
                  <a:solidFill>
                    <a:srgbClr val="36A4D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zh-CN"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35" name="Oval 17"/>
                <p:cNvSpPr/>
                <p:nvPr/>
              </p:nvSpPr>
              <p:spPr>
                <a:xfrm>
                  <a:off x="5227244" y="3904649"/>
                  <a:ext cx="133443" cy="76175"/>
                </a:xfrm>
                <a:prstGeom prst="ellipse">
                  <a:avLst/>
                </a:prstGeom>
                <a:solidFill>
                  <a:schemeClr val="accent5">
                    <a:lumMod val="60000"/>
                    <a:lumOff val="40000"/>
                  </a:schemeClr>
                </a:solidFill>
                <a:ln>
                  <a:solidFill>
                    <a:srgbClr val="36A4D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zh-CN"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36" name="Oval 18"/>
                <p:cNvSpPr/>
                <p:nvPr/>
              </p:nvSpPr>
              <p:spPr>
                <a:xfrm>
                  <a:off x="6837041" y="5320228"/>
                  <a:ext cx="135562" cy="78291"/>
                </a:xfrm>
                <a:prstGeom prst="ellipse">
                  <a:avLst/>
                </a:prstGeom>
                <a:solidFill>
                  <a:schemeClr val="accent5">
                    <a:lumMod val="60000"/>
                    <a:lumOff val="40000"/>
                  </a:schemeClr>
                </a:solidFill>
                <a:ln>
                  <a:solidFill>
                    <a:srgbClr val="36A4D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zh-CN"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37" name="Oval 19"/>
                <p:cNvSpPr/>
                <p:nvPr/>
              </p:nvSpPr>
              <p:spPr>
                <a:xfrm>
                  <a:off x="5227244" y="5320228"/>
                  <a:ext cx="133443" cy="78291"/>
                </a:xfrm>
                <a:prstGeom prst="ellipse">
                  <a:avLst/>
                </a:prstGeom>
                <a:solidFill>
                  <a:schemeClr val="accent5">
                    <a:lumMod val="60000"/>
                    <a:lumOff val="40000"/>
                  </a:schemeClr>
                </a:solidFill>
                <a:ln>
                  <a:solidFill>
                    <a:srgbClr val="36A4D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zh-CN"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grpSp>
        <p:sp>
          <p:nvSpPr>
            <p:cNvPr id="43" name="TextBox 38"/>
            <p:cNvSpPr txBox="1"/>
            <p:nvPr/>
          </p:nvSpPr>
          <p:spPr>
            <a:xfrm>
              <a:off x="10208" y="3075"/>
              <a:ext cx="3490" cy="916"/>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defTabSz="685800" eaLnBrk="1" hangingPunct="1">
                <a:spcBef>
                  <a:spcPct val="0"/>
                </a:spcBef>
                <a:buClrTx/>
                <a:buFont typeface="Arial" panose="020B0604020202020204" pitchFamily="34" charset="0"/>
                <a:buNone/>
              </a:pPr>
              <a:r>
                <a:rPr lang="zh-CN" altLang="en-US" sz="1200" b="0" dirty="0">
                  <a:solidFill>
                    <a:srgbClr val="7F7F7F"/>
                  </a:solidFill>
                  <a:latin typeface="华文中宋" panose="02010600040101010101" pitchFamily="2" charset="-122"/>
                  <a:ea typeface="华文中宋" panose="02010600040101010101" pitchFamily="2" charset="-122"/>
                </a:rPr>
                <a:t>2.康复病房的基本设施与要求与其他学科基本相同，每床使用面积不少于6平方米，床间距不少于1.2米，以方便轮椅和推车通行。</a:t>
              </a:r>
              <a:endParaRPr lang="zh-CN" altLang="en-US" sz="1200" b="0" dirty="0">
                <a:solidFill>
                  <a:srgbClr val="7F7F7F"/>
                </a:solidFill>
                <a:latin typeface="华文中宋" panose="02010600040101010101" pitchFamily="2" charset="-122"/>
                <a:ea typeface="华文中宋" panose="02010600040101010101" pitchFamily="2" charset="-122"/>
              </a:endParaRPr>
            </a:p>
          </p:txBody>
        </p:sp>
        <p:sp>
          <p:nvSpPr>
            <p:cNvPr id="46" name="TextBox 41"/>
            <p:cNvSpPr txBox="1"/>
            <p:nvPr/>
          </p:nvSpPr>
          <p:spPr>
            <a:xfrm>
              <a:off x="10208" y="7422"/>
              <a:ext cx="4119" cy="1015"/>
            </a:xfrm>
            <a:prstGeom prst="rect">
              <a:avLst/>
            </a:prstGeom>
            <a:noFill/>
            <a:ln w="9525">
              <a:noFill/>
            </a:ln>
          </p:spPr>
          <p:txBody>
            <a:bodyPr lIns="0" tIns="0" rIns="0" bIns="0">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defTabSz="685800" eaLnBrk="1" hangingPunct="1">
                <a:spcBef>
                  <a:spcPct val="0"/>
                </a:spcBef>
                <a:buClrTx/>
                <a:buFont typeface="Arial" panose="020B0604020202020204" pitchFamily="34" charset="0"/>
                <a:buNone/>
              </a:pPr>
              <a:r>
                <a:rPr lang="zh-CN" altLang="en-US" sz="1200" b="0" dirty="0">
                  <a:solidFill>
                    <a:srgbClr val="7F7F7F"/>
                  </a:solidFill>
                  <a:latin typeface="华文中宋" panose="02010600040101010101" pitchFamily="2" charset="-122"/>
                  <a:ea typeface="华文中宋" panose="02010600040101010101" pitchFamily="2" charset="-122"/>
                </a:rPr>
                <a:t>6.治疗室应有良好的通风和室温调节设备，对于不同功能与作用的治疗室应进行一些装饰，色彩的设计与布置应有利于患者的治疗与训练。</a:t>
              </a:r>
              <a:endParaRPr lang="zh-CN" altLang="en-US" sz="1200" b="0" dirty="0">
                <a:solidFill>
                  <a:srgbClr val="7F7F7F"/>
                </a:solidFill>
                <a:latin typeface="华文中宋" panose="02010600040101010101" pitchFamily="2" charset="-122"/>
                <a:ea typeface="华文中宋" panose="02010600040101010101" pitchFamily="2" charset="-122"/>
              </a:endParaRPr>
            </a:p>
          </p:txBody>
        </p:sp>
        <p:sp>
          <p:nvSpPr>
            <p:cNvPr id="8" name="TextBox 44"/>
            <p:cNvSpPr txBox="1"/>
            <p:nvPr/>
          </p:nvSpPr>
          <p:spPr>
            <a:xfrm>
              <a:off x="10208" y="4675"/>
              <a:ext cx="3785" cy="1833"/>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defTabSz="685800" eaLnBrk="1" hangingPunct="1">
                <a:spcBef>
                  <a:spcPct val="0"/>
                </a:spcBef>
                <a:buClrTx/>
                <a:buFont typeface="Arial" panose="020B0604020202020204" pitchFamily="34" charset="0"/>
                <a:buNone/>
              </a:pPr>
              <a:r>
                <a:rPr lang="zh-CN" altLang="en-US" sz="1200" b="0" dirty="0">
                  <a:solidFill>
                    <a:srgbClr val="7F7F7F"/>
                  </a:solidFill>
                  <a:latin typeface="华文中宋" panose="02010600040101010101" pitchFamily="2" charset="-122"/>
                  <a:ea typeface="华文中宋" panose="02010600040101010101" pitchFamily="2" charset="-122"/>
                </a:rPr>
                <a:t>4.康复医学科门诊，病区及相关公用场所应当执行国家无障碍设计规定的相关标准，通行区域和患者经常使用的治疗室、楼梯、台阶、坡道、走廊、门、电梯、厕所、浴室等主要公用设施应采用无障碍设计和防滑地面，室外走廊或过道应允许轮椅和推车通行无阻，通道走廊的墙壁应装有扶手装置。</a:t>
              </a:r>
              <a:endParaRPr lang="zh-CN" altLang="en-US" sz="1200" b="0" dirty="0">
                <a:solidFill>
                  <a:srgbClr val="7F7F7F"/>
                </a:solidFill>
                <a:latin typeface="华文中宋" panose="02010600040101010101" pitchFamily="2" charset="-122"/>
                <a:ea typeface="华文中宋" panose="02010600040101010101" pitchFamily="2" charset="-122"/>
              </a:endParaRPr>
            </a:p>
          </p:txBody>
        </p:sp>
        <p:sp>
          <p:nvSpPr>
            <p:cNvPr id="55" name="TextBox 50"/>
            <p:cNvSpPr txBox="1"/>
            <p:nvPr/>
          </p:nvSpPr>
          <p:spPr>
            <a:xfrm>
              <a:off x="535" y="5160"/>
              <a:ext cx="3965" cy="916"/>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l" defTabSz="685800" eaLnBrk="1" hangingPunct="1">
                <a:spcBef>
                  <a:spcPct val="0"/>
                </a:spcBef>
                <a:buClrTx/>
                <a:buFont typeface="Arial" panose="020B0604020202020204" pitchFamily="34" charset="0"/>
                <a:buNone/>
              </a:pPr>
              <a:r>
                <a:rPr lang="zh-CN" altLang="en-US" sz="1200" b="0" dirty="0">
                  <a:solidFill>
                    <a:srgbClr val="7F7F7F"/>
                  </a:solidFill>
                  <a:latin typeface="华文中宋" panose="02010600040101010101" pitchFamily="2" charset="-122"/>
                  <a:ea typeface="华文中宋" panose="02010600040101010101" pitchFamily="2" charset="-122"/>
                </a:rPr>
                <a:t>3.康复医学科应设在医院中功能障碍患者容易抵离的处所，根据实际情况和条件，治疗室既可采取门诊、住院共用的设计方式，也可以在门诊部、住院部分别设置。</a:t>
              </a:r>
              <a:endParaRPr lang="zh-CN" altLang="en-US" sz="1200" b="0" dirty="0">
                <a:solidFill>
                  <a:srgbClr val="7F7F7F"/>
                </a:solidFill>
                <a:latin typeface="华文中宋" panose="02010600040101010101" pitchFamily="2" charset="-122"/>
                <a:ea typeface="华文中宋" panose="02010600040101010101" pitchFamily="2" charset="-122"/>
              </a:endParaRPr>
            </a:p>
          </p:txBody>
        </p:sp>
        <p:grpSp>
          <p:nvGrpSpPr>
            <p:cNvPr id="9" name="Group 51"/>
            <p:cNvGrpSpPr/>
            <p:nvPr/>
          </p:nvGrpSpPr>
          <p:grpSpPr>
            <a:xfrm>
              <a:off x="638" y="7075"/>
              <a:ext cx="3557" cy="1146"/>
              <a:chOff x="1187278" y="5127778"/>
              <a:chExt cx="2322052" cy="968970"/>
            </a:xfrm>
          </p:grpSpPr>
          <p:sp>
            <p:nvSpPr>
              <p:cNvPr id="21525" name="TextBox 52"/>
              <p:cNvSpPr txBox="1"/>
              <p:nvPr/>
            </p:nvSpPr>
            <p:spPr>
              <a:xfrm>
                <a:off x="1187278" y="5421323"/>
                <a:ext cx="2322052" cy="184481"/>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r" defTabSz="1087755" eaLnBrk="1" hangingPunct="1">
                  <a:spcBef>
                    <a:spcPct val="0"/>
                  </a:spcBef>
                  <a:buClrTx/>
                  <a:buFont typeface="Arial" panose="020B0604020202020204" pitchFamily="34" charset="0"/>
                  <a:buNone/>
                </a:pPr>
                <a:endParaRPr lang="zh-CN" altLang="en-US" sz="900" b="0" dirty="0">
                  <a:solidFill>
                    <a:srgbClr val="7F7F7F"/>
                  </a:solidFill>
                  <a:latin typeface="华文中宋" panose="02010600040101010101" pitchFamily="2" charset="-122"/>
                  <a:ea typeface="华文中宋" panose="02010600040101010101" pitchFamily="2" charset="-122"/>
                </a:endParaRPr>
              </a:p>
            </p:txBody>
          </p:sp>
          <p:sp>
            <p:nvSpPr>
              <p:cNvPr id="21526" name="TextBox 53"/>
              <p:cNvSpPr txBox="1"/>
              <p:nvPr/>
            </p:nvSpPr>
            <p:spPr>
              <a:xfrm>
                <a:off x="1199462" y="5127778"/>
                <a:ext cx="2309868" cy="968970"/>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l" defTabSz="685800" eaLnBrk="1" hangingPunct="1">
                  <a:spcBef>
                    <a:spcPct val="0"/>
                  </a:spcBef>
                  <a:buClrTx/>
                  <a:buFont typeface="Arial" panose="020B0604020202020204" pitchFamily="34" charset="0"/>
                  <a:buNone/>
                </a:pPr>
                <a:r>
                  <a:rPr lang="zh-CN" altLang="en-US" sz="1200" b="0" dirty="0">
                    <a:solidFill>
                      <a:srgbClr val="7F7F7F"/>
                    </a:solidFill>
                    <a:latin typeface="华文中宋" panose="02010600040101010101" pitchFamily="2" charset="-122"/>
                    <a:ea typeface="华文中宋" panose="02010600040101010101" pitchFamily="2" charset="-122"/>
                  </a:rPr>
                  <a:t>5.康复医学科特别是治疗室的地板、墙壁、天花板及有关管线应易于康复设备及器械的牢固安装、正常的使用和经常检修，部分器械的使用如高频电疗室还应注意绝缘和屏蔽。</a:t>
                </a:r>
                <a:endParaRPr lang="zh-CN" altLang="en-US" sz="1200" b="0" dirty="0">
                  <a:solidFill>
                    <a:srgbClr val="7F7F7F"/>
                  </a:solidFill>
                  <a:latin typeface="华文中宋" panose="02010600040101010101" pitchFamily="2" charset="-122"/>
                  <a:ea typeface="华文中宋" panose="02010600040101010101" pitchFamily="2" charset="-122"/>
                </a:endParaRPr>
              </a:p>
            </p:txBody>
          </p:sp>
        </p:grpSp>
        <p:grpSp>
          <p:nvGrpSpPr>
            <p:cNvPr id="10" name="Group 54"/>
            <p:cNvGrpSpPr/>
            <p:nvPr/>
          </p:nvGrpSpPr>
          <p:grpSpPr bwMode="auto">
            <a:xfrm>
              <a:off x="4893" y="3633"/>
              <a:ext cx="649" cy="647"/>
              <a:chOff x="3818283" y="1926549"/>
              <a:chExt cx="548204" cy="548202"/>
            </a:xfrm>
            <a:solidFill>
              <a:schemeClr val="accent5"/>
            </a:solidFill>
          </p:grpSpPr>
          <p:sp>
            <p:nvSpPr>
              <p:cNvPr id="60" name="Oval 55"/>
              <p:cNvSpPr/>
              <p:nvPr/>
            </p:nvSpPr>
            <p:spPr>
              <a:xfrm flipH="1">
                <a:off x="3818283" y="1926549"/>
                <a:ext cx="548204" cy="548202"/>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AU" altLang="zh-CN" sz="12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13355" name="Freeform 61"/>
              <p:cNvSpPr>
                <a:spLocks noEditPoints="1"/>
              </p:cNvSpPr>
              <p:nvPr/>
            </p:nvSpPr>
            <p:spPr bwMode="auto">
              <a:xfrm>
                <a:off x="3908191" y="2052465"/>
                <a:ext cx="377678" cy="296424"/>
              </a:xfrm>
              <a:custGeom>
                <a:avLst/>
                <a:gdLst>
                  <a:gd name="T0" fmla="*/ 178150 w 106"/>
                  <a:gd name="T1" fmla="*/ 39285 h 83"/>
                  <a:gd name="T2" fmla="*/ 181713 w 106"/>
                  <a:gd name="T3" fmla="*/ 39285 h 83"/>
                  <a:gd name="T4" fmla="*/ 181713 w 106"/>
                  <a:gd name="T5" fmla="*/ 153569 h 83"/>
                  <a:gd name="T6" fmla="*/ 67697 w 106"/>
                  <a:gd name="T7" fmla="*/ 96427 h 83"/>
                  <a:gd name="T8" fmla="*/ 67697 w 106"/>
                  <a:gd name="T9" fmla="*/ 92856 h 83"/>
                  <a:gd name="T10" fmla="*/ 195965 w 106"/>
                  <a:gd name="T11" fmla="*/ 149998 h 83"/>
                  <a:gd name="T12" fmla="*/ 199528 w 106"/>
                  <a:gd name="T13" fmla="*/ 153569 h 83"/>
                  <a:gd name="T14" fmla="*/ 309981 w 106"/>
                  <a:gd name="T15" fmla="*/ 96427 h 83"/>
                  <a:gd name="T16" fmla="*/ 199528 w 106"/>
                  <a:gd name="T17" fmla="*/ 39285 h 83"/>
                  <a:gd name="T18" fmla="*/ 195965 w 106"/>
                  <a:gd name="T19" fmla="*/ 39285 h 83"/>
                  <a:gd name="T20" fmla="*/ 53445 w 106"/>
                  <a:gd name="T21" fmla="*/ 103570 h 83"/>
                  <a:gd name="T22" fmla="*/ 3563 w 106"/>
                  <a:gd name="T23" fmla="*/ 124998 h 83"/>
                  <a:gd name="T24" fmla="*/ 3563 w 106"/>
                  <a:gd name="T25" fmla="*/ 132141 h 83"/>
                  <a:gd name="T26" fmla="*/ 121142 w 106"/>
                  <a:gd name="T27" fmla="*/ 189283 h 83"/>
                  <a:gd name="T28" fmla="*/ 171024 w 106"/>
                  <a:gd name="T29" fmla="*/ 164283 h 83"/>
                  <a:gd name="T30" fmla="*/ 374115 w 106"/>
                  <a:gd name="T31" fmla="*/ 57142 h 83"/>
                  <a:gd name="T32" fmla="*/ 374115 w 106"/>
                  <a:gd name="T33" fmla="*/ 64285 h 83"/>
                  <a:gd name="T34" fmla="*/ 324233 w 106"/>
                  <a:gd name="T35" fmla="*/ 89284 h 83"/>
                  <a:gd name="T36" fmla="*/ 206654 w 106"/>
                  <a:gd name="T37" fmla="*/ 28571 h 83"/>
                  <a:gd name="T38" fmla="*/ 256536 w 106"/>
                  <a:gd name="T39" fmla="*/ 0 h 83"/>
                  <a:gd name="T40" fmla="*/ 374115 w 106"/>
                  <a:gd name="T41" fmla="*/ 57142 h 83"/>
                  <a:gd name="T42" fmla="*/ 377678 w 106"/>
                  <a:gd name="T43" fmla="*/ 128569 h 83"/>
                  <a:gd name="T44" fmla="*/ 256536 w 106"/>
                  <a:gd name="T45" fmla="*/ 189283 h 83"/>
                  <a:gd name="T46" fmla="*/ 206654 w 106"/>
                  <a:gd name="T47" fmla="*/ 167855 h 83"/>
                  <a:gd name="T48" fmla="*/ 206654 w 106"/>
                  <a:gd name="T49" fmla="*/ 160712 h 83"/>
                  <a:gd name="T50" fmla="*/ 327796 w 106"/>
                  <a:gd name="T51" fmla="*/ 103570 h 83"/>
                  <a:gd name="T52" fmla="*/ 171024 w 106"/>
                  <a:gd name="T53" fmla="*/ 25000 h 83"/>
                  <a:gd name="T54" fmla="*/ 117579 w 106"/>
                  <a:gd name="T55" fmla="*/ 0 h 83"/>
                  <a:gd name="T56" fmla="*/ 0 w 106"/>
                  <a:gd name="T57" fmla="*/ 60713 h 83"/>
                  <a:gd name="T58" fmla="*/ 49882 w 106"/>
                  <a:gd name="T59" fmla="*/ 89284 h 83"/>
                  <a:gd name="T60" fmla="*/ 171024 w 106"/>
                  <a:gd name="T61" fmla="*/ 32142 h 83"/>
                  <a:gd name="T62" fmla="*/ 171024 w 106"/>
                  <a:gd name="T63" fmla="*/ 25000 h 83"/>
                  <a:gd name="T64" fmla="*/ 195965 w 106"/>
                  <a:gd name="T65" fmla="*/ 292853 h 83"/>
                  <a:gd name="T66" fmla="*/ 199528 w 106"/>
                  <a:gd name="T67" fmla="*/ 296424 h 83"/>
                  <a:gd name="T68" fmla="*/ 320670 w 106"/>
                  <a:gd name="T69" fmla="*/ 232139 h 83"/>
                  <a:gd name="T70" fmla="*/ 317107 w 106"/>
                  <a:gd name="T71" fmla="*/ 174997 h 83"/>
                  <a:gd name="T72" fmla="*/ 260099 w 106"/>
                  <a:gd name="T73" fmla="*/ 203568 h 83"/>
                  <a:gd name="T74" fmla="*/ 256536 w 106"/>
                  <a:gd name="T75" fmla="*/ 203568 h 83"/>
                  <a:gd name="T76" fmla="*/ 199528 w 106"/>
                  <a:gd name="T77" fmla="*/ 174997 h 83"/>
                  <a:gd name="T78" fmla="*/ 195965 w 106"/>
                  <a:gd name="T79" fmla="*/ 178569 h 83"/>
                  <a:gd name="T80" fmla="*/ 60571 w 106"/>
                  <a:gd name="T81" fmla="*/ 174997 h 83"/>
                  <a:gd name="T82" fmla="*/ 117579 w 106"/>
                  <a:gd name="T83" fmla="*/ 203568 h 83"/>
                  <a:gd name="T84" fmla="*/ 178150 w 106"/>
                  <a:gd name="T85" fmla="*/ 174997 h 83"/>
                  <a:gd name="T86" fmla="*/ 181713 w 106"/>
                  <a:gd name="T87" fmla="*/ 178569 h 83"/>
                  <a:gd name="T88" fmla="*/ 181713 w 106"/>
                  <a:gd name="T89" fmla="*/ 296424 h 83"/>
                  <a:gd name="T90" fmla="*/ 60571 w 106"/>
                  <a:gd name="T91" fmla="*/ 235711 h 83"/>
                  <a:gd name="T92" fmla="*/ 57008 w 106"/>
                  <a:gd name="T93" fmla="*/ 178569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grpFill/>
              <a:ln w="9525">
                <a:solidFill>
                  <a:schemeClr val="accent1"/>
                </a:solidFill>
                <a:round/>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grpSp>
          <p:nvGrpSpPr>
            <p:cNvPr id="11" name="Group 60"/>
            <p:cNvGrpSpPr/>
            <p:nvPr/>
          </p:nvGrpSpPr>
          <p:grpSpPr>
            <a:xfrm>
              <a:off x="4823" y="5590"/>
              <a:ext cx="647" cy="645"/>
              <a:chOff x="3010378" y="3471260"/>
              <a:chExt cx="548204" cy="548202"/>
            </a:xfrm>
          </p:grpSpPr>
          <p:sp>
            <p:nvSpPr>
              <p:cNvPr id="62" name="Oval 61"/>
              <p:cNvSpPr/>
              <p:nvPr/>
            </p:nvSpPr>
            <p:spPr>
              <a:xfrm flipH="1">
                <a:off x="3010378" y="3471260"/>
                <a:ext cx="548204" cy="548202"/>
              </a:xfrm>
              <a:prstGeom prst="ellipse">
                <a:avLst/>
              </a:prstGeom>
              <a:solidFill>
                <a:schemeClr val="bg1">
                  <a:lumMod val="75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21524" name="Freeform 51"/>
              <p:cNvSpPr>
                <a:spLocks noEditPoints="1"/>
              </p:cNvSpPr>
              <p:nvPr/>
            </p:nvSpPr>
            <p:spPr>
              <a:xfrm>
                <a:off x="3070827" y="3585168"/>
                <a:ext cx="411635" cy="340047"/>
              </a:xfrm>
              <a:custGeom>
                <a:avLst/>
                <a:gdLst>
                  <a:gd name="txL" fmla="*/ 0 w 107"/>
                  <a:gd name="txT" fmla="*/ 0 h 88"/>
                  <a:gd name="txR" fmla="*/ 107 w 107"/>
                  <a:gd name="txB" fmla="*/ 88 h 88"/>
                </a:gdLst>
                <a:ahLst/>
                <a:cxnLst>
                  <a:cxn ang="0">
                    <a:pos x="2147483646" y="2147483646"/>
                  </a:cxn>
                  <a:cxn ang="0">
                    <a:pos x="2147483646" y="2147483646"/>
                  </a:cxn>
                  <a:cxn ang="0">
                    <a:pos x="2147483646" y="2147483646"/>
                  </a:cxn>
                  <a:cxn ang="0">
                    <a:pos x="2147483646" y="0"/>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alpha val="100000"/>
                </a:schemeClr>
              </a:solidFill>
              <a:ln w="9525" cap="flat" cmpd="sng">
                <a:solidFill>
                  <a:srgbClr val="D7EDF6">
                    <a:alpha val="100000"/>
                  </a:srgbClr>
                </a:solidFill>
                <a:prstDash val="solid"/>
                <a:round/>
                <a:headEnd type="none" w="med" len="med"/>
                <a:tailEnd type="none" w="med" len="med"/>
              </a:ln>
            </p:spPr>
            <p:txBody>
              <a:bodyPr/>
              <a:p>
                <a:endParaRPr lang="zh-CN" altLang="en-US"/>
              </a:p>
            </p:txBody>
          </p:sp>
        </p:grpSp>
        <p:grpSp>
          <p:nvGrpSpPr>
            <p:cNvPr id="12" name="Group 63"/>
            <p:cNvGrpSpPr/>
            <p:nvPr/>
          </p:nvGrpSpPr>
          <p:grpSpPr>
            <a:xfrm>
              <a:off x="9178" y="5440"/>
              <a:ext cx="650" cy="648"/>
              <a:chOff x="8671519" y="3471260"/>
              <a:chExt cx="548204" cy="548202"/>
            </a:xfrm>
          </p:grpSpPr>
          <p:sp>
            <p:nvSpPr>
              <p:cNvPr id="65" name="Oval 64"/>
              <p:cNvSpPr/>
              <p:nvPr/>
            </p:nvSpPr>
            <p:spPr>
              <a:xfrm>
                <a:off x="8671519" y="3471260"/>
                <a:ext cx="548204" cy="548202"/>
              </a:xfrm>
              <a:prstGeom prst="ellipse">
                <a:avLst/>
              </a:prstGeom>
              <a:solidFill>
                <a:schemeClr val="bg1">
                  <a:lumMod val="7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nvGrpSpPr>
              <p:cNvPr id="13" name="Group 65"/>
              <p:cNvGrpSpPr/>
              <p:nvPr/>
            </p:nvGrpSpPr>
            <p:grpSpPr>
              <a:xfrm>
                <a:off x="8747720" y="3559794"/>
                <a:ext cx="387465" cy="324462"/>
                <a:chOff x="5099051" y="3930651"/>
                <a:chExt cx="390525" cy="327025"/>
              </a:xfrm>
              <a:solidFill>
                <a:schemeClr val="bg1"/>
              </a:solidFill>
            </p:grpSpPr>
            <p:sp>
              <p:nvSpPr>
                <p:cNvPr id="67" name="Freeform 103"/>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w="9525">
                  <a:solidFill>
                    <a:schemeClr val="accent5"/>
                  </a:solidFill>
                  <a:round/>
                </a:ln>
              </p:spPr>
              <p:txBody>
                <a:bodyPr/>
                <a:lstStyle/>
                <a:p>
                  <a:pPr marL="0" marR="0" lvl="0" indent="0" algn="l" defTabSz="68516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68" name="Freeform 104"/>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w="9525">
                  <a:solidFill>
                    <a:schemeClr val="accent5"/>
                  </a:solidFill>
                  <a:round/>
                </a:ln>
              </p:spPr>
              <p:txBody>
                <a:bodyPr/>
                <a:lstStyle/>
                <a:p>
                  <a:pPr marL="0" marR="0" lvl="0" indent="0" algn="l" defTabSz="68516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grpSp>
        <p:grpSp>
          <p:nvGrpSpPr>
            <p:cNvPr id="15" name="Group 68"/>
            <p:cNvGrpSpPr/>
            <p:nvPr/>
          </p:nvGrpSpPr>
          <p:grpSpPr bwMode="auto">
            <a:xfrm>
              <a:off x="9202" y="7543"/>
              <a:ext cx="649" cy="647"/>
              <a:chOff x="7987058" y="5237051"/>
              <a:chExt cx="548204" cy="548202"/>
            </a:xfrm>
            <a:solidFill>
              <a:schemeClr val="accent5"/>
            </a:solidFill>
          </p:grpSpPr>
          <p:sp>
            <p:nvSpPr>
              <p:cNvPr id="70" name="Oval 69"/>
              <p:cNvSpPr/>
              <p:nvPr/>
            </p:nvSpPr>
            <p:spPr>
              <a:xfrm>
                <a:off x="7987058" y="5237051"/>
                <a:ext cx="548204" cy="548202"/>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AU" altLang="zh-CN" sz="12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13349" name="Freeform 101"/>
              <p:cNvSpPr>
                <a:spLocks noEditPoints="1"/>
              </p:cNvSpPr>
              <p:nvPr/>
            </p:nvSpPr>
            <p:spPr bwMode="auto">
              <a:xfrm>
                <a:off x="8052502" y="5346489"/>
                <a:ext cx="378366" cy="350051"/>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grpFill/>
              <a:ln w="9525">
                <a:solidFill>
                  <a:schemeClr val="accent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grpSp>
          <p:nvGrpSpPr>
            <p:cNvPr id="16" name="Group 77"/>
            <p:cNvGrpSpPr/>
            <p:nvPr/>
          </p:nvGrpSpPr>
          <p:grpSpPr bwMode="auto">
            <a:xfrm>
              <a:off x="6690" y="3768"/>
              <a:ext cx="1515" cy="3234"/>
              <a:chOff x="4953131" y="2049903"/>
              <a:chExt cx="1777869" cy="3797206"/>
            </a:xfrm>
            <a:solidFill>
              <a:schemeClr val="accent1"/>
            </a:solidFill>
          </p:grpSpPr>
          <p:grpSp>
            <p:nvGrpSpPr>
              <p:cNvPr id="17" name="Group 78"/>
              <p:cNvGrpSpPr/>
              <p:nvPr/>
            </p:nvGrpSpPr>
            <p:grpSpPr bwMode="auto">
              <a:xfrm>
                <a:off x="5657220" y="2049903"/>
                <a:ext cx="1073780" cy="3797206"/>
                <a:chOff x="5885820" y="2998041"/>
                <a:chExt cx="592553" cy="2095444"/>
              </a:xfrm>
              <a:grpFill/>
            </p:grpSpPr>
            <p:sp>
              <p:nvSpPr>
                <p:cNvPr id="85" name="Shape 1033"/>
                <p:cNvSpPr/>
                <p:nvPr/>
              </p:nvSpPr>
              <p:spPr>
                <a:xfrm>
                  <a:off x="5885830" y="2998041"/>
                  <a:ext cx="592543" cy="2095444"/>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lIns="38088" tIns="38088" rIns="38088" bIns="38088" anchor="ctr"/>
                <a:lstStyle/>
                <a:p>
                  <a:pPr marL="0" marR="0" lvl="0" indent="0" algn="l" defTabSz="685165" rtl="0" eaLnBrk="1" fontAlgn="base" latinLnBrk="0" hangingPunct="1">
                    <a:lnSpc>
                      <a:spcPct val="100000"/>
                    </a:lnSpc>
                    <a:spcBef>
                      <a:spcPct val="0"/>
                    </a:spcBef>
                    <a:spcAft>
                      <a:spcPct val="0"/>
                    </a:spcAft>
                    <a:buClrTx/>
                    <a:buSzTx/>
                    <a:buFont typeface="Arial" panose="020B0604020202020204" pitchFamily="34" charset="0"/>
                    <a:buNone/>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kumimoji="0" sz="24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13345" name="Shape 1034"/>
                <p:cNvSpPr/>
                <p:nvPr/>
              </p:nvSpPr>
              <p:spPr bwMode="auto">
                <a:xfrm>
                  <a:off x="6044928" y="3266536"/>
                  <a:ext cx="152772" cy="118030"/>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a:noFill/>
                </a:ln>
              </p:spPr>
              <p:txBody>
                <a:bodyPr lIns="38088" tIns="38088" rIns="38088" bIns="38088"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13346" name="Shape 1035"/>
                <p:cNvSpPr/>
                <p:nvPr/>
              </p:nvSpPr>
              <p:spPr bwMode="auto">
                <a:xfrm>
                  <a:off x="6204036" y="3584752"/>
                  <a:ext cx="63807" cy="88944"/>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a:noFill/>
                </a:ln>
              </p:spPr>
              <p:txBody>
                <a:bodyPr lIns="38088" tIns="38088" rIns="38088" bIns="38088"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13347" name="Shape 1036"/>
                <p:cNvSpPr/>
                <p:nvPr/>
              </p:nvSpPr>
              <p:spPr bwMode="auto">
                <a:xfrm>
                  <a:off x="6243813" y="3793582"/>
                  <a:ext cx="27989" cy="76476"/>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a:noFill/>
                </a:ln>
              </p:spPr>
              <p:txBody>
                <a:bodyPr lIns="38088" tIns="38088" rIns="38088" bIns="38088"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grpSp>
            <p:nvGrpSpPr>
              <p:cNvPr id="18" name="Group 79"/>
              <p:cNvGrpSpPr/>
              <p:nvPr/>
            </p:nvGrpSpPr>
            <p:grpSpPr bwMode="auto">
              <a:xfrm>
                <a:off x="4953131" y="2211585"/>
                <a:ext cx="1032889" cy="3522184"/>
                <a:chOff x="4327117" y="2248733"/>
                <a:chExt cx="467420" cy="1593917"/>
              </a:xfrm>
              <a:grpFill/>
            </p:grpSpPr>
            <p:sp>
              <p:nvSpPr>
                <p:cNvPr id="13340" name="Shape 1037"/>
                <p:cNvSpPr/>
                <p:nvPr/>
              </p:nvSpPr>
              <p:spPr bwMode="auto">
                <a:xfrm>
                  <a:off x="4514737" y="2443569"/>
                  <a:ext cx="104119" cy="147004"/>
                </a:xfrm>
                <a:custGeom>
                  <a:avLst/>
                  <a:gdLst>
                    <a:gd name="T0" fmla="*/ 52060 w 17393"/>
                    <a:gd name="T1" fmla="*/ 73502 h 16430"/>
                    <a:gd name="T2" fmla="*/ 52060 w 17393"/>
                    <a:gd name="T3" fmla="*/ 73502 h 16430"/>
                    <a:gd name="T4" fmla="*/ 52060 w 17393"/>
                    <a:gd name="T5" fmla="*/ 73502 h 16430"/>
                    <a:gd name="T6" fmla="*/ 52060 w 17393"/>
                    <a:gd name="T7" fmla="*/ 73502 h 1643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7393" h="16430" extrusionOk="0">
                      <a:moveTo>
                        <a:pt x="186" y="1062"/>
                      </a:moveTo>
                      <a:cubicBezTo>
                        <a:pt x="6551" y="2887"/>
                        <a:pt x="-497" y="5169"/>
                        <a:pt x="1549" y="7298"/>
                      </a:cubicBezTo>
                      <a:cubicBezTo>
                        <a:pt x="3596" y="9428"/>
                        <a:pt x="-951" y="10950"/>
                        <a:pt x="186" y="13839"/>
                      </a:cubicBezTo>
                      <a:cubicBezTo>
                        <a:pt x="1322" y="16729"/>
                        <a:pt x="11099" y="16577"/>
                        <a:pt x="15874" y="16273"/>
                      </a:cubicBezTo>
                      <a:cubicBezTo>
                        <a:pt x="20649" y="15969"/>
                        <a:pt x="13827" y="-4871"/>
                        <a:pt x="186" y="1062"/>
                      </a:cubicBezTo>
                      <a:close/>
                    </a:path>
                  </a:pathLst>
                </a:custGeom>
                <a:grpFill/>
                <a:ln>
                  <a:noFill/>
                </a:ln>
              </p:spPr>
              <p:txBody>
                <a:bodyPr lIns="38088" tIns="38088" rIns="38088" bIns="38088"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82" name="Shape 1038"/>
                <p:cNvSpPr/>
                <p:nvPr/>
              </p:nvSpPr>
              <p:spPr>
                <a:xfrm>
                  <a:off x="4464528" y="2248286"/>
                  <a:ext cx="230013" cy="336702"/>
                </a:xfrm>
                <a:custGeom>
                  <a:avLst/>
                  <a:gdLst/>
                  <a:ahLst/>
                  <a:cxnLst>
                    <a:cxn ang="0">
                      <a:pos x="wd2" y="hd2"/>
                    </a:cxn>
                    <a:cxn ang="5400000">
                      <a:pos x="wd2" y="hd2"/>
                    </a:cxn>
                    <a:cxn ang="10800000">
                      <a:pos x="wd2" y="hd2"/>
                    </a:cxn>
                    <a:cxn ang="16200000">
                      <a:pos x="wd2" y="hd2"/>
                    </a:cxn>
                  </a:cxnLst>
                  <a:rect l="0" t="0" r="r" b="b"/>
                  <a:pathLst>
                    <a:path w="18339" h="19358" extrusionOk="0">
                      <a:moveTo>
                        <a:pt x="710" y="2062"/>
                      </a:moveTo>
                      <a:cubicBezTo>
                        <a:pt x="4444" y="-1631"/>
                        <a:pt x="14162" y="-123"/>
                        <a:pt x="14072" y="4672"/>
                      </a:cubicBezTo>
                      <a:cubicBezTo>
                        <a:pt x="13981" y="9467"/>
                        <a:pt x="18111" y="6414"/>
                        <a:pt x="16740" y="8825"/>
                      </a:cubicBezTo>
                      <a:cubicBezTo>
                        <a:pt x="15368" y="11235"/>
                        <a:pt x="19697" y="10962"/>
                        <a:pt x="17891" y="12944"/>
                      </a:cubicBezTo>
                      <a:cubicBezTo>
                        <a:pt x="16085" y="14926"/>
                        <a:pt x="20502" y="15370"/>
                        <a:pt x="16264" y="17670"/>
                      </a:cubicBezTo>
                      <a:cubicBezTo>
                        <a:pt x="12026" y="19969"/>
                        <a:pt x="9576" y="19252"/>
                        <a:pt x="9576" y="19252"/>
                      </a:cubicBezTo>
                      <a:cubicBezTo>
                        <a:pt x="9576" y="19252"/>
                        <a:pt x="10880" y="5804"/>
                        <a:pt x="3218" y="7372"/>
                      </a:cubicBezTo>
                      <a:cubicBezTo>
                        <a:pt x="842" y="7859"/>
                        <a:pt x="-1098" y="3848"/>
                        <a:pt x="710" y="2062"/>
                      </a:cubicBezTo>
                      <a:close/>
                    </a:path>
                  </a:pathLst>
                </a:custGeom>
                <a:grpFill/>
                <a:ln w="12700" cap="flat">
                  <a:noFill/>
                  <a:miter lim="400000"/>
                </a:ln>
                <a:effectLst/>
              </p:spPr>
              <p:txBody>
                <a:bodyPr lIns="38088" tIns="38088" rIns="38088" bIns="38088" anchor="ctr"/>
                <a:lstStyle/>
                <a:p>
                  <a:pPr marL="0" marR="0" lvl="0" indent="0" algn="l" defTabSz="685165" rtl="0" eaLnBrk="1" fontAlgn="base" latinLnBrk="0" hangingPunct="1">
                    <a:lnSpc>
                      <a:spcPct val="100000"/>
                    </a:lnSpc>
                    <a:spcBef>
                      <a:spcPct val="0"/>
                    </a:spcBef>
                    <a:spcAft>
                      <a:spcPct val="0"/>
                    </a:spcAft>
                    <a:buClrTx/>
                    <a:buSzTx/>
                    <a:buFont typeface="Arial" panose="020B0604020202020204" pitchFamily="34" charset="0"/>
                    <a:buNone/>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kumimoji="0" sz="24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83" name="Shape 1039"/>
                <p:cNvSpPr/>
                <p:nvPr/>
              </p:nvSpPr>
              <p:spPr>
                <a:xfrm>
                  <a:off x="4327117" y="2248286"/>
                  <a:ext cx="466997" cy="1594851"/>
                </a:xfrm>
                <a:custGeom>
                  <a:avLst/>
                  <a:gdLst/>
                  <a:ahLst/>
                  <a:cxnLst>
                    <a:cxn ang="0">
                      <a:pos x="wd2" y="hd2"/>
                    </a:cxn>
                    <a:cxn ang="5400000">
                      <a:pos x="wd2" y="hd2"/>
                    </a:cxn>
                    <a:cxn ang="10800000">
                      <a:pos x="wd2" y="hd2"/>
                    </a:cxn>
                    <a:cxn ang="16200000">
                      <a:pos x="wd2" y="hd2"/>
                    </a:cxn>
                  </a:cxnLst>
                  <a:rect l="0" t="0" r="r" b="b"/>
                  <a:pathLst>
                    <a:path w="21600" h="21490" extrusionOk="0">
                      <a:moveTo>
                        <a:pt x="9729" y="0"/>
                      </a:moveTo>
                      <a:cubicBezTo>
                        <a:pt x="11263" y="-1"/>
                        <a:pt x="12626" y="216"/>
                        <a:pt x="13309" y="696"/>
                      </a:cubicBezTo>
                      <a:cubicBezTo>
                        <a:pt x="13991" y="1177"/>
                        <a:pt x="14104" y="1724"/>
                        <a:pt x="13877" y="2006"/>
                      </a:cubicBezTo>
                      <a:cubicBezTo>
                        <a:pt x="13685" y="2245"/>
                        <a:pt x="14425" y="2938"/>
                        <a:pt x="14755" y="3173"/>
                      </a:cubicBezTo>
                      <a:cubicBezTo>
                        <a:pt x="15167" y="3467"/>
                        <a:pt x="15809" y="3880"/>
                        <a:pt x="15809" y="3880"/>
                      </a:cubicBezTo>
                      <a:cubicBezTo>
                        <a:pt x="15809" y="3880"/>
                        <a:pt x="16491" y="4178"/>
                        <a:pt x="16491" y="4592"/>
                      </a:cubicBezTo>
                      <a:cubicBezTo>
                        <a:pt x="16491" y="5007"/>
                        <a:pt x="16434" y="5604"/>
                        <a:pt x="16945" y="6366"/>
                      </a:cubicBezTo>
                      <a:cubicBezTo>
                        <a:pt x="17457" y="7129"/>
                        <a:pt x="17400" y="7295"/>
                        <a:pt x="16945" y="7676"/>
                      </a:cubicBezTo>
                      <a:cubicBezTo>
                        <a:pt x="16491" y="8058"/>
                        <a:pt x="15013" y="8787"/>
                        <a:pt x="15013" y="8787"/>
                      </a:cubicBezTo>
                      <a:cubicBezTo>
                        <a:pt x="15013" y="8787"/>
                        <a:pt x="16434" y="8986"/>
                        <a:pt x="15923" y="9168"/>
                      </a:cubicBezTo>
                      <a:cubicBezTo>
                        <a:pt x="15411" y="9351"/>
                        <a:pt x="14957" y="9417"/>
                        <a:pt x="14957" y="9417"/>
                      </a:cubicBezTo>
                      <a:cubicBezTo>
                        <a:pt x="14957" y="9417"/>
                        <a:pt x="16491" y="10064"/>
                        <a:pt x="15695" y="10760"/>
                      </a:cubicBezTo>
                      <a:cubicBezTo>
                        <a:pt x="14900" y="11456"/>
                        <a:pt x="14750" y="11966"/>
                        <a:pt x="14841" y="12604"/>
                      </a:cubicBezTo>
                      <a:cubicBezTo>
                        <a:pt x="14932" y="13241"/>
                        <a:pt x="14932" y="13799"/>
                        <a:pt x="14932" y="13799"/>
                      </a:cubicBezTo>
                      <a:lnTo>
                        <a:pt x="14021" y="13852"/>
                      </a:lnTo>
                      <a:cubicBezTo>
                        <a:pt x="14021" y="13852"/>
                        <a:pt x="14021" y="14437"/>
                        <a:pt x="14932" y="14809"/>
                      </a:cubicBezTo>
                      <a:cubicBezTo>
                        <a:pt x="15843" y="15181"/>
                        <a:pt x="17300" y="15792"/>
                        <a:pt x="17573" y="16775"/>
                      </a:cubicBezTo>
                      <a:cubicBezTo>
                        <a:pt x="17846" y="17758"/>
                        <a:pt x="18574" y="18608"/>
                        <a:pt x="19576" y="18847"/>
                      </a:cubicBezTo>
                      <a:cubicBezTo>
                        <a:pt x="20578" y="19086"/>
                        <a:pt x="21600" y="19060"/>
                        <a:pt x="21600" y="19462"/>
                      </a:cubicBezTo>
                      <a:cubicBezTo>
                        <a:pt x="21600" y="19865"/>
                        <a:pt x="21334" y="20329"/>
                        <a:pt x="21334" y="20531"/>
                      </a:cubicBezTo>
                      <a:cubicBezTo>
                        <a:pt x="21334" y="20732"/>
                        <a:pt x="21334" y="21011"/>
                        <a:pt x="21334" y="21011"/>
                      </a:cubicBezTo>
                      <a:lnTo>
                        <a:pt x="20910" y="21042"/>
                      </a:lnTo>
                      <a:cubicBezTo>
                        <a:pt x="20910" y="21042"/>
                        <a:pt x="21016" y="20809"/>
                        <a:pt x="20910" y="20546"/>
                      </a:cubicBezTo>
                      <a:cubicBezTo>
                        <a:pt x="20804" y="20283"/>
                        <a:pt x="20538" y="19927"/>
                        <a:pt x="19955" y="20035"/>
                      </a:cubicBezTo>
                      <a:cubicBezTo>
                        <a:pt x="19371" y="20144"/>
                        <a:pt x="18469" y="20639"/>
                        <a:pt x="18044" y="20871"/>
                      </a:cubicBezTo>
                      <a:cubicBezTo>
                        <a:pt x="17620" y="21104"/>
                        <a:pt x="16770" y="21320"/>
                        <a:pt x="15072" y="21181"/>
                      </a:cubicBezTo>
                      <a:cubicBezTo>
                        <a:pt x="13374" y="21042"/>
                        <a:pt x="12790" y="20716"/>
                        <a:pt x="13692" y="20639"/>
                      </a:cubicBezTo>
                      <a:cubicBezTo>
                        <a:pt x="14595" y="20562"/>
                        <a:pt x="15709" y="20685"/>
                        <a:pt x="15921" y="20407"/>
                      </a:cubicBezTo>
                      <a:cubicBezTo>
                        <a:pt x="16134" y="20128"/>
                        <a:pt x="16505" y="19416"/>
                        <a:pt x="16134" y="19044"/>
                      </a:cubicBezTo>
                      <a:cubicBezTo>
                        <a:pt x="15762" y="18673"/>
                        <a:pt x="14435" y="17511"/>
                        <a:pt x="13905" y="17078"/>
                      </a:cubicBezTo>
                      <a:cubicBezTo>
                        <a:pt x="13374" y="16644"/>
                        <a:pt x="12631" y="16133"/>
                        <a:pt x="12631" y="16133"/>
                      </a:cubicBezTo>
                      <a:cubicBezTo>
                        <a:pt x="12631" y="16133"/>
                        <a:pt x="12684" y="16815"/>
                        <a:pt x="12206" y="17140"/>
                      </a:cubicBezTo>
                      <a:cubicBezTo>
                        <a:pt x="11729" y="17465"/>
                        <a:pt x="10083" y="18719"/>
                        <a:pt x="9765" y="18982"/>
                      </a:cubicBezTo>
                      <a:cubicBezTo>
                        <a:pt x="9447" y="19245"/>
                        <a:pt x="10030" y="19416"/>
                        <a:pt x="10508" y="19555"/>
                      </a:cubicBezTo>
                      <a:cubicBezTo>
                        <a:pt x="10986" y="19695"/>
                        <a:pt x="10720" y="20035"/>
                        <a:pt x="10349" y="20298"/>
                      </a:cubicBezTo>
                      <a:cubicBezTo>
                        <a:pt x="9977" y="20562"/>
                        <a:pt x="9818" y="20887"/>
                        <a:pt x="9818" y="21026"/>
                      </a:cubicBezTo>
                      <a:cubicBezTo>
                        <a:pt x="9818" y="21165"/>
                        <a:pt x="9818" y="21460"/>
                        <a:pt x="9818" y="21460"/>
                      </a:cubicBezTo>
                      <a:lnTo>
                        <a:pt x="9128" y="21460"/>
                      </a:lnTo>
                      <a:cubicBezTo>
                        <a:pt x="9128" y="21460"/>
                        <a:pt x="9341" y="21134"/>
                        <a:pt x="9341" y="20871"/>
                      </a:cubicBezTo>
                      <a:cubicBezTo>
                        <a:pt x="9341" y="20608"/>
                        <a:pt x="9500" y="20422"/>
                        <a:pt x="9181" y="20376"/>
                      </a:cubicBezTo>
                      <a:cubicBezTo>
                        <a:pt x="8863" y="20329"/>
                        <a:pt x="7430" y="20701"/>
                        <a:pt x="6846" y="20964"/>
                      </a:cubicBezTo>
                      <a:cubicBezTo>
                        <a:pt x="6262" y="21227"/>
                        <a:pt x="6156" y="21599"/>
                        <a:pt x="4246" y="21460"/>
                      </a:cubicBezTo>
                      <a:cubicBezTo>
                        <a:pt x="2335" y="21320"/>
                        <a:pt x="1062" y="21026"/>
                        <a:pt x="1539" y="20856"/>
                      </a:cubicBezTo>
                      <a:cubicBezTo>
                        <a:pt x="2017" y="20685"/>
                        <a:pt x="2972" y="20825"/>
                        <a:pt x="3556" y="20732"/>
                      </a:cubicBezTo>
                      <a:cubicBezTo>
                        <a:pt x="4140" y="20639"/>
                        <a:pt x="5254" y="19818"/>
                        <a:pt x="5944" y="19323"/>
                      </a:cubicBezTo>
                      <a:cubicBezTo>
                        <a:pt x="6634" y="18827"/>
                        <a:pt x="7430" y="17805"/>
                        <a:pt x="7642" y="17202"/>
                      </a:cubicBezTo>
                      <a:cubicBezTo>
                        <a:pt x="7855" y="16598"/>
                        <a:pt x="8173" y="16133"/>
                        <a:pt x="8226" y="15932"/>
                      </a:cubicBezTo>
                      <a:cubicBezTo>
                        <a:pt x="8279" y="15731"/>
                        <a:pt x="8279" y="15359"/>
                        <a:pt x="8279" y="15359"/>
                      </a:cubicBezTo>
                      <a:cubicBezTo>
                        <a:pt x="8279" y="15359"/>
                        <a:pt x="7642" y="14662"/>
                        <a:pt x="7430" y="14368"/>
                      </a:cubicBezTo>
                      <a:cubicBezTo>
                        <a:pt x="7218" y="14074"/>
                        <a:pt x="7218" y="13857"/>
                        <a:pt x="7218" y="13857"/>
                      </a:cubicBezTo>
                      <a:cubicBezTo>
                        <a:pt x="7218" y="13857"/>
                        <a:pt x="6103" y="13919"/>
                        <a:pt x="6103" y="13718"/>
                      </a:cubicBezTo>
                      <a:cubicBezTo>
                        <a:pt x="6103" y="13516"/>
                        <a:pt x="6475" y="12665"/>
                        <a:pt x="6368" y="12262"/>
                      </a:cubicBezTo>
                      <a:cubicBezTo>
                        <a:pt x="6262" y="11860"/>
                        <a:pt x="5785" y="11891"/>
                        <a:pt x="5785" y="11891"/>
                      </a:cubicBezTo>
                      <a:cubicBezTo>
                        <a:pt x="5785" y="11891"/>
                        <a:pt x="5679" y="12107"/>
                        <a:pt x="5679" y="12278"/>
                      </a:cubicBezTo>
                      <a:cubicBezTo>
                        <a:pt x="5679" y="12448"/>
                        <a:pt x="5254" y="12402"/>
                        <a:pt x="5095" y="12278"/>
                      </a:cubicBezTo>
                      <a:cubicBezTo>
                        <a:pt x="4936" y="12154"/>
                        <a:pt x="4352" y="12278"/>
                        <a:pt x="4352" y="12154"/>
                      </a:cubicBezTo>
                      <a:cubicBezTo>
                        <a:pt x="4352" y="12030"/>
                        <a:pt x="4086" y="11767"/>
                        <a:pt x="4193" y="11566"/>
                      </a:cubicBezTo>
                      <a:cubicBezTo>
                        <a:pt x="4299" y="11364"/>
                        <a:pt x="4776" y="10993"/>
                        <a:pt x="4776" y="10993"/>
                      </a:cubicBezTo>
                      <a:lnTo>
                        <a:pt x="0" y="10946"/>
                      </a:lnTo>
                      <a:lnTo>
                        <a:pt x="631" y="8118"/>
                      </a:lnTo>
                      <a:lnTo>
                        <a:pt x="5088" y="8135"/>
                      </a:lnTo>
                      <a:cubicBezTo>
                        <a:pt x="5088" y="8135"/>
                        <a:pt x="5323" y="7246"/>
                        <a:pt x="5323" y="6818"/>
                      </a:cubicBezTo>
                      <a:cubicBezTo>
                        <a:pt x="5323" y="6390"/>
                        <a:pt x="5147" y="5826"/>
                        <a:pt x="6143" y="5347"/>
                      </a:cubicBezTo>
                      <a:cubicBezTo>
                        <a:pt x="7140" y="4868"/>
                        <a:pt x="8430" y="4474"/>
                        <a:pt x="9251" y="4166"/>
                      </a:cubicBezTo>
                      <a:cubicBezTo>
                        <a:pt x="10072" y="3858"/>
                        <a:pt x="10190" y="3841"/>
                        <a:pt x="9955" y="3567"/>
                      </a:cubicBezTo>
                      <a:cubicBezTo>
                        <a:pt x="9721" y="3294"/>
                        <a:pt x="9721" y="2951"/>
                        <a:pt x="9134" y="2969"/>
                      </a:cubicBezTo>
                      <a:cubicBezTo>
                        <a:pt x="8548" y="2986"/>
                        <a:pt x="8020" y="2969"/>
                        <a:pt x="7727" y="2746"/>
                      </a:cubicBezTo>
                      <a:cubicBezTo>
                        <a:pt x="7433" y="2524"/>
                        <a:pt x="6730" y="2113"/>
                        <a:pt x="6671" y="1822"/>
                      </a:cubicBezTo>
                      <a:cubicBezTo>
                        <a:pt x="6613" y="1531"/>
                        <a:pt x="6840" y="1489"/>
                        <a:pt x="6697" y="1397"/>
                      </a:cubicBezTo>
                      <a:cubicBezTo>
                        <a:pt x="6554" y="1305"/>
                        <a:pt x="6755" y="1021"/>
                        <a:pt x="6783" y="788"/>
                      </a:cubicBezTo>
                      <a:cubicBezTo>
                        <a:pt x="6812" y="554"/>
                        <a:pt x="7842" y="2"/>
                        <a:pt x="9729" y="0"/>
                      </a:cubicBezTo>
                      <a:close/>
                    </a:path>
                  </a:pathLst>
                </a:custGeom>
                <a:grpFill/>
                <a:ln w="12700" cap="flat">
                  <a:noFill/>
                  <a:miter lim="400000"/>
                </a:ln>
                <a:effectLst/>
              </p:spPr>
              <p:txBody>
                <a:bodyPr lIns="38088" tIns="38088" rIns="38088" bIns="38088" anchor="ctr"/>
                <a:lstStyle/>
                <a:p>
                  <a:pPr marL="0" marR="0" lvl="0" indent="0" algn="l" defTabSz="685165" rtl="0" eaLnBrk="1" fontAlgn="base" latinLnBrk="0" hangingPunct="1">
                    <a:lnSpc>
                      <a:spcPct val="100000"/>
                    </a:lnSpc>
                    <a:spcBef>
                      <a:spcPct val="0"/>
                    </a:spcBef>
                    <a:spcAft>
                      <a:spcPct val="0"/>
                    </a:spcAft>
                    <a:buClrTx/>
                    <a:buSzTx/>
                    <a:buFont typeface="Arial" panose="020B0604020202020204" pitchFamily="34" charset="0"/>
                    <a:buNone/>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kumimoji="0" sz="24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13343" name="Shape 1040"/>
                <p:cNvSpPr/>
                <p:nvPr/>
              </p:nvSpPr>
              <p:spPr bwMode="auto">
                <a:xfrm>
                  <a:off x="4543602" y="2450786"/>
                  <a:ext cx="97327" cy="79928"/>
                </a:xfrm>
                <a:custGeom>
                  <a:avLst/>
                  <a:gdLst>
                    <a:gd name="T0" fmla="*/ 48664 w 21600"/>
                    <a:gd name="T1" fmla="*/ 39964 h 21600"/>
                    <a:gd name="T2" fmla="*/ 48664 w 21600"/>
                    <a:gd name="T3" fmla="*/ 39964 h 21600"/>
                    <a:gd name="T4" fmla="*/ 48664 w 21600"/>
                    <a:gd name="T5" fmla="*/ 39964 h 21600"/>
                    <a:gd name="T6" fmla="*/ 48664 w 21600"/>
                    <a:gd name="T7" fmla="*/ 3996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60" y="0"/>
                      </a:moveTo>
                      <a:cubicBezTo>
                        <a:pt x="20837" y="1583"/>
                        <a:pt x="21229" y="3095"/>
                        <a:pt x="21600" y="4439"/>
                      </a:cubicBezTo>
                      <a:cubicBezTo>
                        <a:pt x="10590" y="3782"/>
                        <a:pt x="4549" y="13958"/>
                        <a:pt x="0" y="21600"/>
                      </a:cubicBezTo>
                      <a:cubicBezTo>
                        <a:pt x="1704" y="18222"/>
                        <a:pt x="1487" y="13002"/>
                        <a:pt x="1393" y="10461"/>
                      </a:cubicBezTo>
                      <a:cubicBezTo>
                        <a:pt x="4070" y="7225"/>
                        <a:pt x="8060" y="3929"/>
                        <a:pt x="11634" y="2160"/>
                      </a:cubicBezTo>
                      <a:cubicBezTo>
                        <a:pt x="14683" y="649"/>
                        <a:pt x="18140" y="78"/>
                        <a:pt x="20460" y="0"/>
                      </a:cubicBezTo>
                      <a:close/>
                    </a:path>
                  </a:pathLst>
                </a:custGeom>
                <a:grpFill/>
                <a:ln>
                  <a:noFill/>
                </a:ln>
              </p:spPr>
              <p:txBody>
                <a:bodyPr lIns="38088" tIns="38088" rIns="38088" bIns="38088"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grpSp>
        <p:grpSp>
          <p:nvGrpSpPr>
            <p:cNvPr id="19" name="Group 1"/>
            <p:cNvGrpSpPr/>
            <p:nvPr/>
          </p:nvGrpSpPr>
          <p:grpSpPr bwMode="auto">
            <a:xfrm>
              <a:off x="9130" y="3633"/>
              <a:ext cx="649" cy="647"/>
              <a:chOff x="7635014" y="1926549"/>
              <a:chExt cx="548204" cy="548202"/>
            </a:xfrm>
            <a:solidFill>
              <a:schemeClr val="accent5"/>
            </a:solidFill>
          </p:grpSpPr>
          <p:sp>
            <p:nvSpPr>
              <p:cNvPr id="71" name="Oval 58"/>
              <p:cNvSpPr/>
              <p:nvPr/>
            </p:nvSpPr>
            <p:spPr>
              <a:xfrm>
                <a:off x="7635014" y="1926549"/>
                <a:ext cx="548204" cy="548202"/>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AU" altLang="zh-CN" sz="12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13337" name="Freeform 11"/>
              <p:cNvSpPr>
                <a:spLocks noEditPoints="1"/>
              </p:cNvSpPr>
              <p:nvPr/>
            </p:nvSpPr>
            <p:spPr bwMode="auto">
              <a:xfrm>
                <a:off x="7728937" y="2036088"/>
                <a:ext cx="380013" cy="314552"/>
              </a:xfrm>
              <a:custGeom>
                <a:avLst/>
                <a:gdLst>
                  <a:gd name="T0" fmla="*/ 344263 w 287"/>
                  <a:gd name="T1" fmla="*/ 103523 h 237"/>
                  <a:gd name="T2" fmla="*/ 323077 w 287"/>
                  <a:gd name="T3" fmla="*/ 124759 h 237"/>
                  <a:gd name="T4" fmla="*/ 344263 w 287"/>
                  <a:gd name="T5" fmla="*/ 147322 h 237"/>
                  <a:gd name="T6" fmla="*/ 366772 w 287"/>
                  <a:gd name="T7" fmla="*/ 124759 h 237"/>
                  <a:gd name="T8" fmla="*/ 344263 w 287"/>
                  <a:gd name="T9" fmla="*/ 103523 h 237"/>
                  <a:gd name="T10" fmla="*/ 35750 w 287"/>
                  <a:gd name="T11" fmla="*/ 103523 h 237"/>
                  <a:gd name="T12" fmla="*/ 14565 w 287"/>
                  <a:gd name="T13" fmla="*/ 124759 h 237"/>
                  <a:gd name="T14" fmla="*/ 35750 w 287"/>
                  <a:gd name="T15" fmla="*/ 147322 h 237"/>
                  <a:gd name="T16" fmla="*/ 56936 w 287"/>
                  <a:gd name="T17" fmla="*/ 124759 h 237"/>
                  <a:gd name="T18" fmla="*/ 35750 w 287"/>
                  <a:gd name="T19" fmla="*/ 103523 h 237"/>
                  <a:gd name="T20" fmla="*/ 280706 w 287"/>
                  <a:gd name="T21" fmla="*/ 65034 h 237"/>
                  <a:gd name="T22" fmla="*/ 248928 w 287"/>
                  <a:gd name="T23" fmla="*/ 96887 h 237"/>
                  <a:gd name="T24" fmla="*/ 280706 w 287"/>
                  <a:gd name="T25" fmla="*/ 128741 h 237"/>
                  <a:gd name="T26" fmla="*/ 312485 w 287"/>
                  <a:gd name="T27" fmla="*/ 96887 h 237"/>
                  <a:gd name="T28" fmla="*/ 280706 w 287"/>
                  <a:gd name="T29" fmla="*/ 65034 h 237"/>
                  <a:gd name="T30" fmla="*/ 380013 w 287"/>
                  <a:gd name="T31" fmla="*/ 260136 h 237"/>
                  <a:gd name="T32" fmla="*/ 342939 w 287"/>
                  <a:gd name="T33" fmla="*/ 260136 h 237"/>
                  <a:gd name="T34" fmla="*/ 342939 w 287"/>
                  <a:gd name="T35" fmla="*/ 192447 h 237"/>
                  <a:gd name="T36" fmla="*/ 334994 w 287"/>
                  <a:gd name="T37" fmla="*/ 160594 h 237"/>
                  <a:gd name="T38" fmla="*/ 344263 w 287"/>
                  <a:gd name="T39" fmla="*/ 159267 h 237"/>
                  <a:gd name="T40" fmla="*/ 380013 w 287"/>
                  <a:gd name="T41" fmla="*/ 195102 h 237"/>
                  <a:gd name="T42" fmla="*/ 380013 w 287"/>
                  <a:gd name="T43" fmla="*/ 260136 h 237"/>
                  <a:gd name="T44" fmla="*/ 99307 w 287"/>
                  <a:gd name="T45" fmla="*/ 65034 h 237"/>
                  <a:gd name="T46" fmla="*/ 67528 w 287"/>
                  <a:gd name="T47" fmla="*/ 96887 h 237"/>
                  <a:gd name="T48" fmla="*/ 99307 w 287"/>
                  <a:gd name="T49" fmla="*/ 128741 h 237"/>
                  <a:gd name="T50" fmla="*/ 131085 w 287"/>
                  <a:gd name="T51" fmla="*/ 96887 h 237"/>
                  <a:gd name="T52" fmla="*/ 99307 w 287"/>
                  <a:gd name="T53" fmla="*/ 65034 h 237"/>
                  <a:gd name="T54" fmla="*/ 35750 w 287"/>
                  <a:gd name="T55" fmla="*/ 159267 h 237"/>
                  <a:gd name="T56" fmla="*/ 45019 w 287"/>
                  <a:gd name="T57" fmla="*/ 160594 h 237"/>
                  <a:gd name="T58" fmla="*/ 37074 w 287"/>
                  <a:gd name="T59" fmla="*/ 192447 h 237"/>
                  <a:gd name="T60" fmla="*/ 37074 w 287"/>
                  <a:gd name="T61" fmla="*/ 260136 h 237"/>
                  <a:gd name="T62" fmla="*/ 0 w 287"/>
                  <a:gd name="T63" fmla="*/ 260136 h 237"/>
                  <a:gd name="T64" fmla="*/ 0 w 287"/>
                  <a:gd name="T65" fmla="*/ 195102 h 237"/>
                  <a:gd name="T66" fmla="*/ 35750 w 287"/>
                  <a:gd name="T67" fmla="*/ 159267 h 237"/>
                  <a:gd name="T68" fmla="*/ 190669 w 287"/>
                  <a:gd name="T69" fmla="*/ 0 h 237"/>
                  <a:gd name="T70" fmla="*/ 143001 w 287"/>
                  <a:gd name="T71" fmla="*/ 47780 h 237"/>
                  <a:gd name="T72" fmla="*/ 190669 w 287"/>
                  <a:gd name="T73" fmla="*/ 95560 h 237"/>
                  <a:gd name="T74" fmla="*/ 237012 w 287"/>
                  <a:gd name="T75" fmla="*/ 47780 h 237"/>
                  <a:gd name="T76" fmla="*/ 190669 w 287"/>
                  <a:gd name="T77" fmla="*/ 0 h 237"/>
                  <a:gd name="T78" fmla="*/ 332346 w 287"/>
                  <a:gd name="T79" fmla="*/ 284026 h 237"/>
                  <a:gd name="T80" fmla="*/ 275410 w 287"/>
                  <a:gd name="T81" fmla="*/ 284026 h 237"/>
                  <a:gd name="T82" fmla="*/ 275410 w 287"/>
                  <a:gd name="T83" fmla="*/ 181830 h 237"/>
                  <a:gd name="T84" fmla="*/ 266142 w 287"/>
                  <a:gd name="T85" fmla="*/ 143340 h 237"/>
                  <a:gd name="T86" fmla="*/ 280706 w 287"/>
                  <a:gd name="T87" fmla="*/ 140686 h 237"/>
                  <a:gd name="T88" fmla="*/ 332346 w 287"/>
                  <a:gd name="T89" fmla="*/ 192447 h 237"/>
                  <a:gd name="T90" fmla="*/ 332346 w 287"/>
                  <a:gd name="T91" fmla="*/ 284026 h 237"/>
                  <a:gd name="T92" fmla="*/ 104603 w 287"/>
                  <a:gd name="T93" fmla="*/ 181830 h 237"/>
                  <a:gd name="T94" fmla="*/ 104603 w 287"/>
                  <a:gd name="T95" fmla="*/ 284026 h 237"/>
                  <a:gd name="T96" fmla="*/ 48991 w 287"/>
                  <a:gd name="T97" fmla="*/ 284026 h 237"/>
                  <a:gd name="T98" fmla="*/ 48991 w 287"/>
                  <a:gd name="T99" fmla="*/ 192447 h 237"/>
                  <a:gd name="T100" fmla="*/ 99307 w 287"/>
                  <a:gd name="T101" fmla="*/ 140686 h 237"/>
                  <a:gd name="T102" fmla="*/ 113871 w 287"/>
                  <a:gd name="T103" fmla="*/ 143340 h 237"/>
                  <a:gd name="T104" fmla="*/ 104603 w 287"/>
                  <a:gd name="T105" fmla="*/ 181830 h 237"/>
                  <a:gd name="T106" fmla="*/ 116520 w 287"/>
                  <a:gd name="T107" fmla="*/ 314552 h 237"/>
                  <a:gd name="T108" fmla="*/ 264817 w 287"/>
                  <a:gd name="T109" fmla="*/ 314552 h 237"/>
                  <a:gd name="T110" fmla="*/ 264817 w 287"/>
                  <a:gd name="T111" fmla="*/ 181830 h 237"/>
                  <a:gd name="T112" fmla="*/ 190669 w 287"/>
                  <a:gd name="T113" fmla="*/ 107505 h 237"/>
                  <a:gd name="T114" fmla="*/ 116520 w 287"/>
                  <a:gd name="T115" fmla="*/ 181830 h 237"/>
                  <a:gd name="T116" fmla="*/ 116520 w 287"/>
                  <a:gd name="T117" fmla="*/ 314552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grpFill/>
              <a:ln w="9525">
                <a:solidFill>
                  <a:schemeClr val="accent1"/>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grpSp>
          <p:nvGrpSpPr>
            <p:cNvPr id="20" name="Group 2"/>
            <p:cNvGrpSpPr/>
            <p:nvPr/>
          </p:nvGrpSpPr>
          <p:grpSpPr bwMode="auto">
            <a:xfrm>
              <a:off x="4743" y="7544"/>
              <a:ext cx="649" cy="646"/>
              <a:chOff x="3675789" y="5237051"/>
              <a:chExt cx="548204" cy="548202"/>
            </a:xfrm>
            <a:solidFill>
              <a:schemeClr val="accent5"/>
            </a:solidFill>
          </p:grpSpPr>
          <p:sp>
            <p:nvSpPr>
              <p:cNvPr id="73" name="Oval 72"/>
              <p:cNvSpPr/>
              <p:nvPr/>
            </p:nvSpPr>
            <p:spPr>
              <a:xfrm flipH="1">
                <a:off x="3675789" y="5237051"/>
                <a:ext cx="548204" cy="548202"/>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AU" altLang="zh-CN" sz="12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sp>
            <p:nvSpPr>
              <p:cNvPr id="13335" name="Freeform 18"/>
              <p:cNvSpPr/>
              <p:nvPr/>
            </p:nvSpPr>
            <p:spPr bwMode="auto">
              <a:xfrm>
                <a:off x="3772202" y="5337233"/>
                <a:ext cx="358239" cy="358238"/>
              </a:xfrm>
              <a:custGeom>
                <a:avLst/>
                <a:gdLst>
                  <a:gd name="T0" fmla="*/ 264699 w 360"/>
                  <a:gd name="T1" fmla="*/ 358238 h 360"/>
                  <a:gd name="T2" fmla="*/ 292562 w 360"/>
                  <a:gd name="T3" fmla="*/ 329380 h 360"/>
                  <a:gd name="T4" fmla="*/ 243802 w 360"/>
                  <a:gd name="T5" fmla="*/ 154241 h 360"/>
                  <a:gd name="T6" fmla="*/ 316444 w 360"/>
                  <a:gd name="T7" fmla="*/ 81599 h 360"/>
                  <a:gd name="T8" fmla="*/ 338337 w 360"/>
                  <a:gd name="T9" fmla="*/ 18907 h 360"/>
                  <a:gd name="T10" fmla="*/ 276640 w 360"/>
                  <a:gd name="T11" fmla="*/ 41794 h 360"/>
                  <a:gd name="T12" fmla="*/ 203997 w 360"/>
                  <a:gd name="T13" fmla="*/ 114437 h 360"/>
                  <a:gd name="T14" fmla="*/ 27863 w 360"/>
                  <a:gd name="T15" fmla="*/ 64682 h 360"/>
                  <a:gd name="T16" fmla="*/ 0 w 360"/>
                  <a:gd name="T17" fmla="*/ 93540 h 360"/>
                  <a:gd name="T18" fmla="*/ 147276 w 360"/>
                  <a:gd name="T19" fmla="*/ 171158 h 360"/>
                  <a:gd name="T20" fmla="*/ 97521 w 360"/>
                  <a:gd name="T21" fmla="*/ 220913 h 360"/>
                  <a:gd name="T22" fmla="*/ 37814 w 360"/>
                  <a:gd name="T23" fmla="*/ 224894 h 360"/>
                  <a:gd name="T24" fmla="*/ 8956 w 360"/>
                  <a:gd name="T25" fmla="*/ 252757 h 360"/>
                  <a:gd name="T26" fmla="*/ 79609 w 360"/>
                  <a:gd name="T27" fmla="*/ 278630 h 360"/>
                  <a:gd name="T28" fmla="*/ 104486 w 360"/>
                  <a:gd name="T29" fmla="*/ 348287 h 360"/>
                  <a:gd name="T30" fmla="*/ 133345 w 360"/>
                  <a:gd name="T31" fmla="*/ 320424 h 360"/>
                  <a:gd name="T32" fmla="*/ 136330 w 360"/>
                  <a:gd name="T33" fmla="*/ 260718 h 360"/>
                  <a:gd name="T34" fmla="*/ 187080 w 360"/>
                  <a:gd name="T35" fmla="*/ 209967 h 360"/>
                  <a:gd name="T36" fmla="*/ 264699 w 360"/>
                  <a:gd name="T37" fmla="*/ 358238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grpFill/>
              <a:ln w="9525">
                <a:solidFill>
                  <a:schemeClr val="accent1"/>
                </a:solidFill>
                <a:round/>
              </a:ln>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lumMod val="50000"/>
                      <a:lumOff val="50000"/>
                    </a:schemeClr>
                  </a:solidFill>
                  <a:effectLst/>
                  <a:uLnTx/>
                  <a:uFillTx/>
                  <a:latin typeface="微软雅黑" panose="020B0503020204020204" charset="-122"/>
                  <a:ea typeface="微软雅黑" panose="020B0503020204020204" charset="-122"/>
                  <a:cs typeface="+mn-cs"/>
                </a:endParaRPr>
              </a:p>
            </p:txBody>
          </p:sp>
        </p:grpSp>
        <p:sp>
          <p:nvSpPr>
            <p:cNvPr id="33" name="TextBox 49"/>
            <p:cNvSpPr txBox="1"/>
            <p:nvPr/>
          </p:nvSpPr>
          <p:spPr>
            <a:xfrm>
              <a:off x="638" y="3075"/>
              <a:ext cx="3862" cy="1146"/>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l" defTabSz="1087755" eaLnBrk="1" hangingPunct="1">
                <a:spcBef>
                  <a:spcPct val="0"/>
                </a:spcBef>
                <a:buClrTx/>
                <a:buFont typeface="Arial" panose="020B0604020202020204" pitchFamily="34" charset="0"/>
                <a:buNone/>
              </a:pPr>
              <a:r>
                <a:rPr lang="en-US" altLang="zh-CN" sz="1200" b="0" dirty="0">
                  <a:solidFill>
                    <a:srgbClr val="7F7F7F"/>
                  </a:solidFill>
                  <a:latin typeface="华文中宋" panose="02010600040101010101" pitchFamily="2" charset="-122"/>
                  <a:ea typeface="华文中宋" panose="02010600040101010101" pitchFamily="2" charset="-122"/>
                </a:rPr>
                <a:t>1.</a:t>
              </a:r>
              <a:r>
                <a:rPr lang="zh-CN" altLang="en-US" sz="1200" b="0" dirty="0">
                  <a:solidFill>
                    <a:srgbClr val="7F7F7F"/>
                  </a:solidFill>
                  <a:latin typeface="华文中宋" panose="02010600040101010101" pitchFamily="2" charset="-122"/>
                  <a:ea typeface="华文中宋" panose="02010600040101010101" pitchFamily="2" charset="-122"/>
                </a:rPr>
                <a:t>根据原卫生部《综合医院康复医学科基本标准（试行）》，三级综合医院康复医学科门诊和治疗室总使用面积不少于1000平方米，二级综合医院康复医学科门诊和治疗室总使用面积不少于500平方米</a:t>
              </a:r>
              <a:r>
                <a:rPr lang="zh-CN" altLang="en-US" sz="900" b="0" dirty="0">
                  <a:solidFill>
                    <a:srgbClr val="7F7F7F"/>
                  </a:solidFill>
                  <a:latin typeface="华文中宋" panose="02010600040101010101" pitchFamily="2" charset="-122"/>
                  <a:ea typeface="华文中宋" panose="02010600040101010101" pitchFamily="2" charset="-122"/>
                </a:rPr>
                <a:t>。</a:t>
              </a:r>
              <a:endParaRPr lang="zh-CN" altLang="en-US" sz="900" b="0" dirty="0">
                <a:solidFill>
                  <a:srgbClr val="7F7F7F"/>
                </a:solidFill>
                <a:latin typeface="华文中宋" panose="02010600040101010101" pitchFamily="2" charset="-122"/>
                <a:ea typeface="华文中宋" panose="02010600040101010101" pitchFamily="2" charset="-122"/>
              </a:endParaRPr>
            </a:p>
          </p:txBody>
        </p:sp>
      </p:grpSp>
      <p:sp>
        <p:nvSpPr>
          <p:cNvPr id="22"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任务一、康复医学科的设置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4"/>
          <p:cNvGrpSpPr/>
          <p:nvPr/>
        </p:nvGrpSpPr>
        <p:grpSpPr>
          <a:xfrm>
            <a:off x="2853373" y="1382395"/>
            <a:ext cx="6731000" cy="4508500"/>
            <a:chOff x="1878" y="916"/>
            <a:chExt cx="10600" cy="7099"/>
          </a:xfrm>
        </p:grpSpPr>
        <p:pic>
          <p:nvPicPr>
            <p:cNvPr id="22532" name="图片 -2147482584"/>
            <p:cNvPicPr>
              <a:picLocks noChangeAspect="1"/>
            </p:cNvPicPr>
            <p:nvPr/>
          </p:nvPicPr>
          <p:blipFill>
            <a:blip r:embed="rId1"/>
            <a:stretch>
              <a:fillRect/>
            </a:stretch>
          </p:blipFill>
          <p:spPr>
            <a:xfrm>
              <a:off x="1878" y="916"/>
              <a:ext cx="8931" cy="3501"/>
            </a:xfrm>
            <a:prstGeom prst="rect">
              <a:avLst/>
            </a:prstGeom>
            <a:noFill/>
            <a:ln w="9525">
              <a:noFill/>
            </a:ln>
          </p:spPr>
        </p:pic>
        <p:grpSp>
          <p:nvGrpSpPr>
            <p:cNvPr id="22533" name="组合 2"/>
            <p:cNvGrpSpPr/>
            <p:nvPr/>
          </p:nvGrpSpPr>
          <p:grpSpPr>
            <a:xfrm>
              <a:off x="1878" y="2233"/>
              <a:ext cx="10600" cy="5783"/>
              <a:chOff x="1878" y="2233"/>
              <a:chExt cx="10600" cy="5783"/>
            </a:xfrm>
          </p:grpSpPr>
          <p:pic>
            <p:nvPicPr>
              <p:cNvPr id="22534" name="图片 -2147482583"/>
              <p:cNvPicPr>
                <a:picLocks noChangeAspect="1"/>
              </p:cNvPicPr>
              <p:nvPr/>
            </p:nvPicPr>
            <p:blipFill>
              <a:blip r:embed="rId2"/>
              <a:stretch>
                <a:fillRect/>
              </a:stretch>
            </p:blipFill>
            <p:spPr>
              <a:xfrm>
                <a:off x="1878" y="4220"/>
                <a:ext cx="9101" cy="3796"/>
              </a:xfrm>
              <a:prstGeom prst="rect">
                <a:avLst/>
              </a:prstGeom>
              <a:noFill/>
              <a:ln w="9525">
                <a:noFill/>
              </a:ln>
            </p:spPr>
          </p:pic>
          <p:sp>
            <p:nvSpPr>
              <p:cNvPr id="22535" name="文本框 36"/>
              <p:cNvSpPr txBox="1"/>
              <p:nvPr/>
            </p:nvSpPr>
            <p:spPr>
              <a:xfrm>
                <a:off x="11324" y="2233"/>
                <a:ext cx="1022" cy="5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800" dirty="0">
                    <a:ea typeface="宋体" panose="02010600030101010101" pitchFamily="2" charset="-122"/>
                  </a:rPr>
                  <a:t>图</a:t>
                </a:r>
                <a:r>
                  <a:rPr lang="en-US" altLang="zh-CN" sz="1800" dirty="0">
                    <a:ea typeface="宋体" panose="02010600030101010101" pitchFamily="2" charset="-122"/>
                  </a:rPr>
                  <a:t>1</a:t>
                </a:r>
                <a:endParaRPr lang="en-US" altLang="zh-CN" sz="1800" dirty="0">
                  <a:ea typeface="宋体" panose="02010600030101010101" pitchFamily="2" charset="-122"/>
                </a:endParaRPr>
              </a:p>
            </p:txBody>
          </p:sp>
          <p:sp>
            <p:nvSpPr>
              <p:cNvPr id="22536" name="文本框 37"/>
              <p:cNvSpPr txBox="1"/>
              <p:nvPr/>
            </p:nvSpPr>
            <p:spPr>
              <a:xfrm>
                <a:off x="11456" y="5981"/>
                <a:ext cx="1022" cy="5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800" dirty="0">
                    <a:ea typeface="宋体" panose="02010600030101010101" pitchFamily="2" charset="-122"/>
                  </a:rPr>
                  <a:t>图</a:t>
                </a:r>
                <a:r>
                  <a:rPr lang="en-US" altLang="zh-CN" sz="1800" dirty="0">
                    <a:ea typeface="宋体" panose="02010600030101010101" pitchFamily="2" charset="-122"/>
                  </a:rPr>
                  <a:t>2</a:t>
                </a:r>
                <a:endParaRPr lang="en-US" altLang="zh-CN" sz="1800" dirty="0">
                  <a:ea typeface="宋体" panose="02010600030101010101" pitchFamily="2" charset="-122"/>
                </a:endParaRPr>
              </a:p>
            </p:txBody>
          </p:sp>
        </p:grpSp>
      </p:grpSp>
      <p:sp>
        <p:nvSpPr>
          <p:cNvPr id="4" name="Title 6"/>
          <p:cNvSpPr txBox="1"/>
          <p:nvPr>
            <p:custDataLst>
              <p:tags r:id="rId3"/>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任务一、康复医学科的设置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911225" y="2114550"/>
            <a:ext cx="9832975" cy="1568450"/>
          </a:xfrm>
          <a:prstGeom prst="rect">
            <a:avLst/>
          </a:prstGeom>
          <a:noFill/>
          <a:ln>
            <a:noFill/>
          </a:ln>
        </p:spPr>
        <p:txBody>
          <a:bodyPr wrap="square" rtlCol="0" anchor="t">
            <a:spAutoFit/>
          </a:bodyPr>
          <a:lstStyle/>
          <a:p>
            <a:pPr algn="ct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康复医学科的常用设备</a:t>
            </a:r>
            <a:endParaRPr lang="zh-CN" altLang="en-US"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项目二</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残疾学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项目三</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康复医学基础</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项目四</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康复医学工作方式和流程</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项目五</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康复评定</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项目六</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康复治疗常用技术</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项目七</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康复医学科的管理</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840" y="4372610"/>
            <a:ext cx="3698875" cy="53975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项目八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社区康复</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23437" y="5385106"/>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1600" b="1" noProof="1">
                  <a:solidFill>
                    <a:schemeClr val="tx1"/>
                  </a:solidFill>
                  <a:latin typeface="微软雅黑" panose="020B0503020204020204" charset="-122"/>
                  <a:ea typeface="微软雅黑" panose="020B0503020204020204" charset="-122"/>
                </a:rPr>
                <a:t>康复医学科病历书写规范</a:t>
              </a:r>
              <a:endParaRPr lang="zh-CN" altLang="en-US" sz="1600" b="1" noProof="1">
                <a:solidFill>
                  <a:schemeClr val="tx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案例导入</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TextBox 88"/>
          <p:cNvSpPr txBox="1">
            <a:spLocks noChangeArrowheads="1"/>
          </p:cNvSpPr>
          <p:nvPr/>
        </p:nvSpPr>
        <p:spPr bwMode="auto">
          <a:xfrm>
            <a:off x="988695" y="1450975"/>
            <a:ext cx="10050145" cy="4157980"/>
          </a:xfrm>
          <a:prstGeom prst="rect">
            <a:avLst/>
          </a:prstGeom>
          <a:solidFill>
            <a:schemeClr val="accent3">
              <a:alpha val="52940"/>
            </a:schemeClr>
          </a:solidFill>
          <a:ln w="19050">
            <a:solidFill>
              <a:srgbClr val="00B050"/>
            </a:solidFill>
            <a:prstDash val="dash"/>
            <a:miter lim="800000"/>
          </a:ln>
        </p:spPr>
        <p:txBody>
          <a:bodyPr>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400" b="1"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某市区二级甲等综合医院开设康复医学科门诊及治疗区域，医院总编制床位</a:t>
            </a:r>
            <a:r>
              <a:rPr kumimoji="0" lang="en-US" altLang="zh-CN" sz="2400" b="1"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600</a:t>
            </a:r>
            <a:r>
              <a:rPr kumimoji="0" lang="zh-CN" altLang="zh-CN" sz="2400" b="1"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张，筹建康复医学科面向临床神经内外科，骨科开展各项康复服务及治疗。</a:t>
            </a:r>
            <a:endParaRPr kumimoji="0" lang="zh-CN" altLang="zh-CN" sz="2400" b="1"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思考：</a:t>
            </a:r>
            <a:endPar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1.</a:t>
            </a:r>
            <a:r>
              <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此康复医学科设备应设置哪些类？</a:t>
            </a:r>
            <a:endPar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2.</a:t>
            </a:r>
            <a:r>
              <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rPr>
              <a:t>应设置哪些相关治疗室？</a:t>
            </a:r>
            <a:endParaRPr kumimoji="0" lang="zh-CN" altLang="zh-CN" sz="2400" b="0" i="0" u="none" strike="noStrike" kern="1200" cap="none" spc="0" normalizeH="0" baseline="0" noProof="0" dirty="0">
              <a:ln>
                <a:noFill/>
              </a:ln>
              <a:solidFill>
                <a:srgbClr val="111111"/>
              </a:solidFill>
              <a:effectLst/>
              <a:uLnTx/>
              <a:uFillTx/>
              <a:latin typeface="Calibri" panose="020F0502020204030204" pitchFamily="34" charset="0"/>
              <a:ea typeface="幼圆" panose="020105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9"/>
          <p:cNvGrpSpPr/>
          <p:nvPr/>
        </p:nvGrpSpPr>
        <p:grpSpPr>
          <a:xfrm>
            <a:off x="2484755" y="1411605"/>
            <a:ext cx="8867883" cy="3564002"/>
            <a:chOff x="2426" y="1889"/>
            <a:chExt cx="11057" cy="4077"/>
          </a:xfrm>
        </p:grpSpPr>
        <p:sp>
          <p:nvSpPr>
            <p:cNvPr id="9" name="折角形 8"/>
            <p:cNvSpPr/>
            <p:nvPr/>
          </p:nvSpPr>
          <p:spPr>
            <a:xfrm>
              <a:off x="2426" y="1889"/>
              <a:ext cx="10026" cy="3224"/>
            </a:xfrm>
            <a:prstGeom prst="foldedCorne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sp>
          <p:nvSpPr>
            <p:cNvPr id="25608" name="文本框 99"/>
            <p:cNvSpPr txBox="1"/>
            <p:nvPr/>
          </p:nvSpPr>
          <p:spPr>
            <a:xfrm>
              <a:off x="2793" y="2976"/>
              <a:ext cx="10690" cy="299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ClrTx/>
                <a:buFont typeface="Arial" panose="020B0604020202020204" pitchFamily="34" charset="0"/>
                <a:buNone/>
              </a:pPr>
              <a:r>
                <a:rPr lang="en-US" altLang="zh-CN" sz="1600" b="0" dirty="0">
                  <a:solidFill>
                    <a:srgbClr val="A6A6A6"/>
                  </a:solidFill>
                  <a:latin typeface="微软雅黑" panose="020B0503020204020204" charset="-122"/>
                  <a:ea typeface="微软雅黑" panose="020B0503020204020204" charset="-122"/>
                </a:rPr>
                <a:t>        </a:t>
              </a:r>
              <a:r>
                <a:rPr lang="zh-CN" altLang="zh-CN" sz="2400" b="0" dirty="0">
                  <a:solidFill>
                    <a:srgbClr val="111111"/>
                  </a:solidFill>
                  <a:latin typeface="华文中宋" panose="02010600040101010101" pitchFamily="2" charset="-122"/>
                  <a:ea typeface="华文中宋" panose="02010600040101010101" pitchFamily="2" charset="-122"/>
                </a:rPr>
                <a:t>康复医学科设备的配备包括：康复功能评定设备和用品用具；物理疗法设备，作业疗法设备；言语评估治疗设备、吞咽评估治疗设备；心理测试和治疗用设备；康复工程用设备和工具。</a:t>
              </a:r>
              <a:endParaRPr lang="zh-CN" altLang="zh-CN" sz="2400" b="0" dirty="0">
                <a:solidFill>
                  <a:srgbClr val="111111"/>
                </a:solidFill>
                <a:latin typeface="华文中宋" panose="02010600040101010101" pitchFamily="2" charset="-122"/>
                <a:ea typeface="华文中宋" panose="02010600040101010101" pitchFamily="2" charset="-122"/>
              </a:endParaRPr>
            </a:p>
          </p:txBody>
        </p:sp>
      </p:grpSp>
      <p:grpSp>
        <p:nvGrpSpPr>
          <p:cNvPr id="4" name="组合 82"/>
          <p:cNvGrpSpPr/>
          <p:nvPr/>
        </p:nvGrpSpPr>
        <p:grpSpPr>
          <a:xfrm>
            <a:off x="1066800" y="2796540"/>
            <a:ext cx="1511300" cy="1649730"/>
            <a:chOff x="9281407" y="2219327"/>
            <a:chExt cx="1524000" cy="1524000"/>
          </a:xfrm>
        </p:grpSpPr>
        <p:sp>
          <p:nvSpPr>
            <p:cNvPr id="40" name="椭圆 39"/>
            <p:cNvSpPr/>
            <p:nvPr/>
          </p:nvSpPr>
          <p:spPr>
            <a:xfrm>
              <a:off x="9281407" y="2219327"/>
              <a:ext cx="1524000" cy="1524000"/>
            </a:xfrm>
            <a:prstGeom prst="ellipse">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pic>
          <p:nvPicPr>
            <p:cNvPr id="25606" name="图片 37"/>
            <p:cNvPicPr>
              <a:picLocks noChangeAspect="1"/>
            </p:cNvPicPr>
            <p:nvPr/>
          </p:nvPicPr>
          <p:blipFill>
            <a:blip r:embed="rId2">
              <a:biLevel thresh="50000"/>
              <a:grayscl/>
            </a:blip>
            <a:stretch>
              <a:fillRect/>
            </a:stretch>
          </p:blipFill>
          <p:spPr>
            <a:xfrm>
              <a:off x="9581656" y="2651334"/>
              <a:ext cx="904590" cy="663366"/>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Right)">
                                      <p:cBhvr>
                                        <p:cTn id="7" dur="500"/>
                                        <p:tgtEl>
                                          <p:spTgt spid="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6627" name="文本框 34"/>
          <p:cNvSpPr txBox="1"/>
          <p:nvPr/>
        </p:nvSpPr>
        <p:spPr>
          <a:xfrm>
            <a:off x="507365" y="807720"/>
            <a:ext cx="429895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1400" b="0" dirty="0">
                <a:solidFill>
                  <a:schemeClr val="tx1"/>
                </a:solidFill>
                <a:latin typeface="微软雅黑" panose="020B0503020204020204" charset="-122"/>
                <a:ea typeface="微软雅黑" panose="020B0503020204020204" charset="-122"/>
              </a:rPr>
              <a:t>  </a:t>
            </a:r>
            <a:r>
              <a:rPr lang="zh-CN" altLang="en-US" sz="2000" dirty="0">
                <a:solidFill>
                  <a:schemeClr val="tx1"/>
                </a:solidFill>
                <a:latin typeface="华文中宋" panose="02010600040101010101" pitchFamily="2" charset="-122"/>
                <a:ea typeface="华文中宋" panose="02010600040101010101" pitchFamily="2" charset="-122"/>
              </a:rPr>
              <a:t>一</a:t>
            </a:r>
            <a:r>
              <a:rPr lang="en-US" altLang="zh-CN" sz="2000" dirty="0">
                <a:solidFill>
                  <a:schemeClr val="tx1"/>
                </a:solidFill>
                <a:latin typeface="华文中宋" panose="02010600040101010101" pitchFamily="2" charset="-122"/>
                <a:ea typeface="华文中宋" panose="02010600040101010101" pitchFamily="2" charset="-122"/>
              </a:rPr>
              <a:t>.</a:t>
            </a:r>
            <a:r>
              <a:rPr lang="zh-CN" altLang="en-US" sz="2000" dirty="0">
                <a:solidFill>
                  <a:schemeClr val="tx1"/>
                </a:solidFill>
                <a:latin typeface="华文中宋" panose="02010600040101010101" pitchFamily="2" charset="-122"/>
                <a:ea typeface="华文中宋" panose="02010600040101010101" pitchFamily="2" charset="-122"/>
              </a:rPr>
              <a:t>康复功能评定设备用品和用具</a:t>
            </a:r>
            <a:r>
              <a:rPr lang="en-US" altLang="zh-CN" sz="2000" dirty="0">
                <a:solidFill>
                  <a:schemeClr val="tx1"/>
                </a:solidFill>
                <a:latin typeface="华文中宋" panose="02010600040101010101" pitchFamily="2" charset="-122"/>
                <a:ea typeface="华文中宋" panose="02010600040101010101" pitchFamily="2" charset="-122"/>
              </a:rPr>
              <a:t> </a:t>
            </a:r>
            <a:r>
              <a:rPr lang="en-US" altLang="zh-CN" sz="1400" b="0" dirty="0">
                <a:solidFill>
                  <a:schemeClr val="tx1"/>
                </a:solidFill>
                <a:latin typeface="微软雅黑" panose="020B0503020204020204" charset="-122"/>
                <a:ea typeface="微软雅黑" panose="020B0503020204020204" charset="-122"/>
              </a:rPr>
              <a:t>    </a:t>
            </a:r>
            <a:endParaRPr lang="en-US" altLang="zh-CN" sz="1400" b="0" dirty="0">
              <a:solidFill>
                <a:schemeClr val="tx1"/>
              </a:solidFill>
              <a:latin typeface="微软雅黑" panose="020B0503020204020204" charset="-122"/>
              <a:ea typeface="微软雅黑" panose="020B0503020204020204" charset="-122"/>
            </a:endParaRPr>
          </a:p>
        </p:txBody>
      </p:sp>
      <p:graphicFrame>
        <p:nvGraphicFramePr>
          <p:cNvPr id="4" name="表格 3"/>
          <p:cNvGraphicFramePr/>
          <p:nvPr>
            <p:custDataLst>
              <p:tags r:id="rId1"/>
            </p:custDataLst>
          </p:nvPr>
        </p:nvGraphicFramePr>
        <p:xfrm>
          <a:off x="958850" y="1310640"/>
          <a:ext cx="9181465" cy="5257165"/>
        </p:xfrm>
        <a:graphic>
          <a:graphicData uri="http://schemas.openxmlformats.org/drawingml/2006/table">
            <a:tbl>
              <a:tblPr firstRow="1" bandRow="1">
                <a:tableStyleId>{5940675A-B579-460E-94D1-54222C63F5DA}</a:tableStyleId>
              </a:tblPr>
              <a:tblGrid>
                <a:gridCol w="9181465"/>
              </a:tblGrid>
              <a:tr h="157734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1.用量角器、</a:t>
                      </a:r>
                      <a:endParaRPr lang="en-US" sz="1600" b="0">
                        <a:solidFill>
                          <a:schemeClr val="tx1"/>
                        </a:solidFill>
                        <a:latin typeface="微软雅黑" panose="020B0503020204020204" charset="-122"/>
                        <a:ea typeface="微软雅黑" panose="020B0503020204020204" charset="-122"/>
                        <a:cs typeface="微软雅黑" panose="020B0503020204020204" charset="-122"/>
                      </a:endParaRPr>
                    </a:p>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2.方盘量角器</a:t>
                      </a:r>
                      <a:endParaRPr lang="en-US" sz="1600" b="0">
                        <a:solidFill>
                          <a:schemeClr val="tx1"/>
                        </a:solidFill>
                        <a:latin typeface="微软雅黑" panose="020B0503020204020204" charset="-122"/>
                        <a:ea typeface="微软雅黑" panose="020B0503020204020204" charset="-122"/>
                        <a:cs typeface="微软雅黑" panose="020B0503020204020204" charset="-122"/>
                      </a:endParaRPr>
                    </a:p>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3.手指量角器</a:t>
                      </a:r>
                      <a:endParaRPr lang="en-US" sz="1600" b="0">
                        <a:solidFill>
                          <a:schemeClr val="tx1"/>
                        </a:solidFill>
                        <a:latin typeface="微软雅黑" panose="020B0503020204020204" charset="-122"/>
                        <a:ea typeface="微软雅黑" panose="020B0503020204020204" charset="-122"/>
                        <a:cs typeface="微软雅黑" panose="020B0503020204020204" charset="-122"/>
                      </a:endParaRPr>
                    </a:p>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4.直尺</a:t>
                      </a:r>
                      <a:endParaRPr lang="en-US" sz="1600" b="0">
                        <a:solidFill>
                          <a:schemeClr val="tx1"/>
                        </a:solidFill>
                        <a:latin typeface="微软雅黑" panose="020B0503020204020204" charset="-122"/>
                        <a:ea typeface="微软雅黑" panose="020B0503020204020204" charset="-122"/>
                        <a:cs typeface="微软雅黑" panose="020B0503020204020204" charset="-122"/>
                      </a:endParaRPr>
                    </a:p>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5.量规</a:t>
                      </a:r>
                      <a:endParaRPr lang="en-US" sz="1600" b="0">
                        <a:solidFill>
                          <a:schemeClr val="tx1"/>
                        </a:solidFill>
                        <a:latin typeface="微软雅黑" panose="020B0503020204020204" charset="-122"/>
                        <a:ea typeface="微软雅黑" panose="020B0503020204020204" charset="-122"/>
                        <a:cs typeface="微软雅黑" panose="020B0503020204020204" charset="-122"/>
                      </a:endParaRPr>
                    </a:p>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6.现代化电子量角器</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w="19050" cap="flat" cmpd="sng">
                      <a:solidFill>
                        <a:srgbClr val="080000"/>
                      </a:solidFill>
                      <a:prstDash val="solid"/>
                      <a:headEnd type="none" w="med" len="med"/>
                      <a:tailEnd type="none" w="med" len="med"/>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7.9孔插板等手指灵巧度测定用具</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8.前臂稳定度测定仪   </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9.上肢功能评定成套用品</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10.手ADL功能评定成套用品</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255">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11.手感觉检查用品</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12.两点分辨觉测定用品</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13.触觉识别测试用品</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dirty="0" err="1">
                          <a:solidFill>
                            <a:schemeClr val="tx1"/>
                          </a:solidFill>
                          <a:latin typeface="微软雅黑" panose="020B0503020204020204" charset="-122"/>
                          <a:ea typeface="微软雅黑" panose="020B0503020204020204" charset="-122"/>
                          <a:cs typeface="微软雅黑" panose="020B0503020204020204" charset="-122"/>
                        </a:rPr>
                        <a:t>14.步态分析仪15.动作分析仪16.测力平台</a:t>
                      </a:r>
                      <a:endParaRPr lang="en-US" altLang="en-US" sz="1600" b="0" dirty="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3525">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17.脊柱弯曲曲线测定仪</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18.手握力计</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255">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19.指捏力计</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20.背拉力计</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a:solidFill>
                            <a:schemeClr val="tx1"/>
                          </a:solidFill>
                          <a:latin typeface="微软雅黑" panose="020B0503020204020204" charset="-122"/>
                          <a:ea typeface="微软雅黑" panose="020B0503020204020204" charset="-122"/>
                          <a:cs typeface="微软雅黑" panose="020B0503020204020204" charset="-122"/>
                        </a:rPr>
                        <a:t>21.等速运动测定仪</a:t>
                      </a:r>
                      <a:endParaRPr lang="en-US" altLang="en-US" sz="1600" b="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cap="flat">
                      <a:noFill/>
                    </a:lnB>
                    <a:lnTlToBr>
                      <a:noFill/>
                    </a:lnTlToBr>
                    <a:lnBlToTr>
                      <a:noFill/>
                    </a:lnBlToTr>
                    <a:gradFill>
                      <a:gsLst>
                        <a:gs pos="55000">
                          <a:srgbClr val="36A4D0"/>
                        </a:gs>
                        <a:gs pos="100000">
                          <a:schemeClr val="bg1"/>
                        </a:gs>
                      </a:gsLst>
                      <a:path path="shape">
                        <a:fillToRect l="50000" t="50000" r="50000" b="50000"/>
                      </a:path>
                      <a:tileRect/>
                    </a:gradFill>
                  </a:tcPr>
                </a:tc>
              </a:tr>
              <a:tr h="262890">
                <a:tc>
                  <a:txBody>
                    <a:bodyPr/>
                    <a:p>
                      <a:pPr indent="0">
                        <a:buNone/>
                      </a:pPr>
                      <a:r>
                        <a:rPr lang="en-US" sz="1600" b="0" dirty="0" err="1">
                          <a:solidFill>
                            <a:schemeClr val="tx1"/>
                          </a:solidFill>
                          <a:latin typeface="微软雅黑" panose="020B0503020204020204" charset="-122"/>
                          <a:ea typeface="微软雅黑" panose="020B0503020204020204" charset="-122"/>
                          <a:cs typeface="微软雅黑" panose="020B0503020204020204" charset="-122"/>
                        </a:rPr>
                        <a:t>22.肌电图仪</a:t>
                      </a:r>
                      <a:endParaRPr lang="en-US" altLang="en-US" sz="1600" b="0" dirty="0">
                        <a:solidFill>
                          <a:schemeClr val="tx1"/>
                        </a:solidFill>
                        <a:latin typeface="微软雅黑" panose="020B0503020204020204" charset="-122"/>
                        <a:ea typeface="微软雅黑" panose="020B0503020204020204" charset="-122"/>
                        <a:cs typeface="微软雅黑" panose="020B0503020204020204" charset="-122"/>
                      </a:endParaRPr>
                    </a:p>
                  </a:txBody>
                  <a:tcPr marL="68572" marR="68572" marT="0" marB="0">
                    <a:lnL>
                      <a:noFill/>
                    </a:lnL>
                    <a:lnR cap="flat">
                      <a:noFill/>
                    </a:lnR>
                    <a:lnT cap="flat">
                      <a:noFill/>
                    </a:lnT>
                    <a:lnB w="19050" cap="flat" cmpd="sng">
                      <a:solidFill>
                        <a:srgbClr val="080000"/>
                      </a:solidFill>
                      <a:prstDash val="solid"/>
                      <a:headEnd type="none" w="med" len="med"/>
                      <a:tailEnd type="none" w="med" len="med"/>
                    </a:lnB>
                    <a:lnTlToBr>
                      <a:noFill/>
                    </a:lnTlToBr>
                    <a:lnBlToTr>
                      <a:noFill/>
                    </a:lnBlToTr>
                    <a:gradFill>
                      <a:gsLst>
                        <a:gs pos="55000">
                          <a:srgbClr val="36A4D0"/>
                        </a:gs>
                        <a:gs pos="100000">
                          <a:schemeClr val="bg1"/>
                        </a:gs>
                      </a:gsLst>
                      <a:path path="shape">
                        <a:fillToRect l="50000" t="50000" r="50000" b="50000"/>
                      </a:path>
                      <a:tileRect/>
                    </a:gradFill>
                  </a:tcPr>
                </a:tc>
              </a:tr>
            </a:tbl>
          </a:graphicData>
        </a:graphic>
      </p:graphicFrame>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2"/>
            </p:custDataLst>
          </p:nvPr>
        </p:nvGraphicFramePr>
        <p:xfrm>
          <a:off x="838835" y="1236345"/>
          <a:ext cx="9448165" cy="5081905"/>
        </p:xfrm>
        <a:graphic>
          <a:graphicData uri="http://schemas.openxmlformats.org/drawingml/2006/table">
            <a:tbl>
              <a:tblPr firstRow="1" bandRow="1">
                <a:tableStyleId>{5940675A-B579-460E-94D1-54222C63F5DA}</a:tableStyleId>
              </a:tblPr>
              <a:tblGrid>
                <a:gridCol w="9448165"/>
              </a:tblGrid>
              <a:tr h="939165">
                <a:tc>
                  <a:txBody>
                    <a:bodyPr/>
                    <a:p>
                      <a:pPr indent="0">
                        <a:buNone/>
                      </a:pPr>
                      <a:r>
                        <a:rPr lang="en-US" sz="1600" b="0" dirty="0" err="1">
                          <a:latin typeface="微软雅黑" panose="020B0503020204020204" charset="-122"/>
                          <a:ea typeface="微软雅黑" panose="020B0503020204020204" charset="-122"/>
                          <a:cs typeface="微软雅黑" panose="020B0503020204020204" charset="-122"/>
                        </a:rPr>
                        <a:t>23.诱发电位测定仪</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24.强度-时间曲线测定仪</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25.表面肌电测定仪</a:t>
                      </a:r>
                      <a:endParaRPr lang="en-US" altLang="en-US" sz="1600" b="0" dirty="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w="19050" cap="flat" cmpd="sng">
                      <a:solidFill>
                        <a:srgbClr val="080000"/>
                      </a:solidFill>
                      <a:prstDash val="solid"/>
                      <a:headEnd type="none" w="med" len="med"/>
                      <a:tailEnd type="none" w="med" len="med"/>
                    </a:lnT>
                    <a:lnB cap="flat">
                      <a:noFill/>
                    </a:lnB>
                    <a:lnTlToBr>
                      <a:noFill/>
                    </a:lnTlToBr>
                    <a:lnBlToTr>
                      <a:noFill/>
                    </a:lnBlToTr>
                    <a:gradFill>
                      <a:gsLst>
                        <a:gs pos="55000">
                          <a:srgbClr val="36A4D0"/>
                        </a:gs>
                        <a:gs pos="100000">
                          <a:schemeClr val="bg1">
                            <a:lumMod val="95000"/>
                          </a:schemeClr>
                        </a:gs>
                      </a:gsLst>
                      <a:path path="rect">
                        <a:fillToRect l="100000" b="100000"/>
                      </a:path>
                      <a:tileRect t="-100000" r="-100000"/>
                    </a:gradFill>
                  </a:tcPr>
                </a:tc>
              </a:tr>
              <a:tr h="313690">
                <a:tc>
                  <a:txBody>
                    <a:bodyPr/>
                    <a:p>
                      <a:pPr indent="0">
                        <a:buNone/>
                      </a:pPr>
                      <a:r>
                        <a:rPr lang="en-US" sz="1600" b="0">
                          <a:latin typeface="微软雅黑" panose="020B0503020204020204" charset="-122"/>
                          <a:ea typeface="微软雅黑" panose="020B0503020204020204" charset="-122"/>
                          <a:cs typeface="微软雅黑" panose="020B0503020204020204" charset="-122"/>
                        </a:rPr>
                        <a:t>26.非平衡性协调能力测定用表</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55000">
                          <a:srgbClr val="36A4D0"/>
                        </a:gs>
                        <a:gs pos="100000">
                          <a:schemeClr val="bg1">
                            <a:lumMod val="95000"/>
                          </a:schemeClr>
                        </a:gs>
                      </a:gsLst>
                      <a:path path="rect">
                        <a:fillToRect l="100000" b="100000"/>
                      </a:path>
                      <a:tileRect t="-100000" r="-100000"/>
                    </a:gradFill>
                  </a:tcPr>
                </a:tc>
              </a:tr>
              <a:tr h="312420">
                <a:tc>
                  <a:txBody>
                    <a:bodyPr/>
                    <a:p>
                      <a:pPr indent="0">
                        <a:buNone/>
                      </a:pPr>
                      <a:r>
                        <a:rPr lang="en-US" sz="1600" b="0">
                          <a:latin typeface="微软雅黑" panose="020B0503020204020204" charset="-122"/>
                          <a:ea typeface="微软雅黑" panose="020B0503020204020204" charset="-122"/>
                          <a:cs typeface="微软雅黑" panose="020B0503020204020204" charset="-122"/>
                        </a:rPr>
                        <a:t>27.平衡测定仪</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55000">
                          <a:srgbClr val="36A4D0"/>
                        </a:gs>
                        <a:gs pos="100000">
                          <a:schemeClr val="bg1">
                            <a:lumMod val="95000"/>
                          </a:schemeClr>
                        </a:gs>
                      </a:gsLst>
                      <a:path path="rect">
                        <a:fillToRect l="100000" b="100000"/>
                      </a:path>
                      <a:tileRect t="-100000" r="-100000"/>
                    </a:gradFill>
                  </a:tcPr>
                </a:tc>
              </a:tr>
              <a:tr h="313055">
                <a:tc>
                  <a:txBody>
                    <a:bodyPr/>
                    <a:p>
                      <a:pPr indent="0">
                        <a:buNone/>
                      </a:pPr>
                      <a:r>
                        <a:rPr lang="en-US" sz="1600" b="0">
                          <a:latin typeface="微软雅黑" panose="020B0503020204020204" charset="-122"/>
                          <a:ea typeface="微软雅黑" panose="020B0503020204020204" charset="-122"/>
                          <a:cs typeface="微软雅黑" panose="020B0503020204020204" charset="-122"/>
                        </a:rPr>
                        <a:t>28.下肢负重测定仪</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55000">
                          <a:srgbClr val="36A4D0"/>
                        </a:gs>
                        <a:gs pos="100000">
                          <a:schemeClr val="bg1">
                            <a:lumMod val="95000"/>
                          </a:schemeClr>
                        </a:gs>
                      </a:gsLst>
                      <a:path path="rect">
                        <a:fillToRect l="100000" b="100000"/>
                      </a:path>
                      <a:tileRect t="-100000" r="-100000"/>
                    </a:gradFill>
                  </a:tcPr>
                </a:tc>
              </a:tr>
              <a:tr h="311785">
                <a:tc>
                  <a:txBody>
                    <a:bodyPr/>
                    <a:p>
                      <a:pPr indent="0">
                        <a:buNone/>
                      </a:pPr>
                      <a:r>
                        <a:rPr lang="en-US" sz="1600" b="0">
                          <a:latin typeface="微软雅黑" panose="020B0503020204020204" charset="-122"/>
                          <a:ea typeface="微软雅黑" panose="020B0503020204020204" charset="-122"/>
                          <a:cs typeface="微软雅黑" panose="020B0503020204020204" charset="-122"/>
                        </a:rPr>
                        <a:t>29.简式McGill疼痛测定问卷(MPQ）</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55000">
                          <a:srgbClr val="36A4D0"/>
                        </a:gs>
                        <a:gs pos="100000">
                          <a:schemeClr val="bg1">
                            <a:lumMod val="95000"/>
                          </a:schemeClr>
                        </a:gs>
                      </a:gsLst>
                      <a:path path="rect">
                        <a:fillToRect l="100000" b="100000"/>
                      </a:path>
                      <a:tileRect t="-100000" r="-100000"/>
                    </a:gradFill>
                  </a:tcPr>
                </a:tc>
              </a:tr>
              <a:tr h="313690">
                <a:tc>
                  <a:txBody>
                    <a:bodyPr/>
                    <a:p>
                      <a:pPr indent="0">
                        <a:buNone/>
                      </a:pPr>
                      <a:r>
                        <a:rPr lang="en-US" sz="1600" b="0">
                          <a:latin typeface="微软雅黑" panose="020B0503020204020204" charset="-122"/>
                          <a:ea typeface="微软雅黑" panose="020B0503020204020204" charset="-122"/>
                          <a:cs typeface="微软雅黑" panose="020B0503020204020204" charset="-122"/>
                        </a:rPr>
                        <a:t>30.失认症检查用品</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55000">
                          <a:srgbClr val="36A4D0"/>
                        </a:gs>
                        <a:gs pos="100000">
                          <a:schemeClr val="bg1">
                            <a:lumMod val="95000"/>
                          </a:schemeClr>
                        </a:gs>
                      </a:gsLst>
                      <a:path path="rect">
                        <a:fillToRect l="100000" b="100000"/>
                      </a:path>
                      <a:tileRect t="-100000" r="-100000"/>
                    </a:gradFill>
                  </a:tcPr>
                </a:tc>
              </a:tr>
              <a:tr h="626745">
                <a:tc>
                  <a:txBody>
                    <a:bodyPr/>
                    <a:p>
                      <a:pPr indent="0">
                        <a:buNone/>
                      </a:pPr>
                      <a:r>
                        <a:rPr lang="en-US" sz="1600" b="0">
                          <a:latin typeface="微软雅黑" panose="020B0503020204020204" charset="-122"/>
                          <a:ea typeface="微软雅黑" panose="020B0503020204020204" charset="-122"/>
                          <a:cs typeface="微软雅黑" panose="020B0503020204020204" charset="-122"/>
                        </a:rPr>
                        <a:t>31.失用症检查用品</a:t>
                      </a: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altLang="en-US" sz="1600" b="0">
                          <a:latin typeface="微软雅黑" panose="020B0503020204020204" charset="-122"/>
                          <a:ea typeface="微软雅黑" panose="020B0503020204020204" charset="-122"/>
                          <a:cs typeface="微软雅黑" panose="020B0503020204020204" charset="-122"/>
                        </a:rPr>
                        <a:t>32.认知能力筛查用量表</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55000">
                          <a:srgbClr val="36A4D0"/>
                        </a:gs>
                        <a:gs pos="100000">
                          <a:schemeClr val="bg1">
                            <a:lumMod val="95000"/>
                          </a:schemeClr>
                        </a:gs>
                      </a:gsLst>
                      <a:path path="rect">
                        <a:fillToRect l="100000" b="100000"/>
                      </a:path>
                      <a:tileRect t="-100000" r="-100000"/>
                    </a:gradFill>
                  </a:tcPr>
                </a:tc>
              </a:tr>
              <a:tr h="1951355">
                <a:tc>
                  <a:txBody>
                    <a:bodyPr/>
                    <a:p>
                      <a:pPr indent="0">
                        <a:buNone/>
                      </a:pPr>
                      <a:r>
                        <a:rPr lang="en-US" sz="1600" b="0" dirty="0" err="1">
                          <a:latin typeface="微软雅黑" panose="020B0503020204020204" charset="-122"/>
                          <a:ea typeface="微软雅黑" panose="020B0503020204020204" charset="-122"/>
                          <a:cs typeface="微软雅黑" panose="020B0503020204020204" charset="-122"/>
                        </a:rPr>
                        <a:t>33.记忆单项智商测定用品</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34.注意单项智商测定用品</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35.思维单项智商测定用品</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36.观察力单项智商测定用品</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37.各种PADL测定量表</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38.各种IADL测定量表</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endParaRPr lang="en-US" altLang="en-US" sz="1600" b="0" dirty="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w="19050" cap="flat" cmpd="sng">
                      <a:solidFill>
                        <a:srgbClr val="080000"/>
                      </a:solidFill>
                      <a:prstDash val="solid"/>
                      <a:headEnd type="none" w="med" len="med"/>
                      <a:tailEnd type="none" w="med" len="med"/>
                    </a:lnB>
                    <a:lnTlToBr>
                      <a:noFill/>
                    </a:lnTlToBr>
                    <a:lnBlToTr>
                      <a:noFill/>
                    </a:lnBlToTr>
                    <a:gradFill>
                      <a:gsLst>
                        <a:gs pos="55000">
                          <a:srgbClr val="36A4D0"/>
                        </a:gs>
                        <a:gs pos="100000">
                          <a:schemeClr val="bg1">
                            <a:lumMod val="95000"/>
                          </a:schemeClr>
                        </a:gs>
                      </a:gsLst>
                      <a:path path="rect">
                        <a:fillToRect l="100000" b="100000"/>
                      </a:path>
                      <a:tileRect t="-100000" r="-100000"/>
                    </a:gradFill>
                  </a:tcPr>
                </a:tc>
              </a:tr>
            </a:tbl>
          </a:graphicData>
        </a:graphic>
      </p:graphicFrame>
      <p:sp>
        <p:nvSpPr>
          <p:cNvPr id="26627" name="文本框 34"/>
          <p:cNvSpPr txBox="1"/>
          <p:nvPr/>
        </p:nvSpPr>
        <p:spPr>
          <a:xfrm>
            <a:off x="646430" y="655955"/>
            <a:ext cx="429895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1400" b="0" dirty="0">
                <a:solidFill>
                  <a:schemeClr val="tx1"/>
                </a:solidFill>
                <a:latin typeface="微软雅黑" panose="020B0503020204020204" charset="-122"/>
                <a:ea typeface="微软雅黑" panose="020B0503020204020204" charset="-122"/>
              </a:rPr>
              <a:t>  </a:t>
            </a:r>
            <a:r>
              <a:rPr lang="zh-CN" altLang="en-US" sz="2000" dirty="0">
                <a:solidFill>
                  <a:schemeClr val="tx1"/>
                </a:solidFill>
                <a:latin typeface="华文中宋" panose="02010600040101010101" pitchFamily="2" charset="-122"/>
                <a:ea typeface="华文中宋" panose="02010600040101010101" pitchFamily="2" charset="-122"/>
              </a:rPr>
              <a:t>一</a:t>
            </a:r>
            <a:r>
              <a:rPr lang="en-US" altLang="zh-CN" sz="2000" dirty="0">
                <a:solidFill>
                  <a:schemeClr val="tx1"/>
                </a:solidFill>
                <a:latin typeface="华文中宋" panose="02010600040101010101" pitchFamily="2" charset="-122"/>
                <a:ea typeface="华文中宋" panose="02010600040101010101" pitchFamily="2" charset="-122"/>
              </a:rPr>
              <a:t>.</a:t>
            </a:r>
            <a:r>
              <a:rPr lang="zh-CN" altLang="en-US" sz="2000" dirty="0">
                <a:solidFill>
                  <a:schemeClr val="tx1"/>
                </a:solidFill>
                <a:latin typeface="华文中宋" panose="02010600040101010101" pitchFamily="2" charset="-122"/>
                <a:ea typeface="华文中宋" panose="02010600040101010101" pitchFamily="2" charset="-122"/>
              </a:rPr>
              <a:t>康复功能评定设备用品和用具</a:t>
            </a:r>
            <a:r>
              <a:rPr lang="en-US" altLang="zh-CN" sz="2000" dirty="0">
                <a:solidFill>
                  <a:schemeClr val="tx1"/>
                </a:solidFill>
                <a:latin typeface="华文中宋" panose="02010600040101010101" pitchFamily="2" charset="-122"/>
                <a:ea typeface="华文中宋" panose="02010600040101010101" pitchFamily="2" charset="-122"/>
              </a:rPr>
              <a:t> </a:t>
            </a:r>
            <a:r>
              <a:rPr lang="en-US" altLang="zh-CN" sz="1400" b="0" dirty="0">
                <a:solidFill>
                  <a:schemeClr val="tx1"/>
                </a:solidFill>
                <a:latin typeface="微软雅黑" panose="020B0503020204020204" charset="-122"/>
                <a:ea typeface="微软雅黑" panose="020B0503020204020204" charset="-122"/>
              </a:rPr>
              <a:t>    </a:t>
            </a:r>
            <a:endParaRPr lang="en-US" altLang="zh-CN" sz="1400" b="0" dirty="0">
              <a:solidFill>
                <a:schemeClr val="tx1"/>
              </a:solidFill>
              <a:latin typeface="微软雅黑" panose="020B0503020204020204" charset="-122"/>
              <a:ea typeface="微软雅黑" panose="020B0503020204020204" charset="-122"/>
            </a:endParaRPr>
          </a:p>
        </p:txBody>
      </p:sp>
      <p:sp>
        <p:nvSpPr>
          <p:cNvPr id="23" name="Title 6"/>
          <p:cNvSpPr txBox="1"/>
          <p:nvPr>
            <p:custDataLst>
              <p:tags r:id="rId3"/>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1121410" y="1273810"/>
          <a:ext cx="8990330" cy="5335270"/>
        </p:xfrm>
        <a:graphic>
          <a:graphicData uri="http://schemas.openxmlformats.org/drawingml/2006/table">
            <a:tbl>
              <a:tblPr firstRow="1" bandRow="1">
                <a:tableStyleId>{5940675A-B579-460E-94D1-54222C63F5DA}</a:tableStyleId>
              </a:tblPr>
              <a:tblGrid>
                <a:gridCol w="8990330"/>
              </a:tblGrid>
              <a:tr h="309880">
                <a:tc>
                  <a:txBody>
                    <a:bodyPr/>
                    <a:p>
                      <a:pPr indent="0">
                        <a:buNone/>
                      </a:pPr>
                      <a:r>
                        <a:rPr lang="en-US" sz="1600" b="0">
                          <a:latin typeface="微软雅黑" panose="020B0503020204020204" charset="-122"/>
                          <a:ea typeface="微软雅黑" panose="020B0503020204020204" charset="-122"/>
                          <a:cs typeface="微软雅黑" panose="020B0503020204020204" charset="-122"/>
                        </a:rPr>
                        <a:t>39.FIM测定量表</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w="19050" cap="flat" cmpd="sng">
                      <a:solidFill>
                        <a:srgbClr val="080000"/>
                      </a:solidFill>
                      <a:prstDash val="solid"/>
                      <a:headEnd type="none" w="med" len="med"/>
                      <a:tailEnd type="none" w="med" len="med"/>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309880">
                <a:tc>
                  <a:txBody>
                    <a:bodyPr/>
                    <a:p>
                      <a:pPr indent="0">
                        <a:buNone/>
                      </a:pPr>
                      <a:r>
                        <a:rPr lang="en-US" sz="1600" b="0">
                          <a:latin typeface="微软雅黑" panose="020B0503020204020204" charset="-122"/>
                          <a:ea typeface="微软雅黑" panose="020B0503020204020204" charset="-122"/>
                          <a:cs typeface="微软雅黑" panose="020B0503020204020204" charset="-122"/>
                        </a:rPr>
                        <a:t>40.固定跑台、固定自行车、上肢测定计</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309880">
                <a:tc>
                  <a:txBody>
                    <a:bodyPr/>
                    <a:p>
                      <a:pPr indent="0">
                        <a:buNone/>
                      </a:pPr>
                      <a:r>
                        <a:rPr lang="en-US" sz="1600" b="0">
                          <a:latin typeface="微软雅黑" panose="020B0503020204020204" charset="-122"/>
                          <a:ea typeface="微软雅黑" panose="020B0503020204020204" charset="-122"/>
                          <a:cs typeface="微软雅黑" panose="020B0503020204020204" charset="-122"/>
                        </a:rPr>
                        <a:t>41.心肺功能测定工具</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310515">
                <a:tc>
                  <a:txBody>
                    <a:bodyPr/>
                    <a:p>
                      <a:pPr indent="0">
                        <a:buNone/>
                      </a:pPr>
                      <a:r>
                        <a:rPr lang="en-US" sz="1600" b="0">
                          <a:latin typeface="微软雅黑" panose="020B0503020204020204" charset="-122"/>
                          <a:ea typeface="微软雅黑" panose="020B0503020204020204" charset="-122"/>
                          <a:cs typeface="微软雅黑" panose="020B0503020204020204" charset="-122"/>
                        </a:rPr>
                        <a:t>42.活动平板</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310515">
                <a:tc>
                  <a:txBody>
                    <a:bodyPr/>
                    <a:p>
                      <a:pPr indent="0">
                        <a:buNone/>
                      </a:pPr>
                      <a:r>
                        <a:rPr lang="en-US" sz="1600" b="0" dirty="0" err="1">
                          <a:latin typeface="微软雅黑" panose="020B0503020204020204" charset="-122"/>
                          <a:ea typeface="微软雅黑" panose="020B0503020204020204" charset="-122"/>
                          <a:cs typeface="微软雅黑" panose="020B0503020204020204" charset="-122"/>
                        </a:rPr>
                        <a:t>43.多导联心电图仪</a:t>
                      </a:r>
                      <a:endParaRPr lang="en-US" altLang="en-US" sz="1600" b="0" dirty="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309880">
                <a:tc>
                  <a:txBody>
                    <a:bodyPr/>
                    <a:p>
                      <a:pPr indent="0">
                        <a:buNone/>
                      </a:pPr>
                      <a:r>
                        <a:rPr lang="en-US" sz="1600" b="0">
                          <a:latin typeface="微软雅黑" panose="020B0503020204020204" charset="-122"/>
                          <a:ea typeface="微软雅黑" panose="020B0503020204020204" charset="-122"/>
                          <a:cs typeface="微软雅黑" panose="020B0503020204020204" charset="-122"/>
                        </a:rPr>
                        <a:t>44.心肺功能测定仪</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1438275">
                <a:tc>
                  <a:txBody>
                    <a:bodyPr/>
                    <a:p>
                      <a:pPr indent="0">
                        <a:buNone/>
                      </a:pPr>
                      <a:r>
                        <a:rPr lang="en-US" sz="1600" b="0">
                          <a:latin typeface="微软雅黑" panose="020B0503020204020204" charset="-122"/>
                          <a:ea typeface="微软雅黑" panose="020B0503020204020204" charset="-122"/>
                          <a:cs typeface="微软雅黑" panose="020B0503020204020204" charset="-122"/>
                        </a:rPr>
                        <a:t>45.尿流动力学检查设备</a:t>
                      </a: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46.红外线相图仪</a:t>
                      </a: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47.数字皮肤温度计</a:t>
                      </a: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48.数字血压计</a:t>
                      </a: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altLang="en-US" sz="1600" b="0">
                          <a:latin typeface="微软雅黑" panose="020B0503020204020204" charset="-122"/>
                          <a:ea typeface="微软雅黑" panose="020B0503020204020204" charset="-122"/>
                          <a:cs typeface="微软雅黑" panose="020B0503020204020204" charset="-122"/>
                        </a:rPr>
                        <a:t>49.耳夹式血氧分析仪</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288290">
                <a:tc>
                  <a:txBody>
                    <a:bodyPr/>
                    <a:p>
                      <a:pPr indent="0">
                        <a:buNone/>
                      </a:pPr>
                      <a:r>
                        <a:rPr lang="en-US" sz="1600" b="0">
                          <a:latin typeface="微软雅黑" panose="020B0503020204020204" charset="-122"/>
                          <a:ea typeface="微软雅黑" panose="020B0503020204020204" charset="-122"/>
                          <a:cs typeface="微软雅黑" panose="020B0503020204020204" charset="-122"/>
                        </a:rPr>
                        <a:t>50.心率遥测仪</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287020">
                <a:tc>
                  <a:txBody>
                    <a:bodyPr/>
                    <a:p>
                      <a:pPr indent="0">
                        <a:buNone/>
                      </a:pPr>
                      <a:r>
                        <a:rPr lang="en-US" sz="1600" b="0">
                          <a:latin typeface="微软雅黑" panose="020B0503020204020204" charset="-122"/>
                          <a:ea typeface="微软雅黑" panose="020B0503020204020204" charset="-122"/>
                          <a:cs typeface="微软雅黑" panose="020B0503020204020204" charset="-122"/>
                        </a:rPr>
                        <a:t>51.言语障碍筛查量表</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288290">
                <a:tc>
                  <a:txBody>
                    <a:bodyPr/>
                    <a:p>
                      <a:pPr indent="0">
                        <a:buNone/>
                      </a:pPr>
                      <a:r>
                        <a:rPr lang="en-US" sz="1600" b="0">
                          <a:latin typeface="微软雅黑" panose="020B0503020204020204" charset="-122"/>
                          <a:ea typeface="微软雅黑" panose="020B0503020204020204" charset="-122"/>
                          <a:cs typeface="微软雅黑" panose="020B0503020204020204" charset="-122"/>
                        </a:rPr>
                        <a:t>52.社会生活能力测定量表</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309880">
                <a:tc>
                  <a:txBody>
                    <a:bodyPr/>
                    <a:p>
                      <a:pPr indent="0">
                        <a:buNone/>
                      </a:pPr>
                      <a:r>
                        <a:rPr lang="en-US" sz="1600" b="0">
                          <a:latin typeface="微软雅黑" panose="020B0503020204020204" charset="-122"/>
                          <a:ea typeface="微软雅黑" panose="020B0503020204020204" charset="-122"/>
                          <a:cs typeface="微软雅黑" panose="020B0503020204020204" charset="-122"/>
                        </a:rPr>
                        <a:t>53.就业能力测定量表</a:t>
                      </a:r>
                      <a:endParaRPr lang="en-US" altLang="en-US" sz="1600" b="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r h="862965">
                <a:tc>
                  <a:txBody>
                    <a:bodyPr/>
                    <a:p>
                      <a:pPr indent="0">
                        <a:buNone/>
                      </a:pPr>
                      <a:r>
                        <a:rPr lang="en-US" sz="1600" b="0" dirty="0" err="1">
                          <a:latin typeface="微软雅黑" panose="020B0503020204020204" charset="-122"/>
                          <a:ea typeface="微软雅黑" panose="020B0503020204020204" charset="-122"/>
                          <a:cs typeface="微软雅黑" panose="020B0503020204020204" charset="-122"/>
                        </a:rPr>
                        <a:t>55.其他心理测试用品参阅心理测试</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56.其他言语功能障碍测试用品参阅言语功能部分</a:t>
                      </a: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57.计步器</a:t>
                      </a:r>
                      <a:endParaRPr lang="en-US" altLang="en-US" sz="1600" b="0" dirty="0">
                        <a:latin typeface="微软雅黑" panose="020B0503020204020204" charset="-122"/>
                        <a:ea typeface="微软雅黑" panose="020B0503020204020204" charset="-122"/>
                        <a:cs typeface="微软雅黑" panose="020B0503020204020204" charset="-122"/>
                      </a:endParaRPr>
                    </a:p>
                  </a:txBody>
                  <a:tcPr marL="68579" marR="68579" marT="0" marB="0">
                    <a:lnL>
                      <a:noFill/>
                    </a:lnL>
                    <a:lnR cap="flat">
                      <a:noFill/>
                    </a:lnR>
                    <a:lnT cap="flat">
                      <a:noFill/>
                    </a:lnT>
                    <a:lnB cap="flat">
                      <a:noFill/>
                    </a:lnB>
                    <a:lnTlToBr>
                      <a:noFill/>
                    </a:lnTlToBr>
                    <a:lnBlToTr>
                      <a:noFill/>
                    </a:lnBlToTr>
                    <a:gradFill>
                      <a:gsLst>
                        <a:gs pos="28000">
                          <a:srgbClr val="36A4D0"/>
                        </a:gs>
                        <a:gs pos="100000">
                          <a:schemeClr val="bg1"/>
                        </a:gs>
                      </a:gsLst>
                      <a:path path="rect">
                        <a:fillToRect r="100000" b="100000"/>
                      </a:path>
                      <a:tileRect l="-100000" t="-100000"/>
                    </a:gradFill>
                  </a:tcPr>
                </a:tc>
              </a:tr>
            </a:tbl>
          </a:graphicData>
        </a:graphic>
      </p:graphicFrame>
      <p:sp>
        <p:nvSpPr>
          <p:cNvPr id="26627" name="文本框 34"/>
          <p:cNvSpPr txBox="1"/>
          <p:nvPr/>
        </p:nvSpPr>
        <p:spPr>
          <a:xfrm>
            <a:off x="507365" y="807720"/>
            <a:ext cx="429895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1400" b="0" dirty="0">
                <a:solidFill>
                  <a:schemeClr val="tx1"/>
                </a:solidFill>
                <a:latin typeface="微软雅黑" panose="020B0503020204020204" charset="-122"/>
                <a:ea typeface="微软雅黑" panose="020B0503020204020204" charset="-122"/>
              </a:rPr>
              <a:t>  </a:t>
            </a:r>
            <a:r>
              <a:rPr lang="zh-CN" altLang="en-US" sz="2000" dirty="0">
                <a:solidFill>
                  <a:schemeClr val="tx1"/>
                </a:solidFill>
                <a:latin typeface="华文中宋" panose="02010600040101010101" pitchFamily="2" charset="-122"/>
                <a:ea typeface="华文中宋" panose="02010600040101010101" pitchFamily="2" charset="-122"/>
              </a:rPr>
              <a:t>一</a:t>
            </a:r>
            <a:r>
              <a:rPr lang="en-US" altLang="zh-CN" sz="2000" dirty="0">
                <a:solidFill>
                  <a:schemeClr val="tx1"/>
                </a:solidFill>
                <a:latin typeface="华文中宋" panose="02010600040101010101" pitchFamily="2" charset="-122"/>
                <a:ea typeface="华文中宋" panose="02010600040101010101" pitchFamily="2" charset="-122"/>
              </a:rPr>
              <a:t>.</a:t>
            </a:r>
            <a:r>
              <a:rPr lang="zh-CN" altLang="en-US" sz="2000" dirty="0">
                <a:solidFill>
                  <a:schemeClr val="tx1"/>
                </a:solidFill>
                <a:latin typeface="华文中宋" panose="02010600040101010101" pitchFamily="2" charset="-122"/>
                <a:ea typeface="华文中宋" panose="02010600040101010101" pitchFamily="2" charset="-122"/>
              </a:rPr>
              <a:t>康复功能评定设备用品和用具</a:t>
            </a:r>
            <a:r>
              <a:rPr lang="en-US" altLang="zh-CN" sz="2000" dirty="0">
                <a:solidFill>
                  <a:schemeClr val="tx1"/>
                </a:solidFill>
                <a:latin typeface="华文中宋" panose="02010600040101010101" pitchFamily="2" charset="-122"/>
                <a:ea typeface="华文中宋" panose="02010600040101010101" pitchFamily="2" charset="-122"/>
              </a:rPr>
              <a:t> </a:t>
            </a:r>
            <a:r>
              <a:rPr lang="en-US" altLang="zh-CN" sz="1400" b="0" dirty="0">
                <a:solidFill>
                  <a:schemeClr val="tx1"/>
                </a:solidFill>
                <a:latin typeface="微软雅黑" panose="020B0503020204020204" charset="-122"/>
                <a:ea typeface="微软雅黑" panose="020B0503020204020204" charset="-122"/>
              </a:rPr>
              <a:t>    </a:t>
            </a:r>
            <a:endParaRPr lang="en-US" altLang="zh-CN" sz="1400" b="0" dirty="0">
              <a:solidFill>
                <a:schemeClr val="tx1"/>
              </a:solidFill>
              <a:latin typeface="微软雅黑" panose="020B0503020204020204" charset="-122"/>
              <a:ea typeface="微软雅黑" panose="020B0503020204020204" charset="-122"/>
            </a:endParaRPr>
          </a:p>
        </p:txBody>
      </p:sp>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1403350" y="1350645"/>
          <a:ext cx="8766810" cy="4215130"/>
        </p:xfrm>
        <a:graphic>
          <a:graphicData uri="http://schemas.openxmlformats.org/drawingml/2006/table">
            <a:tbl>
              <a:tblPr firstRow="1" bandRow="1">
                <a:tableStyleId>{5940675A-B579-460E-94D1-54222C63F5DA}</a:tableStyleId>
              </a:tblPr>
              <a:tblGrid>
                <a:gridCol w="8766810"/>
              </a:tblGrid>
              <a:tr h="577850">
                <a:tc>
                  <a:txBody>
                    <a:bodyPr/>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58.人体磅秤</a:t>
                      </a:r>
                      <a:endParaRPr lang="en-US" altLang="en-US" sz="1600" b="0">
                        <a:latin typeface="微软雅黑" panose="020B0503020204020204" charset="-122"/>
                        <a:ea typeface="微软雅黑" panose="020B0503020204020204" charset="-122"/>
                        <a:cs typeface="微软雅黑" panose="020B0503020204020204" charset="-122"/>
                      </a:endParaRPr>
                    </a:p>
                  </a:txBody>
                  <a:tcPr marL="68583" marR="68583" marT="0" marB="0">
                    <a:lnL>
                      <a:noFill/>
                    </a:lnL>
                    <a:lnR cap="flat">
                      <a:noFill/>
                    </a:lnR>
                    <a:lnT w="19050" cap="flat" cmpd="sng">
                      <a:solidFill>
                        <a:srgbClr val="080000"/>
                      </a:solidFill>
                      <a:prstDash val="solid"/>
                      <a:headEnd type="none" w="med" len="med"/>
                      <a:tailEnd type="none" w="med" len="med"/>
                    </a:lnT>
                    <a:lnB cap="flat">
                      <a:noFill/>
                    </a:lnB>
                    <a:lnTlToBr>
                      <a:noFill/>
                    </a:lnTlToBr>
                    <a:lnBlToTr>
                      <a:noFill/>
                    </a:lnBlToTr>
                    <a:gradFill>
                      <a:gsLst>
                        <a:gs pos="44000">
                          <a:srgbClr val="36A4D0"/>
                        </a:gs>
                        <a:gs pos="100000">
                          <a:schemeClr val="bg1">
                            <a:lumMod val="95000"/>
                          </a:schemeClr>
                        </a:gs>
                      </a:gsLst>
                      <a:path path="rect">
                        <a:fillToRect l="100000" b="100000"/>
                      </a:path>
                      <a:tileRect t="-100000" r="-100000"/>
                    </a:gradFill>
                  </a:tcPr>
                </a:tc>
              </a:tr>
              <a:tr h="577850">
                <a:tc>
                  <a:txBody>
                    <a:bodyPr/>
                    <a:p>
                      <a:pPr indent="0">
                        <a:buNone/>
                      </a:pP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59.身高尺</a:t>
                      </a:r>
                      <a:endParaRPr lang="en-US" altLang="en-US" sz="1600" b="0" dirty="0">
                        <a:latin typeface="微软雅黑" panose="020B0503020204020204" charset="-122"/>
                        <a:ea typeface="微软雅黑" panose="020B0503020204020204" charset="-122"/>
                        <a:cs typeface="微软雅黑" panose="020B0503020204020204" charset="-122"/>
                      </a:endParaRPr>
                    </a:p>
                  </a:txBody>
                  <a:tcPr marL="68583" marR="68583" marT="0" marB="0">
                    <a:lnL>
                      <a:noFill/>
                    </a:lnL>
                    <a:lnR cap="flat">
                      <a:noFill/>
                    </a:lnR>
                    <a:lnT cap="flat">
                      <a:noFill/>
                    </a:lnT>
                    <a:lnB cap="flat">
                      <a:noFill/>
                    </a:lnB>
                    <a:lnTlToBr>
                      <a:noFill/>
                    </a:lnTlToBr>
                    <a:lnBlToTr>
                      <a:noFill/>
                    </a:lnBlToTr>
                    <a:gradFill>
                      <a:gsLst>
                        <a:gs pos="44000">
                          <a:srgbClr val="36A4D0"/>
                        </a:gs>
                        <a:gs pos="100000">
                          <a:schemeClr val="bg1">
                            <a:lumMod val="95000"/>
                          </a:schemeClr>
                        </a:gs>
                      </a:gsLst>
                      <a:path path="rect">
                        <a:fillToRect l="100000" b="100000"/>
                      </a:path>
                      <a:tileRect t="-100000" r="-100000"/>
                    </a:gradFill>
                  </a:tcPr>
                </a:tc>
              </a:tr>
              <a:tr h="577850">
                <a:tc>
                  <a:txBody>
                    <a:bodyPr/>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60.卷尺</a:t>
                      </a:r>
                      <a:endParaRPr lang="en-US" altLang="en-US" sz="1600" b="0">
                        <a:latin typeface="微软雅黑" panose="020B0503020204020204" charset="-122"/>
                        <a:ea typeface="微软雅黑" panose="020B0503020204020204" charset="-122"/>
                        <a:cs typeface="微软雅黑" panose="020B0503020204020204" charset="-122"/>
                      </a:endParaRPr>
                    </a:p>
                  </a:txBody>
                  <a:tcPr marL="68583" marR="68583" marT="0" marB="0">
                    <a:lnL>
                      <a:noFill/>
                    </a:lnL>
                    <a:lnR cap="flat">
                      <a:noFill/>
                    </a:lnR>
                    <a:lnT cap="flat">
                      <a:noFill/>
                    </a:lnT>
                    <a:lnB cap="flat">
                      <a:noFill/>
                    </a:lnB>
                    <a:lnTlToBr>
                      <a:noFill/>
                    </a:lnTlToBr>
                    <a:lnBlToTr>
                      <a:noFill/>
                    </a:lnBlToTr>
                    <a:gradFill>
                      <a:gsLst>
                        <a:gs pos="44000">
                          <a:srgbClr val="36A4D0"/>
                        </a:gs>
                        <a:gs pos="100000">
                          <a:schemeClr val="bg1">
                            <a:lumMod val="95000"/>
                          </a:schemeClr>
                        </a:gs>
                      </a:gsLst>
                      <a:path path="rect">
                        <a:fillToRect l="100000" b="100000"/>
                      </a:path>
                      <a:tileRect t="-100000" r="-100000"/>
                    </a:gradFill>
                  </a:tcPr>
                </a:tc>
              </a:tr>
              <a:tr h="577850">
                <a:tc>
                  <a:txBody>
                    <a:bodyPr/>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61.秒表</a:t>
                      </a:r>
                      <a:endParaRPr lang="en-US" altLang="en-US" sz="1600" b="0">
                        <a:latin typeface="微软雅黑" panose="020B0503020204020204" charset="-122"/>
                        <a:ea typeface="微软雅黑" panose="020B0503020204020204" charset="-122"/>
                        <a:cs typeface="微软雅黑" panose="020B0503020204020204" charset="-122"/>
                      </a:endParaRPr>
                    </a:p>
                  </a:txBody>
                  <a:tcPr marL="68583" marR="68583" marT="0" marB="0">
                    <a:lnL>
                      <a:noFill/>
                    </a:lnL>
                    <a:lnR cap="flat">
                      <a:noFill/>
                    </a:lnR>
                    <a:lnT cap="flat">
                      <a:noFill/>
                    </a:lnT>
                    <a:lnB cap="flat">
                      <a:noFill/>
                    </a:lnB>
                    <a:lnTlToBr>
                      <a:noFill/>
                    </a:lnTlToBr>
                    <a:lnBlToTr>
                      <a:noFill/>
                    </a:lnBlToTr>
                    <a:gradFill>
                      <a:gsLst>
                        <a:gs pos="44000">
                          <a:srgbClr val="36A4D0"/>
                        </a:gs>
                        <a:gs pos="100000">
                          <a:schemeClr val="bg1">
                            <a:lumMod val="95000"/>
                          </a:schemeClr>
                        </a:gs>
                      </a:gsLst>
                      <a:path path="rect">
                        <a:fillToRect l="100000" b="100000"/>
                      </a:path>
                      <a:tileRect t="-100000" r="-100000"/>
                    </a:gradFill>
                  </a:tcPr>
                </a:tc>
              </a:tr>
              <a:tr h="577215">
                <a:tc>
                  <a:txBody>
                    <a:bodyPr/>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62.皮脂厚度测量仪</a:t>
                      </a:r>
                      <a:endParaRPr lang="en-US" altLang="en-US" sz="1600" b="0">
                        <a:latin typeface="微软雅黑" panose="020B0503020204020204" charset="-122"/>
                        <a:ea typeface="微软雅黑" panose="020B0503020204020204" charset="-122"/>
                        <a:cs typeface="微软雅黑" panose="020B0503020204020204" charset="-122"/>
                      </a:endParaRPr>
                    </a:p>
                  </a:txBody>
                  <a:tcPr marL="68583" marR="68583" marT="0" marB="0">
                    <a:lnL>
                      <a:noFill/>
                    </a:lnL>
                    <a:lnR cap="flat">
                      <a:noFill/>
                    </a:lnR>
                    <a:lnT cap="flat">
                      <a:noFill/>
                    </a:lnT>
                    <a:lnB cap="flat">
                      <a:noFill/>
                    </a:lnB>
                    <a:lnTlToBr>
                      <a:noFill/>
                    </a:lnTlToBr>
                    <a:lnBlToTr>
                      <a:noFill/>
                    </a:lnBlToTr>
                    <a:gradFill>
                      <a:gsLst>
                        <a:gs pos="44000">
                          <a:srgbClr val="36A4D0"/>
                        </a:gs>
                        <a:gs pos="100000">
                          <a:schemeClr val="bg1">
                            <a:lumMod val="95000"/>
                          </a:schemeClr>
                        </a:gs>
                      </a:gsLst>
                      <a:path path="rect">
                        <a:fillToRect l="100000" b="100000"/>
                      </a:path>
                      <a:tileRect t="-100000" r="-100000"/>
                    </a:gradFill>
                  </a:tcPr>
                </a:tc>
              </a:tr>
              <a:tr h="577850">
                <a:tc>
                  <a:txBody>
                    <a:bodyPr/>
                    <a:p>
                      <a:pPr indent="0">
                        <a:buNone/>
                      </a:pPr>
                      <a:endParaRPr lang="en-US" sz="1600" b="0">
                        <a:latin typeface="微软雅黑" panose="020B0503020204020204" charset="-122"/>
                        <a:ea typeface="微软雅黑" panose="020B0503020204020204" charset="-122"/>
                        <a:cs typeface="微软雅黑" panose="020B0503020204020204" charset="-122"/>
                      </a:endParaRPr>
                    </a:p>
                    <a:p>
                      <a:pPr indent="0">
                        <a:buNone/>
                      </a:pPr>
                      <a:r>
                        <a:rPr lang="en-US" sz="1600" b="0">
                          <a:latin typeface="微软雅黑" panose="020B0503020204020204" charset="-122"/>
                          <a:ea typeface="微软雅黑" panose="020B0503020204020204" charset="-122"/>
                          <a:cs typeface="微软雅黑" panose="020B0503020204020204" charset="-122"/>
                        </a:rPr>
                        <a:t>63.本体感觉测试仪</a:t>
                      </a:r>
                      <a:endParaRPr lang="en-US" altLang="en-US" sz="1600" b="0">
                        <a:latin typeface="微软雅黑" panose="020B0503020204020204" charset="-122"/>
                        <a:ea typeface="微软雅黑" panose="020B0503020204020204" charset="-122"/>
                        <a:cs typeface="微软雅黑" panose="020B0503020204020204" charset="-122"/>
                      </a:endParaRPr>
                    </a:p>
                  </a:txBody>
                  <a:tcPr marL="68583" marR="68583" marT="0" marB="0">
                    <a:lnL>
                      <a:noFill/>
                    </a:lnL>
                    <a:lnR cap="flat">
                      <a:noFill/>
                    </a:lnR>
                    <a:lnT cap="flat">
                      <a:noFill/>
                    </a:lnT>
                    <a:lnB cap="flat">
                      <a:noFill/>
                    </a:lnB>
                    <a:lnTlToBr>
                      <a:noFill/>
                    </a:lnTlToBr>
                    <a:lnBlToTr>
                      <a:noFill/>
                    </a:lnBlToTr>
                    <a:gradFill>
                      <a:gsLst>
                        <a:gs pos="44000">
                          <a:srgbClr val="36A4D0"/>
                        </a:gs>
                        <a:gs pos="100000">
                          <a:schemeClr val="bg1">
                            <a:lumMod val="95000"/>
                          </a:schemeClr>
                        </a:gs>
                      </a:gsLst>
                      <a:path path="rect">
                        <a:fillToRect l="100000" b="100000"/>
                      </a:path>
                      <a:tileRect t="-100000" r="-100000"/>
                    </a:gradFill>
                  </a:tcPr>
                </a:tc>
              </a:tr>
              <a:tr h="748665">
                <a:tc>
                  <a:txBody>
                    <a:bodyPr/>
                    <a:p>
                      <a:pPr indent="0">
                        <a:buNone/>
                      </a:pPr>
                      <a:endParaRPr lang="en-US" sz="1600" b="0" dirty="0">
                        <a:latin typeface="微软雅黑" panose="020B0503020204020204" charset="-122"/>
                        <a:ea typeface="微软雅黑" panose="020B0503020204020204" charset="-122"/>
                        <a:cs typeface="微软雅黑" panose="020B0503020204020204" charset="-122"/>
                      </a:endParaRPr>
                    </a:p>
                    <a:p>
                      <a:pPr indent="0">
                        <a:buNone/>
                      </a:pPr>
                      <a:r>
                        <a:rPr lang="en-US" sz="1600" b="0" dirty="0" err="1">
                          <a:latin typeface="微软雅黑" panose="020B0503020204020204" charset="-122"/>
                          <a:ea typeface="微软雅黑" panose="020B0503020204020204" charset="-122"/>
                          <a:cs typeface="微软雅黑" panose="020B0503020204020204" charset="-122"/>
                        </a:rPr>
                        <a:t>64.关节角度测试仪</a:t>
                      </a:r>
                      <a:endParaRPr lang="en-US" altLang="en-US" sz="1600" b="0" dirty="0">
                        <a:latin typeface="微软雅黑" panose="020B0503020204020204" charset="-122"/>
                        <a:ea typeface="微软雅黑" panose="020B0503020204020204" charset="-122"/>
                        <a:cs typeface="微软雅黑" panose="020B0503020204020204" charset="-122"/>
                      </a:endParaRPr>
                    </a:p>
                  </a:txBody>
                  <a:tcPr marL="68583" marR="68583" marT="0" marB="0">
                    <a:lnL>
                      <a:noFill/>
                    </a:lnL>
                    <a:lnR cap="flat">
                      <a:noFill/>
                    </a:lnR>
                    <a:lnT cap="flat">
                      <a:noFill/>
                    </a:lnT>
                    <a:lnB w="19050" cap="flat" cmpd="sng">
                      <a:solidFill>
                        <a:srgbClr val="080000"/>
                      </a:solidFill>
                      <a:prstDash val="solid"/>
                      <a:headEnd type="none" w="med" len="med"/>
                      <a:tailEnd type="none" w="med" len="med"/>
                    </a:lnB>
                    <a:lnTlToBr>
                      <a:noFill/>
                    </a:lnTlToBr>
                    <a:lnBlToTr>
                      <a:noFill/>
                    </a:lnBlToTr>
                    <a:gradFill>
                      <a:gsLst>
                        <a:gs pos="44000">
                          <a:srgbClr val="36A4D0"/>
                        </a:gs>
                        <a:gs pos="100000">
                          <a:schemeClr val="bg1">
                            <a:lumMod val="95000"/>
                          </a:schemeClr>
                        </a:gs>
                      </a:gsLst>
                      <a:path path="rect">
                        <a:fillToRect l="100000" b="100000"/>
                      </a:path>
                      <a:tileRect t="-100000" r="-100000"/>
                    </a:gradFill>
                  </a:tcPr>
                </a:tc>
              </a:tr>
            </a:tbl>
          </a:graphicData>
        </a:graphic>
      </p:graphicFrame>
      <p:sp>
        <p:nvSpPr>
          <p:cNvPr id="29710" name="文本框 1"/>
          <p:cNvSpPr txBox="1"/>
          <p:nvPr/>
        </p:nvSpPr>
        <p:spPr>
          <a:xfrm>
            <a:off x="1403985" y="5822315"/>
            <a:ext cx="8463280" cy="5835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康复评定对康复计划的制定、康复效果的评价起着不可缺少的作用。配备一定数量和质量的评定设备，才能对患者的功能障碍的部位、性质、类型、程度等进行科学的评定。</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sp>
        <p:nvSpPr>
          <p:cNvPr id="26627" name="文本框 34"/>
          <p:cNvSpPr txBox="1"/>
          <p:nvPr/>
        </p:nvSpPr>
        <p:spPr>
          <a:xfrm>
            <a:off x="507365" y="807720"/>
            <a:ext cx="429895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1400" b="0" dirty="0">
                <a:solidFill>
                  <a:schemeClr val="tx1"/>
                </a:solidFill>
                <a:latin typeface="微软雅黑" panose="020B0503020204020204" charset="-122"/>
                <a:ea typeface="微软雅黑" panose="020B0503020204020204" charset="-122"/>
              </a:rPr>
              <a:t>  </a:t>
            </a:r>
            <a:r>
              <a:rPr lang="zh-CN" altLang="en-US" sz="2000" dirty="0">
                <a:solidFill>
                  <a:schemeClr val="tx1"/>
                </a:solidFill>
                <a:latin typeface="华文中宋" panose="02010600040101010101" pitchFamily="2" charset="-122"/>
                <a:ea typeface="华文中宋" panose="02010600040101010101" pitchFamily="2" charset="-122"/>
              </a:rPr>
              <a:t>一</a:t>
            </a:r>
            <a:r>
              <a:rPr lang="en-US" altLang="zh-CN" sz="2000" dirty="0">
                <a:solidFill>
                  <a:schemeClr val="tx1"/>
                </a:solidFill>
                <a:latin typeface="华文中宋" panose="02010600040101010101" pitchFamily="2" charset="-122"/>
                <a:ea typeface="华文中宋" panose="02010600040101010101" pitchFamily="2" charset="-122"/>
              </a:rPr>
              <a:t>.</a:t>
            </a:r>
            <a:r>
              <a:rPr lang="zh-CN" altLang="en-US" sz="2000" dirty="0">
                <a:solidFill>
                  <a:schemeClr val="tx1"/>
                </a:solidFill>
                <a:latin typeface="华文中宋" panose="02010600040101010101" pitchFamily="2" charset="-122"/>
                <a:ea typeface="华文中宋" panose="02010600040101010101" pitchFamily="2" charset="-122"/>
              </a:rPr>
              <a:t>康复功能评定设备用品和用具</a:t>
            </a:r>
            <a:r>
              <a:rPr lang="en-US" altLang="zh-CN" sz="2000" dirty="0">
                <a:solidFill>
                  <a:schemeClr val="tx1"/>
                </a:solidFill>
                <a:latin typeface="华文中宋" panose="02010600040101010101" pitchFamily="2" charset="-122"/>
                <a:ea typeface="华文中宋" panose="02010600040101010101" pitchFamily="2" charset="-122"/>
              </a:rPr>
              <a:t> </a:t>
            </a:r>
            <a:r>
              <a:rPr lang="en-US" altLang="zh-CN" sz="1400" b="0" dirty="0">
                <a:solidFill>
                  <a:schemeClr val="tx1"/>
                </a:solidFill>
                <a:latin typeface="微软雅黑" panose="020B0503020204020204" charset="-122"/>
                <a:ea typeface="微软雅黑" panose="020B0503020204020204" charset="-122"/>
              </a:rPr>
              <a:t>    </a:t>
            </a:r>
            <a:endParaRPr lang="en-US" altLang="zh-CN" sz="1400" b="0" dirty="0">
              <a:solidFill>
                <a:schemeClr val="tx1"/>
              </a:solidFill>
              <a:latin typeface="微软雅黑" panose="020B0503020204020204" charset="-122"/>
              <a:ea typeface="微软雅黑" panose="020B0503020204020204" charset="-122"/>
            </a:endParaRPr>
          </a:p>
        </p:txBody>
      </p:sp>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1427480" y="1485900"/>
          <a:ext cx="9106535" cy="4556125"/>
        </p:xfrm>
        <a:graphic>
          <a:graphicData uri="http://schemas.openxmlformats.org/drawingml/2006/table">
            <a:tbl>
              <a:tblPr firstRow="1" bandRow="1">
                <a:tableStyleId>{5940675A-B579-460E-94D1-54222C63F5DA}</a:tableStyleId>
              </a:tblPr>
              <a:tblGrid>
                <a:gridCol w="4199890"/>
                <a:gridCol w="4906645"/>
              </a:tblGrid>
              <a:tr h="4556125">
                <a:tc>
                  <a:txBody>
                    <a:bodyPr/>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1.步行训练用平行杠</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2.训练用阶梯</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3.训练用斜板</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4.训练用扶梯</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5.哑铃、沙袋、带重量的带子</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6.肋木</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7.姿势矫正镜</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8.训练用垫子</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9.体操球</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10.体操棒</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11.各种手杖、拐杖、助行器</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12.手支撑器</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13.训练用平台或床</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14.PT床</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15.多体位功能康复训练床</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16.可调式按摩床</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17.弹力带、弹力绳</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18.悬吊式多功能牵引器</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19.拉力计、握力计</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20.墙壁拉力器</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21.等速训练仪</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22.上下肢协调训练器</a:t>
                      </a:r>
                      <a:endParaRPr lang="en-US" alt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txBody>
                  <a:tcPr marL="68587" marR="68587" marT="0" marB="0">
                    <a:lnL>
                      <a:noFill/>
                    </a:lnL>
                    <a:lnR>
                      <a:noFill/>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44000">
                          <a:srgbClr val="36A4D0"/>
                        </a:gs>
                        <a:gs pos="100000">
                          <a:schemeClr val="bg1"/>
                        </a:gs>
                      </a:gsLst>
                      <a:path path="rect">
                        <a:fillToRect l="100000" b="100000"/>
                      </a:path>
                      <a:tileRect t="-100000" r="-100000"/>
                    </a:gradFill>
                  </a:tcPr>
                </a:tc>
                <a:tc>
                  <a:txBody>
                    <a:bodyPr/>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23.多功能肌力训练仪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24.四肢联动全身功能训练器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25.MOTOmed床旁训练器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26.悬吊式多功能牵引架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27.肩关节旋转器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28.前臂旋转器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29.腕关节环转器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30.腕关节屈伸活动器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31.髋关节活动训练器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32.踝关节屈伸活动器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33.踝关节矫正踏板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34.功率自行车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35.平衡垫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36.平衡训练球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37.电动起立床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38.下肢智能训练器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39.减重步行训练系统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40.下肢机器人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41.呼吸功能训练器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42.呼吸功能测定器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43.颈腰椎牵引装置          </a:t>
                      </a:r>
                      <a:endPar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44.轮椅</a:t>
                      </a:r>
                      <a:endParaRPr lang="en-US" altLang="en-US" sz="1200" b="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txBody>
                  <a:tcPr marL="68587" marR="68587" marT="0" marB="0">
                    <a:lnL>
                      <a:noFill/>
                    </a:lnL>
                    <a:lnR cap="flat">
                      <a:noFill/>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44000">
                          <a:srgbClr val="36A4D0"/>
                        </a:gs>
                        <a:gs pos="100000">
                          <a:schemeClr val="bg1"/>
                        </a:gs>
                      </a:gsLst>
                      <a:path path="rect">
                        <a:fillToRect l="100000" b="100000"/>
                      </a:path>
                      <a:tileRect t="-100000" r="-100000"/>
                    </a:gradFill>
                  </a:tcPr>
                </a:tc>
              </a:tr>
            </a:tbl>
          </a:graphicData>
        </a:graphic>
      </p:graphicFrame>
      <p:sp>
        <p:nvSpPr>
          <p:cNvPr id="30730" name="文本框 4"/>
          <p:cNvSpPr txBox="1"/>
          <p:nvPr/>
        </p:nvSpPr>
        <p:spPr>
          <a:xfrm>
            <a:off x="1371283" y="734695"/>
            <a:ext cx="2987675" cy="3987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1400" b="0" dirty="0">
                <a:solidFill>
                  <a:schemeClr val="tx1"/>
                </a:solidFill>
                <a:latin typeface="微软雅黑" panose="020B0503020204020204" charset="-122"/>
                <a:ea typeface="微软雅黑" panose="020B0503020204020204" charset="-122"/>
              </a:rPr>
              <a:t>   </a:t>
            </a:r>
            <a:r>
              <a:rPr lang="en-US" altLang="zh-CN" sz="2000" b="0" dirty="0">
                <a:solidFill>
                  <a:schemeClr val="tx1"/>
                </a:solidFill>
                <a:latin typeface="华文中宋" panose="02010600040101010101" pitchFamily="2" charset="-122"/>
                <a:ea typeface="华文中宋" panose="02010600040101010101" pitchFamily="2" charset="-122"/>
              </a:rPr>
              <a:t> </a:t>
            </a:r>
            <a:r>
              <a:rPr lang="zh-CN" altLang="en-US" sz="2000" dirty="0">
                <a:solidFill>
                  <a:schemeClr val="tx1"/>
                </a:solidFill>
                <a:latin typeface="华文中宋" panose="02010600040101010101" pitchFamily="2" charset="-122"/>
                <a:ea typeface="华文中宋" panose="02010600040101010101" pitchFamily="2" charset="-122"/>
              </a:rPr>
              <a:t>二</a:t>
            </a:r>
            <a:r>
              <a:rPr lang="en-US" altLang="zh-CN" sz="2000" dirty="0">
                <a:solidFill>
                  <a:schemeClr val="tx1"/>
                </a:solidFill>
                <a:latin typeface="华文中宋" panose="02010600040101010101" pitchFamily="2" charset="-122"/>
                <a:ea typeface="华文中宋" panose="02010600040101010101" pitchFamily="2" charset="-122"/>
              </a:rPr>
              <a:t>.</a:t>
            </a:r>
            <a:r>
              <a:rPr lang="zh-CN" altLang="en-US" sz="2000" dirty="0">
                <a:solidFill>
                  <a:schemeClr val="tx1"/>
                </a:solidFill>
                <a:latin typeface="华文中宋" panose="02010600040101010101" pitchFamily="2" charset="-122"/>
                <a:ea typeface="华文中宋" panose="02010600040101010101" pitchFamily="2" charset="-122"/>
              </a:rPr>
              <a:t>物理疗法设备</a:t>
            </a:r>
            <a:r>
              <a:rPr lang="en-US" altLang="zh-CN" sz="2000" b="0" dirty="0">
                <a:solidFill>
                  <a:schemeClr val="tx1"/>
                </a:solidFill>
                <a:latin typeface="华文中宋" panose="02010600040101010101" pitchFamily="2" charset="-122"/>
                <a:ea typeface="华文中宋" panose="02010600040101010101" pitchFamily="2" charset="-122"/>
              </a:rPr>
              <a:t> </a:t>
            </a:r>
            <a:endParaRPr lang="en-US" altLang="zh-CN" sz="2000" b="0" dirty="0">
              <a:solidFill>
                <a:schemeClr val="tx1"/>
              </a:solidFill>
              <a:latin typeface="华文中宋" panose="02010600040101010101" pitchFamily="2" charset="-122"/>
              <a:ea typeface="华文中宋" panose="02010600040101010101" pitchFamily="2" charset="-122"/>
            </a:endParaRPr>
          </a:p>
        </p:txBody>
      </p:sp>
      <p:sp>
        <p:nvSpPr>
          <p:cNvPr id="30729" name="文本框 5"/>
          <p:cNvSpPr txBox="1"/>
          <p:nvPr/>
        </p:nvSpPr>
        <p:spPr>
          <a:xfrm>
            <a:off x="954723" y="2705418"/>
            <a:ext cx="325437" cy="175418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800" b="0" dirty="0">
                <a:latin typeface="华文中宋" panose="02010600040101010101" pitchFamily="2" charset="-122"/>
                <a:ea typeface="华文中宋" panose="02010600040101010101" pitchFamily="2" charset="-122"/>
              </a:rPr>
              <a:t>运动疗法设备</a:t>
            </a:r>
            <a:endParaRPr lang="zh-CN" altLang="en-US" sz="1800" b="0" dirty="0">
              <a:latin typeface="华文中宋" panose="02010600040101010101" pitchFamily="2" charset="-122"/>
              <a:ea typeface="华文中宋" panose="02010600040101010101" pitchFamily="2" charset="-122"/>
            </a:endParaRPr>
          </a:p>
        </p:txBody>
      </p:sp>
      <p:sp>
        <p:nvSpPr>
          <p:cNvPr id="30728" name="文本框 2"/>
          <p:cNvSpPr txBox="1"/>
          <p:nvPr/>
        </p:nvSpPr>
        <p:spPr>
          <a:xfrm>
            <a:off x="4239578" y="734695"/>
            <a:ext cx="7059612" cy="584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康复物理疗法设备分为两大类：运动疗法类设备和电、光、声、磁、水、热等设备。</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椭圆 2"/>
          <p:cNvSpPr/>
          <p:nvPr/>
        </p:nvSpPr>
        <p:spPr>
          <a:xfrm>
            <a:off x="1043305" y="2611755"/>
            <a:ext cx="1522730" cy="1539875"/>
          </a:xfrm>
          <a:prstGeom prst="ellipse">
            <a:avLst/>
          </a:prstGeom>
          <a:solidFill>
            <a:schemeClr val="accent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cxnSp>
        <p:nvCxnSpPr>
          <p:cNvPr id="6" name="直接连接符 5"/>
          <p:cNvCxnSpPr/>
          <p:nvPr/>
        </p:nvCxnSpPr>
        <p:spPr>
          <a:xfrm>
            <a:off x="1383348" y="4425633"/>
            <a:ext cx="9770110" cy="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0" name="KSO_Shape"/>
          <p:cNvSpPr/>
          <p:nvPr/>
        </p:nvSpPr>
        <p:spPr bwMode="auto">
          <a:xfrm>
            <a:off x="1437005" y="2980055"/>
            <a:ext cx="775335" cy="779145"/>
          </a:xfrm>
          <a:custGeom>
            <a:avLst/>
            <a:gdLst>
              <a:gd name="T0" fmla="*/ 29924 w 3851276"/>
              <a:gd name="T1" fmla="*/ 1836816 h 3867150"/>
              <a:gd name="T2" fmla="*/ 1133881 w 3851276"/>
              <a:gd name="T3" fmla="*/ 1627701 h 3867150"/>
              <a:gd name="T4" fmla="*/ 1266953 w 3851276"/>
              <a:gd name="T5" fmla="*/ 1549037 h 3867150"/>
              <a:gd name="T6" fmla="*/ 1451061 w 3851276"/>
              <a:gd name="T7" fmla="*/ 1469122 h 3867150"/>
              <a:gd name="T8" fmla="*/ 1477049 w 3851276"/>
              <a:gd name="T9" fmla="*/ 1373568 h 3867150"/>
              <a:gd name="T10" fmla="*/ 1663505 w 3851276"/>
              <a:gd name="T11" fmla="*/ 1293653 h 3867150"/>
              <a:gd name="T12" fmla="*/ 1436814 w 3851276"/>
              <a:gd name="T13" fmla="*/ 1552947 h 3867150"/>
              <a:gd name="T14" fmla="*/ 1777790 w 3851276"/>
              <a:gd name="T15" fmla="*/ 1204199 h 3867150"/>
              <a:gd name="T16" fmla="*/ 659695 w 3851276"/>
              <a:gd name="T17" fmla="*/ 1139353 h 3867150"/>
              <a:gd name="T18" fmla="*/ 1690119 w 3851276"/>
              <a:gd name="T19" fmla="*/ 1091755 h 3867150"/>
              <a:gd name="T20" fmla="*/ 556723 w 3851276"/>
              <a:gd name="T21" fmla="*/ 919923 h 3867150"/>
              <a:gd name="T22" fmla="*/ 522816 w 3851276"/>
              <a:gd name="T23" fmla="*/ 1028232 h 3867150"/>
              <a:gd name="T24" fmla="*/ 1814580 w 3851276"/>
              <a:gd name="T25" fmla="*/ 949753 h 3867150"/>
              <a:gd name="T26" fmla="*/ 1617791 w 3851276"/>
              <a:gd name="T27" fmla="*/ 1088470 h 3867150"/>
              <a:gd name="T28" fmla="*/ 710010 w 3851276"/>
              <a:gd name="T29" fmla="*/ 948211 h 3867150"/>
              <a:gd name="T30" fmla="*/ 652039 w 3851276"/>
              <a:gd name="T31" fmla="*/ 1063553 h 3867150"/>
              <a:gd name="T32" fmla="*/ 630788 w 3851276"/>
              <a:gd name="T33" fmla="*/ 1256414 h 3867150"/>
              <a:gd name="T34" fmla="*/ 504690 w 3851276"/>
              <a:gd name="T35" fmla="*/ 1179832 h 3867150"/>
              <a:gd name="T36" fmla="*/ 450001 w 3851276"/>
              <a:gd name="T37" fmla="*/ 1011508 h 3867150"/>
              <a:gd name="T38" fmla="*/ 503698 w 3851276"/>
              <a:gd name="T39" fmla="*/ 747004 h 3867150"/>
              <a:gd name="T40" fmla="*/ 248093 w 3851276"/>
              <a:gd name="T41" fmla="*/ 1036554 h 3867150"/>
              <a:gd name="T42" fmla="*/ 434514 w 3851276"/>
              <a:gd name="T43" fmla="*/ 1372094 h 3867150"/>
              <a:gd name="T44" fmla="*/ 811427 w 3851276"/>
              <a:gd name="T45" fmla="*/ 1312807 h 3867150"/>
              <a:gd name="T46" fmla="*/ 884837 w 3851276"/>
              <a:gd name="T47" fmla="*/ 934562 h 3867150"/>
              <a:gd name="T48" fmla="*/ 1706401 w 3851276"/>
              <a:gd name="T49" fmla="*/ 671693 h 3867150"/>
              <a:gd name="T50" fmla="*/ 1700139 w 3851276"/>
              <a:gd name="T51" fmla="*/ 636818 h 3867150"/>
              <a:gd name="T52" fmla="*/ 991430 w 3851276"/>
              <a:gd name="T53" fmla="*/ 909846 h 3867150"/>
              <a:gd name="T54" fmla="*/ 880141 w 3851276"/>
              <a:gd name="T55" fmla="*/ 1396184 h 3867150"/>
              <a:gd name="T56" fmla="*/ 433418 w 3851276"/>
              <a:gd name="T57" fmla="*/ 1488008 h 3867150"/>
              <a:gd name="T58" fmla="*/ 142125 w 3851276"/>
              <a:gd name="T59" fmla="*/ 1014810 h 3867150"/>
              <a:gd name="T60" fmla="*/ 468637 w 3851276"/>
              <a:gd name="T61" fmla="*/ 644543 h 3867150"/>
              <a:gd name="T62" fmla="*/ 1609181 w 3851276"/>
              <a:gd name="T63" fmla="*/ 590683 h 3867150"/>
              <a:gd name="T64" fmla="*/ 1621392 w 3851276"/>
              <a:gd name="T65" fmla="*/ 399888 h 3867150"/>
              <a:gd name="T66" fmla="*/ 1800177 w 3851276"/>
              <a:gd name="T67" fmla="*/ 613985 h 3867150"/>
              <a:gd name="T68" fmla="*/ 1590864 w 3851276"/>
              <a:gd name="T69" fmla="*/ 545956 h 3867150"/>
              <a:gd name="T70" fmla="*/ 1297011 w 3851276"/>
              <a:gd name="T71" fmla="*/ 473078 h 3867150"/>
              <a:gd name="T72" fmla="*/ 864608 w 3851276"/>
              <a:gd name="T73" fmla="*/ 229267 h 3867150"/>
              <a:gd name="T74" fmla="*/ 1442763 w 3851276"/>
              <a:gd name="T75" fmla="*/ 157484 h 3867150"/>
              <a:gd name="T76" fmla="*/ 1798768 w 3851276"/>
              <a:gd name="T77" fmla="*/ 541576 h 3867150"/>
              <a:gd name="T78" fmla="*/ 1560805 w 3851276"/>
              <a:gd name="T79" fmla="*/ 211751 h 3867150"/>
              <a:gd name="T80" fmla="*/ 559326 w 3851276"/>
              <a:gd name="T81" fmla="*/ 205496 h 3867150"/>
              <a:gd name="T82" fmla="*/ 527233 w 3851276"/>
              <a:gd name="T83" fmla="*/ 319660 h 3867150"/>
              <a:gd name="T84" fmla="*/ 1297481 w 3851276"/>
              <a:gd name="T85" fmla="*/ 182350 h 3867150"/>
              <a:gd name="T86" fmla="*/ 1292001 w 3851276"/>
              <a:gd name="T87" fmla="*/ 93208 h 3867150"/>
              <a:gd name="T88" fmla="*/ 619600 w 3851276"/>
              <a:gd name="T89" fmla="*/ 270241 h 3867150"/>
              <a:gd name="T90" fmla="*/ 1207932 w 3851276"/>
              <a:gd name="T91" fmla="*/ 190482 h 3867150"/>
              <a:gd name="T92" fmla="*/ 994391 w 3851276"/>
              <a:gd name="T93" fmla="*/ 47699 h 3867150"/>
              <a:gd name="T94" fmla="*/ 1076896 w 3851276"/>
              <a:gd name="T95" fmla="*/ 156 h 3867150"/>
              <a:gd name="T96" fmla="*/ 1557987 w 3851276"/>
              <a:gd name="T97" fmla="*/ 165616 h 3867150"/>
              <a:gd name="T98" fmla="*/ 1856380 w 3851276"/>
              <a:gd name="T99" fmla="*/ 577390 h 3867150"/>
              <a:gd name="T100" fmla="*/ 1862486 w 3851276"/>
              <a:gd name="T101" fmla="*/ 1085812 h 3867150"/>
              <a:gd name="T102" fmla="*/ 1574426 w 3851276"/>
              <a:gd name="T103" fmla="*/ 1504779 h 3867150"/>
              <a:gd name="T104" fmla="*/ 1097560 w 3851276"/>
              <a:gd name="T105" fmla="*/ 1681812 h 3867150"/>
              <a:gd name="T106" fmla="*/ 735607 w 3851276"/>
              <a:gd name="T107" fmla="*/ 1578126 h 3867150"/>
              <a:gd name="T108" fmla="*/ 900928 w 3851276"/>
              <a:gd name="T109" fmla="*/ 1563268 h 3867150"/>
              <a:gd name="T110" fmla="*/ 1048403 w 3851276"/>
              <a:gd name="T111" fmla="*/ 1320865 h 3867150"/>
              <a:gd name="T112" fmla="*/ 1176777 w 3851276"/>
              <a:gd name="T113" fmla="*/ 1222183 h 3867150"/>
              <a:gd name="T114" fmla="*/ 1043706 w 3851276"/>
              <a:gd name="T115" fmla="*/ 813381 h 3867150"/>
              <a:gd name="T116" fmla="*/ 633533 w 3851276"/>
              <a:gd name="T117" fmla="*/ 505138 h 3867150"/>
              <a:gd name="T118" fmla="*/ 477292 w 3851276"/>
              <a:gd name="T119" fmla="*/ 525312 h 3867150"/>
              <a:gd name="T120" fmla="*/ 324495 w 3851276"/>
              <a:gd name="T121" fmla="*/ 560812 h 3867150"/>
              <a:gd name="T122" fmla="*/ 355649 w 3851276"/>
              <a:gd name="T123" fmla="*/ 373771 h 3867150"/>
              <a:gd name="T124" fmla="*/ 752828 w 3851276"/>
              <a:gd name="T125" fmla="*/ 56144 h 38671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851276" h="3867150">
                <a:moveTo>
                  <a:pt x="40010" y="3597275"/>
                </a:moveTo>
                <a:lnTo>
                  <a:pt x="414338" y="3827016"/>
                </a:lnTo>
                <a:lnTo>
                  <a:pt x="407017" y="3831441"/>
                </a:lnTo>
                <a:lnTo>
                  <a:pt x="399696" y="3835865"/>
                </a:lnTo>
                <a:lnTo>
                  <a:pt x="392056" y="3839657"/>
                </a:lnTo>
                <a:lnTo>
                  <a:pt x="384417" y="3843449"/>
                </a:lnTo>
                <a:lnTo>
                  <a:pt x="376459" y="3846925"/>
                </a:lnTo>
                <a:lnTo>
                  <a:pt x="368820" y="3850401"/>
                </a:lnTo>
                <a:lnTo>
                  <a:pt x="360544" y="3853246"/>
                </a:lnTo>
                <a:lnTo>
                  <a:pt x="352586" y="3855774"/>
                </a:lnTo>
                <a:lnTo>
                  <a:pt x="344310" y="3858302"/>
                </a:lnTo>
                <a:lnTo>
                  <a:pt x="336671" y="3860514"/>
                </a:lnTo>
                <a:lnTo>
                  <a:pt x="328395" y="3862094"/>
                </a:lnTo>
                <a:lnTo>
                  <a:pt x="319801" y="3863674"/>
                </a:lnTo>
                <a:lnTo>
                  <a:pt x="311525" y="3864938"/>
                </a:lnTo>
                <a:lnTo>
                  <a:pt x="302931" y="3866202"/>
                </a:lnTo>
                <a:lnTo>
                  <a:pt x="294655" y="3866834"/>
                </a:lnTo>
                <a:lnTo>
                  <a:pt x="286060" y="3867150"/>
                </a:lnTo>
                <a:lnTo>
                  <a:pt x="277466" y="3867150"/>
                </a:lnTo>
                <a:lnTo>
                  <a:pt x="268872" y="3866834"/>
                </a:lnTo>
                <a:lnTo>
                  <a:pt x="260596" y="3866518"/>
                </a:lnTo>
                <a:lnTo>
                  <a:pt x="252002" y="3865254"/>
                </a:lnTo>
                <a:lnTo>
                  <a:pt x="243407" y="3864306"/>
                </a:lnTo>
                <a:lnTo>
                  <a:pt x="234813" y="3862726"/>
                </a:lnTo>
                <a:lnTo>
                  <a:pt x="226537" y="3861146"/>
                </a:lnTo>
                <a:lnTo>
                  <a:pt x="217943" y="3859250"/>
                </a:lnTo>
                <a:lnTo>
                  <a:pt x="209667" y="3856722"/>
                </a:lnTo>
                <a:lnTo>
                  <a:pt x="201391" y="3853878"/>
                </a:lnTo>
                <a:lnTo>
                  <a:pt x="193115" y="3851033"/>
                </a:lnTo>
                <a:lnTo>
                  <a:pt x="184839" y="3847557"/>
                </a:lnTo>
                <a:lnTo>
                  <a:pt x="176563" y="3844081"/>
                </a:lnTo>
                <a:lnTo>
                  <a:pt x="168605" y="3839973"/>
                </a:lnTo>
                <a:lnTo>
                  <a:pt x="160648" y="3835865"/>
                </a:lnTo>
                <a:lnTo>
                  <a:pt x="152690" y="3831125"/>
                </a:lnTo>
                <a:lnTo>
                  <a:pt x="145051" y="3826384"/>
                </a:lnTo>
                <a:lnTo>
                  <a:pt x="137411" y="3821012"/>
                </a:lnTo>
                <a:lnTo>
                  <a:pt x="130409" y="3815956"/>
                </a:lnTo>
                <a:lnTo>
                  <a:pt x="123406" y="3810268"/>
                </a:lnTo>
                <a:lnTo>
                  <a:pt x="117040" y="3804264"/>
                </a:lnTo>
                <a:lnTo>
                  <a:pt x="110355" y="3798575"/>
                </a:lnTo>
                <a:lnTo>
                  <a:pt x="104307" y="3792255"/>
                </a:lnTo>
                <a:lnTo>
                  <a:pt x="98260" y="3785619"/>
                </a:lnTo>
                <a:lnTo>
                  <a:pt x="92848" y="3778983"/>
                </a:lnTo>
                <a:lnTo>
                  <a:pt x="87437" y="3772346"/>
                </a:lnTo>
                <a:lnTo>
                  <a:pt x="82344" y="3765710"/>
                </a:lnTo>
                <a:lnTo>
                  <a:pt x="77570" y="3758442"/>
                </a:lnTo>
                <a:lnTo>
                  <a:pt x="72795" y="3751173"/>
                </a:lnTo>
                <a:lnTo>
                  <a:pt x="68657" y="3743905"/>
                </a:lnTo>
                <a:lnTo>
                  <a:pt x="64519" y="3736321"/>
                </a:lnTo>
                <a:lnTo>
                  <a:pt x="60699" y="3728736"/>
                </a:lnTo>
                <a:lnTo>
                  <a:pt x="57516" y="3721152"/>
                </a:lnTo>
                <a:lnTo>
                  <a:pt x="54015" y="3713252"/>
                </a:lnTo>
                <a:lnTo>
                  <a:pt x="51469" y="3705668"/>
                </a:lnTo>
                <a:lnTo>
                  <a:pt x="48922" y="3697451"/>
                </a:lnTo>
                <a:lnTo>
                  <a:pt x="46376" y="3689551"/>
                </a:lnTo>
                <a:lnTo>
                  <a:pt x="44148" y="3681335"/>
                </a:lnTo>
                <a:lnTo>
                  <a:pt x="42556" y="3673118"/>
                </a:lnTo>
                <a:lnTo>
                  <a:pt x="41283" y="3664586"/>
                </a:lnTo>
                <a:lnTo>
                  <a:pt x="40010" y="3656370"/>
                </a:lnTo>
                <a:lnTo>
                  <a:pt x="38736" y="3648153"/>
                </a:lnTo>
                <a:lnTo>
                  <a:pt x="38100" y="3639621"/>
                </a:lnTo>
                <a:lnTo>
                  <a:pt x="38100" y="3631089"/>
                </a:lnTo>
                <a:lnTo>
                  <a:pt x="38100" y="3622556"/>
                </a:lnTo>
                <a:lnTo>
                  <a:pt x="38100" y="3614340"/>
                </a:lnTo>
                <a:lnTo>
                  <a:pt x="38736" y="3605807"/>
                </a:lnTo>
                <a:lnTo>
                  <a:pt x="40010" y="3597275"/>
                </a:lnTo>
                <a:close/>
                <a:moveTo>
                  <a:pt x="282694" y="3070225"/>
                </a:moveTo>
                <a:lnTo>
                  <a:pt x="750888" y="3359468"/>
                </a:lnTo>
                <a:lnTo>
                  <a:pt x="468193" y="3816350"/>
                </a:lnTo>
                <a:lnTo>
                  <a:pt x="0" y="3526473"/>
                </a:lnTo>
                <a:lnTo>
                  <a:pt x="282694" y="3070225"/>
                </a:lnTo>
                <a:close/>
                <a:moveTo>
                  <a:pt x="2572781" y="3007398"/>
                </a:moveTo>
                <a:lnTo>
                  <a:pt x="2548329" y="3012478"/>
                </a:lnTo>
                <a:lnTo>
                  <a:pt x="2523877" y="3017557"/>
                </a:lnTo>
                <a:lnTo>
                  <a:pt x="2499425" y="3021684"/>
                </a:lnTo>
                <a:lnTo>
                  <a:pt x="2474972" y="3026129"/>
                </a:lnTo>
                <a:lnTo>
                  <a:pt x="2450203" y="3029621"/>
                </a:lnTo>
                <a:lnTo>
                  <a:pt x="2425751" y="3033113"/>
                </a:lnTo>
                <a:lnTo>
                  <a:pt x="2400981" y="3036605"/>
                </a:lnTo>
                <a:lnTo>
                  <a:pt x="2376212" y="3039463"/>
                </a:lnTo>
                <a:lnTo>
                  <a:pt x="2351442" y="3042320"/>
                </a:lnTo>
                <a:lnTo>
                  <a:pt x="2326672" y="3044860"/>
                </a:lnTo>
                <a:lnTo>
                  <a:pt x="2301902" y="3046764"/>
                </a:lnTo>
                <a:lnTo>
                  <a:pt x="2277133" y="3048669"/>
                </a:lnTo>
                <a:lnTo>
                  <a:pt x="2252363" y="3050257"/>
                </a:lnTo>
                <a:lnTo>
                  <a:pt x="2227276" y="3051844"/>
                </a:lnTo>
                <a:lnTo>
                  <a:pt x="2202506" y="3052796"/>
                </a:lnTo>
                <a:lnTo>
                  <a:pt x="2177737" y="3053431"/>
                </a:lnTo>
                <a:lnTo>
                  <a:pt x="2177737" y="3343599"/>
                </a:lnTo>
                <a:lnTo>
                  <a:pt x="2189487" y="3342012"/>
                </a:lnTo>
                <a:lnTo>
                  <a:pt x="2200601" y="3340107"/>
                </a:lnTo>
                <a:lnTo>
                  <a:pt x="2212033" y="3337567"/>
                </a:lnTo>
                <a:lnTo>
                  <a:pt x="2223465" y="3334710"/>
                </a:lnTo>
                <a:lnTo>
                  <a:pt x="2234580" y="3331535"/>
                </a:lnTo>
                <a:lnTo>
                  <a:pt x="2245694" y="3327726"/>
                </a:lnTo>
                <a:lnTo>
                  <a:pt x="2256809" y="3323916"/>
                </a:lnTo>
                <a:lnTo>
                  <a:pt x="2267924" y="3319472"/>
                </a:lnTo>
                <a:lnTo>
                  <a:pt x="2278403" y="3314710"/>
                </a:lnTo>
                <a:lnTo>
                  <a:pt x="2289200" y="3309630"/>
                </a:lnTo>
                <a:lnTo>
                  <a:pt x="2299997" y="3304233"/>
                </a:lnTo>
                <a:lnTo>
                  <a:pt x="2310477" y="3298519"/>
                </a:lnTo>
                <a:lnTo>
                  <a:pt x="2320638" y="3292487"/>
                </a:lnTo>
                <a:lnTo>
                  <a:pt x="2330800" y="3286137"/>
                </a:lnTo>
                <a:lnTo>
                  <a:pt x="2340645" y="3279153"/>
                </a:lnTo>
                <a:lnTo>
                  <a:pt x="2350807" y="3272486"/>
                </a:lnTo>
                <a:lnTo>
                  <a:pt x="2362239" y="3263914"/>
                </a:lnTo>
                <a:lnTo>
                  <a:pt x="2373671" y="3255025"/>
                </a:lnTo>
                <a:lnTo>
                  <a:pt x="2385103" y="3245818"/>
                </a:lnTo>
                <a:lnTo>
                  <a:pt x="2395900" y="3236294"/>
                </a:lnTo>
                <a:lnTo>
                  <a:pt x="2406380" y="3226453"/>
                </a:lnTo>
                <a:lnTo>
                  <a:pt x="2416859" y="3216294"/>
                </a:lnTo>
                <a:lnTo>
                  <a:pt x="2427656" y="3206135"/>
                </a:lnTo>
                <a:lnTo>
                  <a:pt x="2437818" y="3195658"/>
                </a:lnTo>
                <a:lnTo>
                  <a:pt x="2447662" y="3184547"/>
                </a:lnTo>
                <a:lnTo>
                  <a:pt x="2457189" y="3173435"/>
                </a:lnTo>
                <a:lnTo>
                  <a:pt x="2466716" y="3162324"/>
                </a:lnTo>
                <a:lnTo>
                  <a:pt x="2476560" y="3150895"/>
                </a:lnTo>
                <a:lnTo>
                  <a:pt x="2485770" y="3139148"/>
                </a:lnTo>
                <a:lnTo>
                  <a:pt x="2494661" y="3127719"/>
                </a:lnTo>
                <a:lnTo>
                  <a:pt x="2503553" y="3115656"/>
                </a:lnTo>
                <a:lnTo>
                  <a:pt x="2512127" y="3103592"/>
                </a:lnTo>
                <a:lnTo>
                  <a:pt x="2528322" y="3080099"/>
                </a:lnTo>
                <a:lnTo>
                  <a:pt x="2543248" y="3056289"/>
                </a:lnTo>
                <a:lnTo>
                  <a:pt x="2558491" y="3031843"/>
                </a:lnTo>
                <a:lnTo>
                  <a:pt x="2572781" y="3007398"/>
                </a:lnTo>
                <a:close/>
                <a:moveTo>
                  <a:pt x="3072620" y="2827710"/>
                </a:moveTo>
                <a:lnTo>
                  <a:pt x="3048485" y="2840726"/>
                </a:lnTo>
                <a:lnTo>
                  <a:pt x="3023716" y="2852790"/>
                </a:lnTo>
                <a:lnTo>
                  <a:pt x="2998946" y="2864854"/>
                </a:lnTo>
                <a:lnTo>
                  <a:pt x="2974176" y="2875965"/>
                </a:lnTo>
                <a:lnTo>
                  <a:pt x="2949089" y="2887077"/>
                </a:lnTo>
                <a:lnTo>
                  <a:pt x="2924002" y="2897553"/>
                </a:lnTo>
                <a:lnTo>
                  <a:pt x="2898597" y="2908347"/>
                </a:lnTo>
                <a:lnTo>
                  <a:pt x="2873192" y="2918189"/>
                </a:lnTo>
                <a:lnTo>
                  <a:pt x="2847788" y="2927713"/>
                </a:lnTo>
                <a:lnTo>
                  <a:pt x="2822065" y="2936920"/>
                </a:lnTo>
                <a:lnTo>
                  <a:pt x="2796025" y="2946126"/>
                </a:lnTo>
                <a:lnTo>
                  <a:pt x="2769986" y="2954381"/>
                </a:lnTo>
                <a:lnTo>
                  <a:pt x="2743946" y="2962635"/>
                </a:lnTo>
                <a:lnTo>
                  <a:pt x="2717906" y="2970571"/>
                </a:lnTo>
                <a:lnTo>
                  <a:pt x="2691548" y="2978191"/>
                </a:lnTo>
                <a:lnTo>
                  <a:pt x="2665191" y="2985175"/>
                </a:lnTo>
                <a:lnTo>
                  <a:pt x="2654394" y="3005493"/>
                </a:lnTo>
                <a:lnTo>
                  <a:pt x="2643279" y="3026129"/>
                </a:lnTo>
                <a:lnTo>
                  <a:pt x="2631847" y="3046129"/>
                </a:lnTo>
                <a:lnTo>
                  <a:pt x="2620415" y="3066130"/>
                </a:lnTo>
                <a:lnTo>
                  <a:pt x="2608030" y="3086131"/>
                </a:lnTo>
                <a:lnTo>
                  <a:pt x="2595963" y="3105496"/>
                </a:lnTo>
                <a:lnTo>
                  <a:pt x="2582943" y="3124862"/>
                </a:lnTo>
                <a:lnTo>
                  <a:pt x="2569923" y="3144545"/>
                </a:lnTo>
                <a:lnTo>
                  <a:pt x="2553727" y="3166133"/>
                </a:lnTo>
                <a:lnTo>
                  <a:pt x="2536897" y="3188039"/>
                </a:lnTo>
                <a:lnTo>
                  <a:pt x="2528322" y="3198515"/>
                </a:lnTo>
                <a:lnTo>
                  <a:pt x="2519431" y="3208992"/>
                </a:lnTo>
                <a:lnTo>
                  <a:pt x="2510539" y="3219468"/>
                </a:lnTo>
                <a:lnTo>
                  <a:pt x="2501012" y="3229945"/>
                </a:lnTo>
                <a:lnTo>
                  <a:pt x="2491803" y="3240104"/>
                </a:lnTo>
                <a:lnTo>
                  <a:pt x="2482276" y="3249946"/>
                </a:lnTo>
                <a:lnTo>
                  <a:pt x="2472432" y="3259787"/>
                </a:lnTo>
                <a:lnTo>
                  <a:pt x="2462588" y="3269311"/>
                </a:lnTo>
                <a:lnTo>
                  <a:pt x="2452743" y="3278835"/>
                </a:lnTo>
                <a:lnTo>
                  <a:pt x="2442264" y="3288042"/>
                </a:lnTo>
                <a:lnTo>
                  <a:pt x="2431784" y="3297566"/>
                </a:lnTo>
                <a:lnTo>
                  <a:pt x="2420987" y="3306455"/>
                </a:lnTo>
                <a:lnTo>
                  <a:pt x="2438136" y="3301376"/>
                </a:lnTo>
                <a:lnTo>
                  <a:pt x="2455284" y="3295979"/>
                </a:lnTo>
                <a:lnTo>
                  <a:pt x="2472114" y="3290582"/>
                </a:lnTo>
                <a:lnTo>
                  <a:pt x="2489263" y="3284550"/>
                </a:lnTo>
                <a:lnTo>
                  <a:pt x="2506093" y="3278200"/>
                </a:lnTo>
                <a:lnTo>
                  <a:pt x="2522606" y="3271851"/>
                </a:lnTo>
                <a:lnTo>
                  <a:pt x="2539437" y="3264867"/>
                </a:lnTo>
                <a:lnTo>
                  <a:pt x="2555633" y="3257882"/>
                </a:lnTo>
                <a:lnTo>
                  <a:pt x="2572146" y="3250580"/>
                </a:lnTo>
                <a:lnTo>
                  <a:pt x="2588341" y="3242961"/>
                </a:lnTo>
                <a:lnTo>
                  <a:pt x="2604537" y="3235024"/>
                </a:lnTo>
                <a:lnTo>
                  <a:pt x="2620732" y="3226770"/>
                </a:lnTo>
                <a:lnTo>
                  <a:pt x="2636293" y="3218198"/>
                </a:lnTo>
                <a:lnTo>
                  <a:pt x="2651853" y="3209627"/>
                </a:lnTo>
                <a:lnTo>
                  <a:pt x="2667731" y="3200738"/>
                </a:lnTo>
                <a:lnTo>
                  <a:pt x="2682974" y="3191531"/>
                </a:lnTo>
                <a:lnTo>
                  <a:pt x="2697582" y="3182959"/>
                </a:lnTo>
                <a:lnTo>
                  <a:pt x="2711237" y="3174070"/>
                </a:lnTo>
                <a:lnTo>
                  <a:pt x="2725527" y="3164863"/>
                </a:lnTo>
                <a:lnTo>
                  <a:pt x="2739500" y="3155657"/>
                </a:lnTo>
                <a:lnTo>
                  <a:pt x="2753155" y="3146133"/>
                </a:lnTo>
                <a:lnTo>
                  <a:pt x="2766810" y="3136609"/>
                </a:lnTo>
                <a:lnTo>
                  <a:pt x="2780147" y="3126450"/>
                </a:lnTo>
                <a:lnTo>
                  <a:pt x="2793485" y="3116290"/>
                </a:lnTo>
                <a:lnTo>
                  <a:pt x="2806822" y="3106131"/>
                </a:lnTo>
                <a:lnTo>
                  <a:pt x="2819842" y="3095655"/>
                </a:lnTo>
                <a:lnTo>
                  <a:pt x="2832862" y="3085178"/>
                </a:lnTo>
                <a:lnTo>
                  <a:pt x="2845565" y="3074384"/>
                </a:lnTo>
                <a:lnTo>
                  <a:pt x="2858267" y="3063273"/>
                </a:lnTo>
                <a:lnTo>
                  <a:pt x="2870652" y="3052479"/>
                </a:lnTo>
                <a:lnTo>
                  <a:pt x="2883354" y="3041050"/>
                </a:lnTo>
                <a:lnTo>
                  <a:pt x="2895422" y="3029621"/>
                </a:lnTo>
                <a:lnTo>
                  <a:pt x="2907489" y="3018192"/>
                </a:lnTo>
                <a:lnTo>
                  <a:pt x="2919556" y="3006128"/>
                </a:lnTo>
                <a:lnTo>
                  <a:pt x="2931306" y="2994382"/>
                </a:lnTo>
                <a:lnTo>
                  <a:pt x="2943373" y="2982318"/>
                </a:lnTo>
                <a:lnTo>
                  <a:pt x="2954805" y="2970254"/>
                </a:lnTo>
                <a:lnTo>
                  <a:pt x="2965920" y="2958190"/>
                </a:lnTo>
                <a:lnTo>
                  <a:pt x="2988466" y="2933110"/>
                </a:lnTo>
                <a:lnTo>
                  <a:pt x="3010696" y="2907395"/>
                </a:lnTo>
                <a:lnTo>
                  <a:pt x="3031654" y="2881680"/>
                </a:lnTo>
                <a:lnTo>
                  <a:pt x="3052614" y="2854695"/>
                </a:lnTo>
                <a:lnTo>
                  <a:pt x="3072620" y="2827710"/>
                </a:lnTo>
                <a:close/>
                <a:moveTo>
                  <a:pt x="3344133" y="2258803"/>
                </a:moveTo>
                <a:lnTo>
                  <a:pt x="3315235" y="2272136"/>
                </a:lnTo>
                <a:lnTo>
                  <a:pt x="3286020" y="2284518"/>
                </a:lnTo>
                <a:lnTo>
                  <a:pt x="3256487" y="2296582"/>
                </a:lnTo>
                <a:lnTo>
                  <a:pt x="3226954" y="2308011"/>
                </a:lnTo>
                <a:lnTo>
                  <a:pt x="3197421" y="2319122"/>
                </a:lnTo>
                <a:lnTo>
                  <a:pt x="3167252" y="2329916"/>
                </a:lnTo>
                <a:lnTo>
                  <a:pt x="3137402" y="2340393"/>
                </a:lnTo>
                <a:lnTo>
                  <a:pt x="3107234" y="2349917"/>
                </a:lnTo>
                <a:lnTo>
                  <a:pt x="3075796" y="2359758"/>
                </a:lnTo>
                <a:lnTo>
                  <a:pt x="3044992" y="2368965"/>
                </a:lnTo>
                <a:lnTo>
                  <a:pt x="3013554" y="2377854"/>
                </a:lnTo>
                <a:lnTo>
                  <a:pt x="2981798" y="2386108"/>
                </a:lnTo>
                <a:lnTo>
                  <a:pt x="2950677" y="2394363"/>
                </a:lnTo>
                <a:lnTo>
                  <a:pt x="2918921" y="2401982"/>
                </a:lnTo>
                <a:lnTo>
                  <a:pt x="2887165" y="2409601"/>
                </a:lnTo>
                <a:lnTo>
                  <a:pt x="2855409" y="2416585"/>
                </a:lnTo>
                <a:lnTo>
                  <a:pt x="2848105" y="2451190"/>
                </a:lnTo>
                <a:lnTo>
                  <a:pt x="2840484" y="2485477"/>
                </a:lnTo>
                <a:lnTo>
                  <a:pt x="2832227" y="2520081"/>
                </a:lnTo>
                <a:lnTo>
                  <a:pt x="2823653" y="2554368"/>
                </a:lnTo>
                <a:lnTo>
                  <a:pt x="2814444" y="2588654"/>
                </a:lnTo>
                <a:lnTo>
                  <a:pt x="2804917" y="2622941"/>
                </a:lnTo>
                <a:lnTo>
                  <a:pt x="2795073" y="2656911"/>
                </a:lnTo>
                <a:lnTo>
                  <a:pt x="2784593" y="2690880"/>
                </a:lnTo>
                <a:lnTo>
                  <a:pt x="2776019" y="2717548"/>
                </a:lnTo>
                <a:lnTo>
                  <a:pt x="2766810" y="2743898"/>
                </a:lnTo>
                <a:lnTo>
                  <a:pt x="2757600" y="2770248"/>
                </a:lnTo>
                <a:lnTo>
                  <a:pt x="2747756" y="2796915"/>
                </a:lnTo>
                <a:lnTo>
                  <a:pt x="2737594" y="2823265"/>
                </a:lnTo>
                <a:lnTo>
                  <a:pt x="2727115" y="2849298"/>
                </a:lnTo>
                <a:lnTo>
                  <a:pt x="2716318" y="2875330"/>
                </a:lnTo>
                <a:lnTo>
                  <a:pt x="2705203" y="2901045"/>
                </a:lnTo>
                <a:lnTo>
                  <a:pt x="2735054" y="2892156"/>
                </a:lnTo>
                <a:lnTo>
                  <a:pt x="2764904" y="2882632"/>
                </a:lnTo>
                <a:lnTo>
                  <a:pt x="2794438" y="2872156"/>
                </a:lnTo>
                <a:lnTo>
                  <a:pt x="2823970" y="2861679"/>
                </a:lnTo>
                <a:lnTo>
                  <a:pt x="2852868" y="2850568"/>
                </a:lnTo>
                <a:lnTo>
                  <a:pt x="2881766" y="2839139"/>
                </a:lnTo>
                <a:lnTo>
                  <a:pt x="2910982" y="2827075"/>
                </a:lnTo>
                <a:lnTo>
                  <a:pt x="2939245" y="2814693"/>
                </a:lnTo>
                <a:lnTo>
                  <a:pt x="2967825" y="2801677"/>
                </a:lnTo>
                <a:lnTo>
                  <a:pt x="2996088" y="2788343"/>
                </a:lnTo>
                <a:lnTo>
                  <a:pt x="3023716" y="2774057"/>
                </a:lnTo>
                <a:lnTo>
                  <a:pt x="3051343" y="2759454"/>
                </a:lnTo>
                <a:lnTo>
                  <a:pt x="3078971" y="2744533"/>
                </a:lnTo>
                <a:lnTo>
                  <a:pt x="3105964" y="2729294"/>
                </a:lnTo>
                <a:lnTo>
                  <a:pt x="3132638" y="2713103"/>
                </a:lnTo>
                <a:lnTo>
                  <a:pt x="3158996" y="2696594"/>
                </a:lnTo>
                <a:lnTo>
                  <a:pt x="3174239" y="2670879"/>
                </a:lnTo>
                <a:lnTo>
                  <a:pt x="3188529" y="2644847"/>
                </a:lnTo>
                <a:lnTo>
                  <a:pt x="3202502" y="2618814"/>
                </a:lnTo>
                <a:lnTo>
                  <a:pt x="3216157" y="2591829"/>
                </a:lnTo>
                <a:lnTo>
                  <a:pt x="3229177" y="2565162"/>
                </a:lnTo>
                <a:lnTo>
                  <a:pt x="3241879" y="2538494"/>
                </a:lnTo>
                <a:lnTo>
                  <a:pt x="3253946" y="2511192"/>
                </a:lnTo>
                <a:lnTo>
                  <a:pt x="3266014" y="2483889"/>
                </a:lnTo>
                <a:lnTo>
                  <a:pt x="3277128" y="2456269"/>
                </a:lnTo>
                <a:lnTo>
                  <a:pt x="3287925" y="2428649"/>
                </a:lnTo>
                <a:lnTo>
                  <a:pt x="3298722" y="2400712"/>
                </a:lnTo>
                <a:lnTo>
                  <a:pt x="3308566" y="2372775"/>
                </a:lnTo>
                <a:lnTo>
                  <a:pt x="3318094" y="2344202"/>
                </a:lnTo>
                <a:lnTo>
                  <a:pt x="3327303" y="2315947"/>
                </a:lnTo>
                <a:lnTo>
                  <a:pt x="3335877" y="2287692"/>
                </a:lnTo>
                <a:lnTo>
                  <a:pt x="3344133" y="2258803"/>
                </a:lnTo>
                <a:close/>
                <a:moveTo>
                  <a:pt x="3688686" y="2249279"/>
                </a:moveTo>
                <a:lnTo>
                  <a:pt x="3679159" y="2267057"/>
                </a:lnTo>
                <a:lnTo>
                  <a:pt x="3673760" y="2275946"/>
                </a:lnTo>
                <a:lnTo>
                  <a:pt x="3668679" y="2284835"/>
                </a:lnTo>
                <a:lnTo>
                  <a:pt x="3658835" y="2301026"/>
                </a:lnTo>
                <a:lnTo>
                  <a:pt x="3648673" y="2317217"/>
                </a:lnTo>
                <a:lnTo>
                  <a:pt x="3638511" y="2333091"/>
                </a:lnTo>
                <a:lnTo>
                  <a:pt x="3628032" y="2348647"/>
                </a:lnTo>
                <a:lnTo>
                  <a:pt x="3616917" y="2364203"/>
                </a:lnTo>
                <a:lnTo>
                  <a:pt x="3605802" y="2379441"/>
                </a:lnTo>
                <a:lnTo>
                  <a:pt x="3594688" y="2394680"/>
                </a:lnTo>
                <a:lnTo>
                  <a:pt x="3583256" y="2409601"/>
                </a:lnTo>
                <a:lnTo>
                  <a:pt x="3571506" y="2424522"/>
                </a:lnTo>
                <a:lnTo>
                  <a:pt x="3559756" y="2439126"/>
                </a:lnTo>
                <a:lnTo>
                  <a:pt x="3547689" y="2453412"/>
                </a:lnTo>
                <a:lnTo>
                  <a:pt x="3535304" y="2468016"/>
                </a:lnTo>
                <a:lnTo>
                  <a:pt x="3522920" y="2481984"/>
                </a:lnTo>
                <a:lnTo>
                  <a:pt x="3510217" y="2495953"/>
                </a:lnTo>
                <a:lnTo>
                  <a:pt x="3497197" y="2509922"/>
                </a:lnTo>
                <a:lnTo>
                  <a:pt x="3484495" y="2523256"/>
                </a:lnTo>
                <a:lnTo>
                  <a:pt x="3471157" y="2536907"/>
                </a:lnTo>
                <a:lnTo>
                  <a:pt x="3458137" y="2549923"/>
                </a:lnTo>
                <a:lnTo>
                  <a:pt x="3444482" y="2563257"/>
                </a:lnTo>
                <a:lnTo>
                  <a:pt x="3430510" y="2576273"/>
                </a:lnTo>
                <a:lnTo>
                  <a:pt x="3416854" y="2588972"/>
                </a:lnTo>
                <a:lnTo>
                  <a:pt x="3402882" y="2601671"/>
                </a:lnTo>
                <a:lnTo>
                  <a:pt x="3388592" y="2614052"/>
                </a:lnTo>
                <a:lnTo>
                  <a:pt x="3374302" y="2626116"/>
                </a:lnTo>
                <a:lnTo>
                  <a:pt x="3360011" y="2638180"/>
                </a:lnTo>
                <a:lnTo>
                  <a:pt x="3345086" y="2649926"/>
                </a:lnTo>
                <a:lnTo>
                  <a:pt x="3330478" y="2661990"/>
                </a:lnTo>
                <a:lnTo>
                  <a:pt x="3315870" y="2673419"/>
                </a:lnTo>
                <a:lnTo>
                  <a:pt x="3300628" y="2684531"/>
                </a:lnTo>
                <a:lnTo>
                  <a:pt x="3285702" y="2695960"/>
                </a:lnTo>
                <a:lnTo>
                  <a:pt x="3270460" y="2706754"/>
                </a:lnTo>
                <a:lnTo>
                  <a:pt x="3255216" y="2717548"/>
                </a:lnTo>
                <a:lnTo>
                  <a:pt x="3233305" y="2732151"/>
                </a:lnTo>
                <a:lnTo>
                  <a:pt x="3211393" y="2746755"/>
                </a:lnTo>
                <a:lnTo>
                  <a:pt x="3197421" y="2769930"/>
                </a:lnTo>
                <a:lnTo>
                  <a:pt x="3182496" y="2793105"/>
                </a:lnTo>
                <a:lnTo>
                  <a:pt x="3167570" y="2815963"/>
                </a:lnTo>
                <a:lnTo>
                  <a:pt x="3152010" y="2838504"/>
                </a:lnTo>
                <a:lnTo>
                  <a:pt x="3132321" y="2866441"/>
                </a:lnTo>
                <a:lnTo>
                  <a:pt x="3111997" y="2894061"/>
                </a:lnTo>
                <a:lnTo>
                  <a:pt x="3090721" y="2921046"/>
                </a:lnTo>
                <a:lnTo>
                  <a:pt x="3069127" y="2947714"/>
                </a:lnTo>
                <a:lnTo>
                  <a:pt x="3046898" y="2973746"/>
                </a:lnTo>
                <a:lnTo>
                  <a:pt x="3023716" y="2999461"/>
                </a:lnTo>
                <a:lnTo>
                  <a:pt x="3012284" y="3012160"/>
                </a:lnTo>
                <a:lnTo>
                  <a:pt x="3000216" y="3024541"/>
                </a:lnTo>
                <a:lnTo>
                  <a:pt x="2988466" y="3037240"/>
                </a:lnTo>
                <a:lnTo>
                  <a:pt x="2976399" y="3049304"/>
                </a:lnTo>
                <a:lnTo>
                  <a:pt x="2964014" y="3061368"/>
                </a:lnTo>
                <a:lnTo>
                  <a:pt x="2951947" y="3073432"/>
                </a:lnTo>
                <a:lnTo>
                  <a:pt x="2939245" y="3085178"/>
                </a:lnTo>
                <a:lnTo>
                  <a:pt x="2926542" y="3096925"/>
                </a:lnTo>
                <a:lnTo>
                  <a:pt x="2913840" y="3108036"/>
                </a:lnTo>
                <a:lnTo>
                  <a:pt x="2900820" y="3119783"/>
                </a:lnTo>
                <a:lnTo>
                  <a:pt x="2887800" y="3130894"/>
                </a:lnTo>
                <a:lnTo>
                  <a:pt x="2874780" y="3141688"/>
                </a:lnTo>
                <a:lnTo>
                  <a:pt x="2861125" y="3152482"/>
                </a:lnTo>
                <a:lnTo>
                  <a:pt x="2847470" y="3163276"/>
                </a:lnTo>
                <a:lnTo>
                  <a:pt x="2834132" y="3173753"/>
                </a:lnTo>
                <a:lnTo>
                  <a:pt x="2820160" y="3184229"/>
                </a:lnTo>
                <a:lnTo>
                  <a:pt x="2806505" y="3194071"/>
                </a:lnTo>
                <a:lnTo>
                  <a:pt x="2792214" y="3204547"/>
                </a:lnTo>
                <a:lnTo>
                  <a:pt x="2777924" y="3214071"/>
                </a:lnTo>
                <a:lnTo>
                  <a:pt x="2763317" y="3223595"/>
                </a:lnTo>
                <a:lnTo>
                  <a:pt x="2766492" y="3222643"/>
                </a:lnTo>
                <a:lnTo>
                  <a:pt x="2769350" y="3221691"/>
                </a:lnTo>
                <a:lnTo>
                  <a:pt x="2787769" y="3213754"/>
                </a:lnTo>
                <a:lnTo>
                  <a:pt x="2806505" y="3205817"/>
                </a:lnTo>
                <a:lnTo>
                  <a:pt x="2824606" y="3197563"/>
                </a:lnTo>
                <a:lnTo>
                  <a:pt x="2843024" y="3188991"/>
                </a:lnTo>
                <a:lnTo>
                  <a:pt x="2861125" y="3180102"/>
                </a:lnTo>
                <a:lnTo>
                  <a:pt x="2878908" y="3171213"/>
                </a:lnTo>
                <a:lnTo>
                  <a:pt x="2896692" y="3162006"/>
                </a:lnTo>
                <a:lnTo>
                  <a:pt x="2914475" y="3152482"/>
                </a:lnTo>
                <a:lnTo>
                  <a:pt x="2932258" y="3142958"/>
                </a:lnTo>
                <a:lnTo>
                  <a:pt x="2949724" y="3133116"/>
                </a:lnTo>
                <a:lnTo>
                  <a:pt x="2967508" y="3123275"/>
                </a:lnTo>
                <a:lnTo>
                  <a:pt x="2984656" y="3113116"/>
                </a:lnTo>
                <a:lnTo>
                  <a:pt x="3001804" y="3102639"/>
                </a:lnTo>
                <a:lnTo>
                  <a:pt x="3018952" y="3091845"/>
                </a:lnTo>
                <a:lnTo>
                  <a:pt x="3035783" y="3081051"/>
                </a:lnTo>
                <a:lnTo>
                  <a:pt x="3052614" y="3069940"/>
                </a:lnTo>
                <a:lnTo>
                  <a:pt x="3069444" y="3058511"/>
                </a:lnTo>
                <a:lnTo>
                  <a:pt x="3085957" y="3047082"/>
                </a:lnTo>
                <a:lnTo>
                  <a:pt x="3101835" y="3035653"/>
                </a:lnTo>
                <a:lnTo>
                  <a:pt x="3118031" y="3023589"/>
                </a:lnTo>
                <a:lnTo>
                  <a:pt x="3134226" y="3011525"/>
                </a:lnTo>
                <a:lnTo>
                  <a:pt x="3150104" y="2999144"/>
                </a:lnTo>
                <a:lnTo>
                  <a:pt x="3165982" y="2986762"/>
                </a:lnTo>
                <a:lnTo>
                  <a:pt x="3181860" y="2974064"/>
                </a:lnTo>
                <a:lnTo>
                  <a:pt x="3197103" y="2961365"/>
                </a:lnTo>
                <a:lnTo>
                  <a:pt x="3212664" y="2948031"/>
                </a:lnTo>
                <a:lnTo>
                  <a:pt x="3227589" y="2935015"/>
                </a:lnTo>
                <a:lnTo>
                  <a:pt x="3242514" y="2921681"/>
                </a:lnTo>
                <a:lnTo>
                  <a:pt x="3257440" y="2908030"/>
                </a:lnTo>
                <a:lnTo>
                  <a:pt x="3272047" y="2894379"/>
                </a:lnTo>
                <a:lnTo>
                  <a:pt x="3286338" y="2880092"/>
                </a:lnTo>
                <a:lnTo>
                  <a:pt x="3300945" y="2866441"/>
                </a:lnTo>
                <a:lnTo>
                  <a:pt x="3314918" y="2851838"/>
                </a:lnTo>
                <a:lnTo>
                  <a:pt x="3328890" y="2837234"/>
                </a:lnTo>
                <a:lnTo>
                  <a:pt x="3342863" y="2822948"/>
                </a:lnTo>
                <a:lnTo>
                  <a:pt x="3356518" y="2808027"/>
                </a:lnTo>
                <a:lnTo>
                  <a:pt x="3369538" y="2793105"/>
                </a:lnTo>
                <a:lnTo>
                  <a:pt x="3382876" y="2777867"/>
                </a:lnTo>
                <a:lnTo>
                  <a:pt x="3395896" y="2762628"/>
                </a:lnTo>
                <a:lnTo>
                  <a:pt x="3408916" y="2747072"/>
                </a:lnTo>
                <a:lnTo>
                  <a:pt x="3421300" y="2731516"/>
                </a:lnTo>
                <a:lnTo>
                  <a:pt x="3434003" y="2715643"/>
                </a:lnTo>
                <a:lnTo>
                  <a:pt x="3446070" y="2699769"/>
                </a:lnTo>
                <a:lnTo>
                  <a:pt x="3458455" y="2683578"/>
                </a:lnTo>
                <a:lnTo>
                  <a:pt x="3470204" y="2667387"/>
                </a:lnTo>
                <a:lnTo>
                  <a:pt x="3481637" y="2650879"/>
                </a:lnTo>
                <a:lnTo>
                  <a:pt x="3493386" y="2634370"/>
                </a:lnTo>
                <a:lnTo>
                  <a:pt x="3504818" y="2617862"/>
                </a:lnTo>
                <a:lnTo>
                  <a:pt x="3515616" y="2601036"/>
                </a:lnTo>
                <a:lnTo>
                  <a:pt x="3526730" y="2584527"/>
                </a:lnTo>
                <a:lnTo>
                  <a:pt x="3537210" y="2567067"/>
                </a:lnTo>
                <a:lnTo>
                  <a:pt x="3547689" y="2549923"/>
                </a:lnTo>
                <a:lnTo>
                  <a:pt x="3557851" y="2532780"/>
                </a:lnTo>
                <a:lnTo>
                  <a:pt x="3568330" y="2515319"/>
                </a:lnTo>
                <a:lnTo>
                  <a:pt x="3577857" y="2497858"/>
                </a:lnTo>
                <a:lnTo>
                  <a:pt x="3587384" y="2480080"/>
                </a:lnTo>
                <a:lnTo>
                  <a:pt x="3596911" y="2462301"/>
                </a:lnTo>
                <a:lnTo>
                  <a:pt x="3606120" y="2444523"/>
                </a:lnTo>
                <a:lnTo>
                  <a:pt x="3615012" y="2426427"/>
                </a:lnTo>
                <a:lnTo>
                  <a:pt x="3623586" y="2408331"/>
                </a:lnTo>
                <a:lnTo>
                  <a:pt x="3632160" y="2390235"/>
                </a:lnTo>
                <a:lnTo>
                  <a:pt x="3640416" y="2371505"/>
                </a:lnTo>
                <a:lnTo>
                  <a:pt x="3648356" y="2353091"/>
                </a:lnTo>
                <a:lnTo>
                  <a:pt x="3656294" y="2334678"/>
                </a:lnTo>
                <a:lnTo>
                  <a:pt x="3664868" y="2313725"/>
                </a:lnTo>
                <a:lnTo>
                  <a:pt x="3673125" y="2292455"/>
                </a:lnTo>
                <a:lnTo>
                  <a:pt x="3681064" y="2271184"/>
                </a:lnTo>
                <a:lnTo>
                  <a:pt x="3688686" y="2249279"/>
                </a:lnTo>
                <a:close/>
                <a:moveTo>
                  <a:pt x="1219922" y="2218024"/>
                </a:moveTo>
                <a:lnTo>
                  <a:pt x="1219922" y="2474059"/>
                </a:lnTo>
                <a:lnTo>
                  <a:pt x="1226578" y="2472473"/>
                </a:lnTo>
                <a:lnTo>
                  <a:pt x="1233234" y="2470569"/>
                </a:lnTo>
                <a:lnTo>
                  <a:pt x="1239256" y="2468665"/>
                </a:lnTo>
                <a:lnTo>
                  <a:pt x="1245595" y="2466762"/>
                </a:lnTo>
                <a:lnTo>
                  <a:pt x="1251934" y="2464224"/>
                </a:lnTo>
                <a:lnTo>
                  <a:pt x="1257639" y="2461686"/>
                </a:lnTo>
                <a:lnTo>
                  <a:pt x="1263661" y="2459147"/>
                </a:lnTo>
                <a:lnTo>
                  <a:pt x="1269366" y="2455975"/>
                </a:lnTo>
                <a:lnTo>
                  <a:pt x="1274755" y="2453119"/>
                </a:lnTo>
                <a:lnTo>
                  <a:pt x="1280143" y="2449947"/>
                </a:lnTo>
                <a:lnTo>
                  <a:pt x="1285531" y="2446457"/>
                </a:lnTo>
                <a:lnTo>
                  <a:pt x="1290285" y="2442967"/>
                </a:lnTo>
                <a:lnTo>
                  <a:pt x="1295040" y="2439160"/>
                </a:lnTo>
                <a:lnTo>
                  <a:pt x="1299477" y="2435352"/>
                </a:lnTo>
                <a:lnTo>
                  <a:pt x="1304231" y="2431545"/>
                </a:lnTo>
                <a:lnTo>
                  <a:pt x="1308352" y="2427421"/>
                </a:lnTo>
                <a:lnTo>
                  <a:pt x="1312472" y="2423296"/>
                </a:lnTo>
                <a:lnTo>
                  <a:pt x="1315958" y="2418537"/>
                </a:lnTo>
                <a:lnTo>
                  <a:pt x="1319762" y="2414413"/>
                </a:lnTo>
                <a:lnTo>
                  <a:pt x="1323248" y="2409654"/>
                </a:lnTo>
                <a:lnTo>
                  <a:pt x="1326418" y="2404577"/>
                </a:lnTo>
                <a:lnTo>
                  <a:pt x="1329271" y="2399818"/>
                </a:lnTo>
                <a:lnTo>
                  <a:pt x="1331806" y="2394742"/>
                </a:lnTo>
                <a:lnTo>
                  <a:pt x="1334025" y="2389983"/>
                </a:lnTo>
                <a:lnTo>
                  <a:pt x="1336244" y="2384590"/>
                </a:lnTo>
                <a:lnTo>
                  <a:pt x="1338145" y="2379196"/>
                </a:lnTo>
                <a:lnTo>
                  <a:pt x="1339730" y="2374120"/>
                </a:lnTo>
                <a:lnTo>
                  <a:pt x="1340998" y="2368409"/>
                </a:lnTo>
                <a:lnTo>
                  <a:pt x="1341949" y="2362698"/>
                </a:lnTo>
                <a:lnTo>
                  <a:pt x="1342583" y="2357622"/>
                </a:lnTo>
                <a:lnTo>
                  <a:pt x="1343533" y="2351594"/>
                </a:lnTo>
                <a:lnTo>
                  <a:pt x="1343533" y="2345883"/>
                </a:lnTo>
                <a:lnTo>
                  <a:pt x="1343533" y="2340489"/>
                </a:lnTo>
                <a:lnTo>
                  <a:pt x="1342583" y="2334779"/>
                </a:lnTo>
                <a:lnTo>
                  <a:pt x="1341949" y="2329068"/>
                </a:lnTo>
                <a:lnTo>
                  <a:pt x="1340998" y="2323674"/>
                </a:lnTo>
                <a:lnTo>
                  <a:pt x="1339730" y="2317963"/>
                </a:lnTo>
                <a:lnTo>
                  <a:pt x="1338145" y="2312887"/>
                </a:lnTo>
                <a:lnTo>
                  <a:pt x="1336244" y="2307494"/>
                </a:lnTo>
                <a:lnTo>
                  <a:pt x="1334025" y="2302100"/>
                </a:lnTo>
                <a:lnTo>
                  <a:pt x="1331806" y="2297341"/>
                </a:lnTo>
                <a:lnTo>
                  <a:pt x="1329271" y="2292265"/>
                </a:lnTo>
                <a:lnTo>
                  <a:pt x="1326418" y="2287506"/>
                </a:lnTo>
                <a:lnTo>
                  <a:pt x="1323248" y="2282747"/>
                </a:lnTo>
                <a:lnTo>
                  <a:pt x="1319762" y="2277670"/>
                </a:lnTo>
                <a:lnTo>
                  <a:pt x="1315958" y="2273546"/>
                </a:lnTo>
                <a:lnTo>
                  <a:pt x="1312472" y="2268787"/>
                </a:lnTo>
                <a:lnTo>
                  <a:pt x="1308352" y="2264662"/>
                </a:lnTo>
                <a:lnTo>
                  <a:pt x="1304231" y="2260538"/>
                </a:lnTo>
                <a:lnTo>
                  <a:pt x="1299477" y="2256731"/>
                </a:lnTo>
                <a:lnTo>
                  <a:pt x="1295040" y="2252606"/>
                </a:lnTo>
                <a:lnTo>
                  <a:pt x="1290285" y="2249116"/>
                </a:lnTo>
                <a:lnTo>
                  <a:pt x="1285531" y="2245626"/>
                </a:lnTo>
                <a:lnTo>
                  <a:pt x="1280143" y="2242136"/>
                </a:lnTo>
                <a:lnTo>
                  <a:pt x="1274755" y="2238964"/>
                </a:lnTo>
                <a:lnTo>
                  <a:pt x="1269366" y="2235791"/>
                </a:lnTo>
                <a:lnTo>
                  <a:pt x="1263661" y="2232936"/>
                </a:lnTo>
                <a:lnTo>
                  <a:pt x="1257639" y="2230397"/>
                </a:lnTo>
                <a:lnTo>
                  <a:pt x="1251934" y="2227859"/>
                </a:lnTo>
                <a:lnTo>
                  <a:pt x="1245595" y="2225321"/>
                </a:lnTo>
                <a:lnTo>
                  <a:pt x="1239256" y="2223418"/>
                </a:lnTo>
                <a:lnTo>
                  <a:pt x="1233234" y="2221514"/>
                </a:lnTo>
                <a:lnTo>
                  <a:pt x="1226578" y="2219928"/>
                </a:lnTo>
                <a:lnTo>
                  <a:pt x="1219922" y="2218024"/>
                </a:lnTo>
                <a:close/>
                <a:moveTo>
                  <a:pt x="3722982" y="1986413"/>
                </a:moveTo>
                <a:lnTo>
                  <a:pt x="3714090" y="1997207"/>
                </a:lnTo>
                <a:lnTo>
                  <a:pt x="3705199" y="2008001"/>
                </a:lnTo>
                <a:lnTo>
                  <a:pt x="3695672" y="2018160"/>
                </a:lnTo>
                <a:lnTo>
                  <a:pt x="3685828" y="2028319"/>
                </a:lnTo>
                <a:lnTo>
                  <a:pt x="3676301" y="2038161"/>
                </a:lnTo>
                <a:lnTo>
                  <a:pt x="3666456" y="2047685"/>
                </a:lnTo>
                <a:lnTo>
                  <a:pt x="3656612" y="2057209"/>
                </a:lnTo>
                <a:lnTo>
                  <a:pt x="3646450" y="2067050"/>
                </a:lnTo>
                <a:lnTo>
                  <a:pt x="3636288" y="2075940"/>
                </a:lnTo>
                <a:lnTo>
                  <a:pt x="3625491" y="2085146"/>
                </a:lnTo>
                <a:lnTo>
                  <a:pt x="3615329" y="2093718"/>
                </a:lnTo>
                <a:lnTo>
                  <a:pt x="3604532" y="2102290"/>
                </a:lnTo>
                <a:lnTo>
                  <a:pt x="3594053" y="2110861"/>
                </a:lnTo>
                <a:lnTo>
                  <a:pt x="3582938" y="2119116"/>
                </a:lnTo>
                <a:lnTo>
                  <a:pt x="3561026" y="2135307"/>
                </a:lnTo>
                <a:lnTo>
                  <a:pt x="3544831" y="2146418"/>
                </a:lnTo>
                <a:lnTo>
                  <a:pt x="3528636" y="2156895"/>
                </a:lnTo>
                <a:lnTo>
                  <a:pt x="3512122" y="2167371"/>
                </a:lnTo>
                <a:lnTo>
                  <a:pt x="3495609" y="2177848"/>
                </a:lnTo>
                <a:lnTo>
                  <a:pt x="3479096" y="2187689"/>
                </a:lnTo>
                <a:lnTo>
                  <a:pt x="3462266" y="2197531"/>
                </a:lnTo>
                <a:lnTo>
                  <a:pt x="3445435" y="2207055"/>
                </a:lnTo>
                <a:lnTo>
                  <a:pt x="3428286" y="2216262"/>
                </a:lnTo>
                <a:lnTo>
                  <a:pt x="3421936" y="2241342"/>
                </a:lnTo>
                <a:lnTo>
                  <a:pt x="3415267" y="2266422"/>
                </a:lnTo>
                <a:lnTo>
                  <a:pt x="3408598" y="2291185"/>
                </a:lnTo>
                <a:lnTo>
                  <a:pt x="3401294" y="2315947"/>
                </a:lnTo>
                <a:lnTo>
                  <a:pt x="3393672" y="2340710"/>
                </a:lnTo>
                <a:lnTo>
                  <a:pt x="3385734" y="2365473"/>
                </a:lnTo>
                <a:lnTo>
                  <a:pt x="3377477" y="2389918"/>
                </a:lnTo>
                <a:lnTo>
                  <a:pt x="3368903" y="2414046"/>
                </a:lnTo>
                <a:lnTo>
                  <a:pt x="3360011" y="2438491"/>
                </a:lnTo>
                <a:lnTo>
                  <a:pt x="3350802" y="2462619"/>
                </a:lnTo>
                <a:lnTo>
                  <a:pt x="3341275" y="2486746"/>
                </a:lnTo>
                <a:lnTo>
                  <a:pt x="3331431" y="2510557"/>
                </a:lnTo>
                <a:lnTo>
                  <a:pt x="3320952" y="2534367"/>
                </a:lnTo>
                <a:lnTo>
                  <a:pt x="3310472" y="2557860"/>
                </a:lnTo>
                <a:lnTo>
                  <a:pt x="3299992" y="2581353"/>
                </a:lnTo>
                <a:lnTo>
                  <a:pt x="3288878" y="2604845"/>
                </a:lnTo>
                <a:lnTo>
                  <a:pt x="3312060" y="2585797"/>
                </a:lnTo>
                <a:lnTo>
                  <a:pt x="3335242" y="2566432"/>
                </a:lnTo>
                <a:lnTo>
                  <a:pt x="3358106" y="2546748"/>
                </a:lnTo>
                <a:lnTo>
                  <a:pt x="3380335" y="2526430"/>
                </a:lnTo>
                <a:lnTo>
                  <a:pt x="3402247" y="2505477"/>
                </a:lnTo>
                <a:lnTo>
                  <a:pt x="3423523" y="2484524"/>
                </a:lnTo>
                <a:lnTo>
                  <a:pt x="3444482" y="2462619"/>
                </a:lnTo>
                <a:lnTo>
                  <a:pt x="3464806" y="2441031"/>
                </a:lnTo>
                <a:lnTo>
                  <a:pt x="3485130" y="2418173"/>
                </a:lnTo>
                <a:lnTo>
                  <a:pt x="3504183" y="2395315"/>
                </a:lnTo>
                <a:lnTo>
                  <a:pt x="3522920" y="2371822"/>
                </a:lnTo>
                <a:lnTo>
                  <a:pt x="3541338" y="2348329"/>
                </a:lnTo>
                <a:lnTo>
                  <a:pt x="3558804" y="2323884"/>
                </a:lnTo>
                <a:lnTo>
                  <a:pt x="3575952" y="2299121"/>
                </a:lnTo>
                <a:lnTo>
                  <a:pt x="3592465" y="2274041"/>
                </a:lnTo>
                <a:lnTo>
                  <a:pt x="3608343" y="2248644"/>
                </a:lnTo>
                <a:lnTo>
                  <a:pt x="3617552" y="2233088"/>
                </a:lnTo>
                <a:lnTo>
                  <a:pt x="3626444" y="2217531"/>
                </a:lnTo>
                <a:lnTo>
                  <a:pt x="3635018" y="2201658"/>
                </a:lnTo>
                <a:lnTo>
                  <a:pt x="3643274" y="2186102"/>
                </a:lnTo>
                <a:lnTo>
                  <a:pt x="3651531" y="2169911"/>
                </a:lnTo>
                <a:lnTo>
                  <a:pt x="3659470" y="2154037"/>
                </a:lnTo>
                <a:lnTo>
                  <a:pt x="3667092" y="2137529"/>
                </a:lnTo>
                <a:lnTo>
                  <a:pt x="3674395" y="2121338"/>
                </a:lnTo>
                <a:lnTo>
                  <a:pt x="3681699" y="2104829"/>
                </a:lnTo>
                <a:lnTo>
                  <a:pt x="3688368" y="2088003"/>
                </a:lnTo>
                <a:lnTo>
                  <a:pt x="3695037" y="2071495"/>
                </a:lnTo>
                <a:lnTo>
                  <a:pt x="3701070" y="2054669"/>
                </a:lnTo>
                <a:lnTo>
                  <a:pt x="3707104" y="2037843"/>
                </a:lnTo>
                <a:lnTo>
                  <a:pt x="3712820" y="2020700"/>
                </a:lnTo>
                <a:lnTo>
                  <a:pt x="3717901" y="2003556"/>
                </a:lnTo>
                <a:lnTo>
                  <a:pt x="3722982" y="1986413"/>
                </a:lnTo>
                <a:close/>
                <a:moveTo>
                  <a:pt x="1135929" y="1865857"/>
                </a:moveTo>
                <a:lnTo>
                  <a:pt x="1129273" y="1867443"/>
                </a:lnTo>
                <a:lnTo>
                  <a:pt x="1122617" y="1869030"/>
                </a:lnTo>
                <a:lnTo>
                  <a:pt x="1116278" y="1870933"/>
                </a:lnTo>
                <a:lnTo>
                  <a:pt x="1110256" y="1873471"/>
                </a:lnTo>
                <a:lnTo>
                  <a:pt x="1103917" y="1875692"/>
                </a:lnTo>
                <a:lnTo>
                  <a:pt x="1098211" y="1877913"/>
                </a:lnTo>
                <a:lnTo>
                  <a:pt x="1092189" y="1880769"/>
                </a:lnTo>
                <a:lnTo>
                  <a:pt x="1086484" y="1883624"/>
                </a:lnTo>
                <a:lnTo>
                  <a:pt x="1080779" y="1886479"/>
                </a:lnTo>
                <a:lnTo>
                  <a:pt x="1075708" y="1889969"/>
                </a:lnTo>
                <a:lnTo>
                  <a:pt x="1070320" y="1893142"/>
                </a:lnTo>
                <a:lnTo>
                  <a:pt x="1065565" y="1896632"/>
                </a:lnTo>
                <a:lnTo>
                  <a:pt x="1060494" y="1900439"/>
                </a:lnTo>
                <a:lnTo>
                  <a:pt x="1056057" y="1904246"/>
                </a:lnTo>
                <a:lnTo>
                  <a:pt x="1051619" y="1908371"/>
                </a:lnTo>
                <a:lnTo>
                  <a:pt x="1047499" y="1912495"/>
                </a:lnTo>
                <a:lnTo>
                  <a:pt x="1043378" y="1916937"/>
                </a:lnTo>
                <a:lnTo>
                  <a:pt x="1039575" y="1921062"/>
                </a:lnTo>
                <a:lnTo>
                  <a:pt x="1035772" y="1925821"/>
                </a:lnTo>
                <a:lnTo>
                  <a:pt x="1032602" y="1930262"/>
                </a:lnTo>
                <a:lnTo>
                  <a:pt x="1029433" y="1935021"/>
                </a:lnTo>
                <a:lnTo>
                  <a:pt x="1026580" y="1940098"/>
                </a:lnTo>
                <a:lnTo>
                  <a:pt x="1024044" y="1944857"/>
                </a:lnTo>
                <a:lnTo>
                  <a:pt x="1021509" y="1950250"/>
                </a:lnTo>
                <a:lnTo>
                  <a:pt x="1019290" y="1955326"/>
                </a:lnTo>
                <a:lnTo>
                  <a:pt x="1017705" y="1960720"/>
                </a:lnTo>
                <a:lnTo>
                  <a:pt x="1016120" y="1966114"/>
                </a:lnTo>
                <a:lnTo>
                  <a:pt x="1014853" y="1971190"/>
                </a:lnTo>
                <a:lnTo>
                  <a:pt x="1013902" y="1976901"/>
                </a:lnTo>
                <a:lnTo>
                  <a:pt x="1012634" y="1982611"/>
                </a:lnTo>
                <a:lnTo>
                  <a:pt x="1012317" y="1988005"/>
                </a:lnTo>
                <a:lnTo>
                  <a:pt x="1012317" y="1994033"/>
                </a:lnTo>
                <a:lnTo>
                  <a:pt x="1012317" y="1999744"/>
                </a:lnTo>
                <a:lnTo>
                  <a:pt x="1012634" y="2005137"/>
                </a:lnTo>
                <a:lnTo>
                  <a:pt x="1013902" y="2010848"/>
                </a:lnTo>
                <a:lnTo>
                  <a:pt x="1014853" y="2016559"/>
                </a:lnTo>
                <a:lnTo>
                  <a:pt x="1016120" y="2021635"/>
                </a:lnTo>
                <a:lnTo>
                  <a:pt x="1017705" y="2027346"/>
                </a:lnTo>
                <a:lnTo>
                  <a:pt x="1019290" y="2032740"/>
                </a:lnTo>
                <a:lnTo>
                  <a:pt x="1021509" y="2037499"/>
                </a:lnTo>
                <a:lnTo>
                  <a:pt x="1024044" y="2042892"/>
                </a:lnTo>
                <a:lnTo>
                  <a:pt x="1026580" y="2047651"/>
                </a:lnTo>
                <a:lnTo>
                  <a:pt x="1029433" y="2052728"/>
                </a:lnTo>
                <a:lnTo>
                  <a:pt x="1032602" y="2057169"/>
                </a:lnTo>
                <a:lnTo>
                  <a:pt x="1035772" y="2061928"/>
                </a:lnTo>
                <a:lnTo>
                  <a:pt x="1039575" y="2066687"/>
                </a:lnTo>
                <a:lnTo>
                  <a:pt x="1043378" y="2070812"/>
                </a:lnTo>
                <a:lnTo>
                  <a:pt x="1047499" y="2075254"/>
                </a:lnTo>
                <a:lnTo>
                  <a:pt x="1051619" y="2079378"/>
                </a:lnTo>
                <a:lnTo>
                  <a:pt x="1056057" y="2083185"/>
                </a:lnTo>
                <a:lnTo>
                  <a:pt x="1060494" y="2087310"/>
                </a:lnTo>
                <a:lnTo>
                  <a:pt x="1065565" y="2090800"/>
                </a:lnTo>
                <a:lnTo>
                  <a:pt x="1070320" y="2094607"/>
                </a:lnTo>
                <a:lnTo>
                  <a:pt x="1075708" y="2097780"/>
                </a:lnTo>
                <a:lnTo>
                  <a:pt x="1080779" y="2101270"/>
                </a:lnTo>
                <a:lnTo>
                  <a:pt x="1086484" y="2104125"/>
                </a:lnTo>
                <a:lnTo>
                  <a:pt x="1092189" y="2106980"/>
                </a:lnTo>
                <a:lnTo>
                  <a:pt x="1098211" y="2109836"/>
                </a:lnTo>
                <a:lnTo>
                  <a:pt x="1103917" y="2112374"/>
                </a:lnTo>
                <a:lnTo>
                  <a:pt x="1110256" y="2114595"/>
                </a:lnTo>
                <a:lnTo>
                  <a:pt x="1116278" y="2116498"/>
                </a:lnTo>
                <a:lnTo>
                  <a:pt x="1122617" y="2118719"/>
                </a:lnTo>
                <a:lnTo>
                  <a:pt x="1129273" y="2120306"/>
                </a:lnTo>
                <a:lnTo>
                  <a:pt x="1135929" y="2121892"/>
                </a:lnTo>
                <a:lnTo>
                  <a:pt x="1135929" y="1865857"/>
                </a:lnTo>
                <a:close/>
                <a:moveTo>
                  <a:pt x="3488623" y="1743231"/>
                </a:moveTo>
                <a:lnTo>
                  <a:pt x="3487988" y="1767358"/>
                </a:lnTo>
                <a:lnTo>
                  <a:pt x="3487353" y="1791169"/>
                </a:lnTo>
                <a:lnTo>
                  <a:pt x="3486400" y="1814979"/>
                </a:lnTo>
                <a:lnTo>
                  <a:pt x="3485130" y="1839107"/>
                </a:lnTo>
                <a:lnTo>
                  <a:pt x="3483542" y="1862599"/>
                </a:lnTo>
                <a:lnTo>
                  <a:pt x="3481637" y="1886410"/>
                </a:lnTo>
                <a:lnTo>
                  <a:pt x="3479414" y="1910537"/>
                </a:lnTo>
                <a:lnTo>
                  <a:pt x="3477191" y="1934348"/>
                </a:lnTo>
                <a:lnTo>
                  <a:pt x="3474333" y="1958158"/>
                </a:lnTo>
                <a:lnTo>
                  <a:pt x="3471475" y="1981968"/>
                </a:lnTo>
                <a:lnTo>
                  <a:pt x="3468617" y="2005461"/>
                </a:lnTo>
                <a:lnTo>
                  <a:pt x="3464806" y="2029271"/>
                </a:lnTo>
                <a:lnTo>
                  <a:pt x="3461313" y="2053082"/>
                </a:lnTo>
                <a:lnTo>
                  <a:pt x="3457184" y="2076575"/>
                </a:lnTo>
                <a:lnTo>
                  <a:pt x="3453374" y="2100067"/>
                </a:lnTo>
                <a:lnTo>
                  <a:pt x="3448610" y="2123560"/>
                </a:lnTo>
                <a:lnTo>
                  <a:pt x="3467029" y="2112766"/>
                </a:lnTo>
                <a:lnTo>
                  <a:pt x="3484812" y="2101337"/>
                </a:lnTo>
                <a:lnTo>
                  <a:pt x="3502596" y="2089591"/>
                </a:lnTo>
                <a:lnTo>
                  <a:pt x="3520061" y="2077844"/>
                </a:lnTo>
                <a:lnTo>
                  <a:pt x="3532128" y="2068955"/>
                </a:lnTo>
                <a:lnTo>
                  <a:pt x="3544196" y="2060066"/>
                </a:lnTo>
                <a:lnTo>
                  <a:pt x="3555946" y="2051177"/>
                </a:lnTo>
                <a:lnTo>
                  <a:pt x="3567378" y="2041970"/>
                </a:lnTo>
                <a:lnTo>
                  <a:pt x="3579128" y="2032764"/>
                </a:lnTo>
                <a:lnTo>
                  <a:pt x="3590242" y="2022922"/>
                </a:lnTo>
                <a:lnTo>
                  <a:pt x="3601039" y="2013080"/>
                </a:lnTo>
                <a:lnTo>
                  <a:pt x="3612154" y="2003239"/>
                </a:lnTo>
                <a:lnTo>
                  <a:pt x="3622633" y="1993080"/>
                </a:lnTo>
                <a:lnTo>
                  <a:pt x="3632795" y="1982921"/>
                </a:lnTo>
                <a:lnTo>
                  <a:pt x="3642957" y="1972127"/>
                </a:lnTo>
                <a:lnTo>
                  <a:pt x="3653119" y="1961333"/>
                </a:lnTo>
                <a:lnTo>
                  <a:pt x="3662646" y="1950539"/>
                </a:lnTo>
                <a:lnTo>
                  <a:pt x="3671855" y="1939427"/>
                </a:lnTo>
                <a:lnTo>
                  <a:pt x="3680746" y="1927998"/>
                </a:lnTo>
                <a:lnTo>
                  <a:pt x="3689321" y="1916252"/>
                </a:lnTo>
                <a:lnTo>
                  <a:pt x="3696307" y="1906728"/>
                </a:lnTo>
                <a:lnTo>
                  <a:pt x="3702658" y="1896251"/>
                </a:lnTo>
                <a:lnTo>
                  <a:pt x="3709009" y="1886092"/>
                </a:lnTo>
                <a:lnTo>
                  <a:pt x="3715360" y="1875933"/>
                </a:lnTo>
                <a:lnTo>
                  <a:pt x="3721076" y="1865457"/>
                </a:lnTo>
                <a:lnTo>
                  <a:pt x="3726158" y="1854980"/>
                </a:lnTo>
                <a:lnTo>
                  <a:pt x="3731556" y="1844186"/>
                </a:lnTo>
                <a:lnTo>
                  <a:pt x="3736002" y="1833392"/>
                </a:lnTo>
                <a:lnTo>
                  <a:pt x="3740448" y="1822598"/>
                </a:lnTo>
                <a:lnTo>
                  <a:pt x="3744258" y="1811169"/>
                </a:lnTo>
                <a:lnTo>
                  <a:pt x="3748069" y="1800375"/>
                </a:lnTo>
                <a:lnTo>
                  <a:pt x="3751245" y="1789264"/>
                </a:lnTo>
                <a:lnTo>
                  <a:pt x="3754420" y="1777517"/>
                </a:lnTo>
                <a:lnTo>
                  <a:pt x="3756643" y="1766406"/>
                </a:lnTo>
                <a:lnTo>
                  <a:pt x="3758549" y="1754977"/>
                </a:lnTo>
                <a:lnTo>
                  <a:pt x="3760136" y="1743231"/>
                </a:lnTo>
                <a:lnTo>
                  <a:pt x="3488623" y="1743231"/>
                </a:lnTo>
                <a:close/>
                <a:moveTo>
                  <a:pt x="2924954" y="1743231"/>
                </a:moveTo>
                <a:lnTo>
                  <a:pt x="2924002" y="1781010"/>
                </a:lnTo>
                <a:lnTo>
                  <a:pt x="2923049" y="1818471"/>
                </a:lnTo>
                <a:lnTo>
                  <a:pt x="2922096" y="1855933"/>
                </a:lnTo>
                <a:lnTo>
                  <a:pt x="2920509" y="1893394"/>
                </a:lnTo>
                <a:lnTo>
                  <a:pt x="2918603" y="1930538"/>
                </a:lnTo>
                <a:lnTo>
                  <a:pt x="2916063" y="1968317"/>
                </a:lnTo>
                <a:lnTo>
                  <a:pt x="2913205" y="2005461"/>
                </a:lnTo>
                <a:lnTo>
                  <a:pt x="2910347" y="2043240"/>
                </a:lnTo>
                <a:lnTo>
                  <a:pt x="2906536" y="2080384"/>
                </a:lnTo>
                <a:lnTo>
                  <a:pt x="2902725" y="2117846"/>
                </a:lnTo>
                <a:lnTo>
                  <a:pt x="2898280" y="2154990"/>
                </a:lnTo>
                <a:lnTo>
                  <a:pt x="2893834" y="2192134"/>
                </a:lnTo>
                <a:lnTo>
                  <a:pt x="2888435" y="2229595"/>
                </a:lnTo>
                <a:lnTo>
                  <a:pt x="2883037" y="2266739"/>
                </a:lnTo>
                <a:lnTo>
                  <a:pt x="2877003" y="2303566"/>
                </a:lnTo>
                <a:lnTo>
                  <a:pt x="2870652" y="2340710"/>
                </a:lnTo>
                <a:lnTo>
                  <a:pt x="2897644" y="2334361"/>
                </a:lnTo>
                <a:lnTo>
                  <a:pt x="2924954" y="2327694"/>
                </a:lnTo>
                <a:lnTo>
                  <a:pt x="2951947" y="2321344"/>
                </a:lnTo>
                <a:lnTo>
                  <a:pt x="2978940" y="2314360"/>
                </a:lnTo>
                <a:lnTo>
                  <a:pt x="3005615" y="2306741"/>
                </a:lnTo>
                <a:lnTo>
                  <a:pt x="3032607" y="2299121"/>
                </a:lnTo>
                <a:lnTo>
                  <a:pt x="3059282" y="2291185"/>
                </a:lnTo>
                <a:lnTo>
                  <a:pt x="3085957" y="2282930"/>
                </a:lnTo>
                <a:lnTo>
                  <a:pt x="3121842" y="2271184"/>
                </a:lnTo>
                <a:lnTo>
                  <a:pt x="3157726" y="2258485"/>
                </a:lnTo>
                <a:lnTo>
                  <a:pt x="3193292" y="2245786"/>
                </a:lnTo>
                <a:lnTo>
                  <a:pt x="3228859" y="2231818"/>
                </a:lnTo>
                <a:lnTo>
                  <a:pt x="3246642" y="2224516"/>
                </a:lnTo>
                <a:lnTo>
                  <a:pt x="3264108" y="2217214"/>
                </a:lnTo>
                <a:lnTo>
                  <a:pt x="3281574" y="2209595"/>
                </a:lnTo>
                <a:lnTo>
                  <a:pt x="3298722" y="2201975"/>
                </a:lnTo>
                <a:lnTo>
                  <a:pt x="3315870" y="2194356"/>
                </a:lnTo>
                <a:lnTo>
                  <a:pt x="3333019" y="2186419"/>
                </a:lnTo>
                <a:lnTo>
                  <a:pt x="3350167" y="2178165"/>
                </a:lnTo>
                <a:lnTo>
                  <a:pt x="3366998" y="2169593"/>
                </a:lnTo>
                <a:lnTo>
                  <a:pt x="3372396" y="2143243"/>
                </a:lnTo>
                <a:lnTo>
                  <a:pt x="3378112" y="2116576"/>
                </a:lnTo>
                <a:lnTo>
                  <a:pt x="3383193" y="2090226"/>
                </a:lnTo>
                <a:lnTo>
                  <a:pt x="3387956" y="2063876"/>
                </a:lnTo>
                <a:lnTo>
                  <a:pt x="3392402" y="2037526"/>
                </a:lnTo>
                <a:lnTo>
                  <a:pt x="3396213" y="2010858"/>
                </a:lnTo>
                <a:lnTo>
                  <a:pt x="3400341" y="1984508"/>
                </a:lnTo>
                <a:lnTo>
                  <a:pt x="3403517" y="1957841"/>
                </a:lnTo>
                <a:lnTo>
                  <a:pt x="3406375" y="1931173"/>
                </a:lnTo>
                <a:lnTo>
                  <a:pt x="3409233" y="1904188"/>
                </a:lnTo>
                <a:lnTo>
                  <a:pt x="3411456" y="1877521"/>
                </a:lnTo>
                <a:lnTo>
                  <a:pt x="3413361" y="1850536"/>
                </a:lnTo>
                <a:lnTo>
                  <a:pt x="3414949" y="1823868"/>
                </a:lnTo>
                <a:lnTo>
                  <a:pt x="3416537" y="1797201"/>
                </a:lnTo>
                <a:lnTo>
                  <a:pt x="3417490" y="1770533"/>
                </a:lnTo>
                <a:lnTo>
                  <a:pt x="3418125" y="1743231"/>
                </a:lnTo>
                <a:lnTo>
                  <a:pt x="2924954" y="1743231"/>
                </a:lnTo>
                <a:close/>
                <a:moveTo>
                  <a:pt x="1135929" y="1741488"/>
                </a:moveTo>
                <a:lnTo>
                  <a:pt x="1219922" y="1741488"/>
                </a:lnTo>
                <a:lnTo>
                  <a:pt x="1219922" y="1776705"/>
                </a:lnTo>
                <a:lnTo>
                  <a:pt x="1232283" y="1778608"/>
                </a:lnTo>
                <a:lnTo>
                  <a:pt x="1244644" y="1780512"/>
                </a:lnTo>
                <a:lnTo>
                  <a:pt x="1256371" y="1783050"/>
                </a:lnTo>
                <a:lnTo>
                  <a:pt x="1268099" y="1785906"/>
                </a:lnTo>
                <a:lnTo>
                  <a:pt x="1279509" y="1789713"/>
                </a:lnTo>
                <a:lnTo>
                  <a:pt x="1290602" y="1793203"/>
                </a:lnTo>
                <a:lnTo>
                  <a:pt x="1301696" y="1797644"/>
                </a:lnTo>
                <a:lnTo>
                  <a:pt x="1312472" y="1801769"/>
                </a:lnTo>
                <a:lnTo>
                  <a:pt x="1322931" y="1806845"/>
                </a:lnTo>
                <a:lnTo>
                  <a:pt x="1332757" y="1812239"/>
                </a:lnTo>
                <a:lnTo>
                  <a:pt x="1342583" y="1817632"/>
                </a:lnTo>
                <a:lnTo>
                  <a:pt x="1352408" y="1823660"/>
                </a:lnTo>
                <a:lnTo>
                  <a:pt x="1361600" y="1829688"/>
                </a:lnTo>
                <a:lnTo>
                  <a:pt x="1370158" y="1836034"/>
                </a:lnTo>
                <a:lnTo>
                  <a:pt x="1378715" y="1843014"/>
                </a:lnTo>
                <a:lnTo>
                  <a:pt x="1386639" y="1849994"/>
                </a:lnTo>
                <a:lnTo>
                  <a:pt x="1394563" y="1857291"/>
                </a:lnTo>
                <a:lnTo>
                  <a:pt x="1401536" y="1865222"/>
                </a:lnTo>
                <a:lnTo>
                  <a:pt x="1408192" y="1873154"/>
                </a:lnTo>
                <a:lnTo>
                  <a:pt x="1414848" y="1881086"/>
                </a:lnTo>
                <a:lnTo>
                  <a:pt x="1420870" y="1889652"/>
                </a:lnTo>
                <a:lnTo>
                  <a:pt x="1426258" y="1898218"/>
                </a:lnTo>
                <a:lnTo>
                  <a:pt x="1431330" y="1906784"/>
                </a:lnTo>
                <a:lnTo>
                  <a:pt x="1436084" y="1915985"/>
                </a:lnTo>
                <a:lnTo>
                  <a:pt x="1440204" y="1924869"/>
                </a:lnTo>
                <a:lnTo>
                  <a:pt x="1443691" y="1934387"/>
                </a:lnTo>
                <a:lnTo>
                  <a:pt x="1446860" y="1943905"/>
                </a:lnTo>
                <a:lnTo>
                  <a:pt x="1449396" y="1953423"/>
                </a:lnTo>
                <a:lnTo>
                  <a:pt x="1451298" y="1963258"/>
                </a:lnTo>
                <a:lnTo>
                  <a:pt x="1452882" y="1973728"/>
                </a:lnTo>
                <a:lnTo>
                  <a:pt x="1453833" y="1983563"/>
                </a:lnTo>
                <a:lnTo>
                  <a:pt x="1454150" y="1994033"/>
                </a:lnTo>
                <a:lnTo>
                  <a:pt x="1344167" y="1994033"/>
                </a:lnTo>
                <a:lnTo>
                  <a:pt x="1343850" y="1988005"/>
                </a:lnTo>
                <a:lnTo>
                  <a:pt x="1343533" y="1982611"/>
                </a:lnTo>
                <a:lnTo>
                  <a:pt x="1342266" y="1976901"/>
                </a:lnTo>
                <a:lnTo>
                  <a:pt x="1341315" y="1971190"/>
                </a:lnTo>
                <a:lnTo>
                  <a:pt x="1340047" y="1966114"/>
                </a:lnTo>
                <a:lnTo>
                  <a:pt x="1338462" y="1960403"/>
                </a:lnTo>
                <a:lnTo>
                  <a:pt x="1336877" y="1955009"/>
                </a:lnTo>
                <a:lnTo>
                  <a:pt x="1334659" y="1949933"/>
                </a:lnTo>
                <a:lnTo>
                  <a:pt x="1332123" y="1944857"/>
                </a:lnTo>
                <a:lnTo>
                  <a:pt x="1329587" y="1940098"/>
                </a:lnTo>
                <a:lnTo>
                  <a:pt x="1326735" y="1935021"/>
                </a:lnTo>
                <a:lnTo>
                  <a:pt x="1323565" y="1930262"/>
                </a:lnTo>
                <a:lnTo>
                  <a:pt x="1320079" y="1925503"/>
                </a:lnTo>
                <a:lnTo>
                  <a:pt x="1316592" y="1921062"/>
                </a:lnTo>
                <a:lnTo>
                  <a:pt x="1312789" y="1916620"/>
                </a:lnTo>
                <a:lnTo>
                  <a:pt x="1308669" y="1912178"/>
                </a:lnTo>
                <a:lnTo>
                  <a:pt x="1304548" y="1908371"/>
                </a:lnTo>
                <a:lnTo>
                  <a:pt x="1299794" y="1904246"/>
                </a:lnTo>
                <a:lnTo>
                  <a:pt x="1295357" y="1900439"/>
                </a:lnTo>
                <a:lnTo>
                  <a:pt x="1290602" y="1896632"/>
                </a:lnTo>
                <a:lnTo>
                  <a:pt x="1285531" y="1893142"/>
                </a:lnTo>
                <a:lnTo>
                  <a:pt x="1280460" y="1889969"/>
                </a:lnTo>
                <a:lnTo>
                  <a:pt x="1274755" y="1886479"/>
                </a:lnTo>
                <a:lnTo>
                  <a:pt x="1269683" y="1883624"/>
                </a:lnTo>
                <a:lnTo>
                  <a:pt x="1263661" y="1880769"/>
                </a:lnTo>
                <a:lnTo>
                  <a:pt x="1257956" y="1877913"/>
                </a:lnTo>
                <a:lnTo>
                  <a:pt x="1251934" y="1875375"/>
                </a:lnTo>
                <a:lnTo>
                  <a:pt x="1245912" y="1873154"/>
                </a:lnTo>
                <a:lnTo>
                  <a:pt x="1239573" y="1870933"/>
                </a:lnTo>
                <a:lnTo>
                  <a:pt x="1233234" y="1869030"/>
                </a:lnTo>
                <a:lnTo>
                  <a:pt x="1226578" y="1867443"/>
                </a:lnTo>
                <a:lnTo>
                  <a:pt x="1219922" y="1865857"/>
                </a:lnTo>
                <a:lnTo>
                  <a:pt x="1219922" y="2128872"/>
                </a:lnTo>
                <a:lnTo>
                  <a:pt x="1232283" y="2130458"/>
                </a:lnTo>
                <a:lnTo>
                  <a:pt x="1244327" y="2132679"/>
                </a:lnTo>
                <a:lnTo>
                  <a:pt x="1256371" y="2135534"/>
                </a:lnTo>
                <a:lnTo>
                  <a:pt x="1268099" y="2138390"/>
                </a:lnTo>
                <a:lnTo>
                  <a:pt x="1279509" y="2141563"/>
                </a:lnTo>
                <a:lnTo>
                  <a:pt x="1290602" y="2145687"/>
                </a:lnTo>
                <a:lnTo>
                  <a:pt x="1301696" y="2149494"/>
                </a:lnTo>
                <a:lnTo>
                  <a:pt x="1312155" y="2154253"/>
                </a:lnTo>
                <a:lnTo>
                  <a:pt x="1322615" y="2159012"/>
                </a:lnTo>
                <a:lnTo>
                  <a:pt x="1332757" y="2164406"/>
                </a:lnTo>
                <a:lnTo>
                  <a:pt x="1342266" y="2170117"/>
                </a:lnTo>
                <a:lnTo>
                  <a:pt x="1352091" y="2175510"/>
                </a:lnTo>
                <a:lnTo>
                  <a:pt x="1361283" y="2181856"/>
                </a:lnTo>
                <a:lnTo>
                  <a:pt x="1369841" y="2188518"/>
                </a:lnTo>
                <a:lnTo>
                  <a:pt x="1378398" y="2195498"/>
                </a:lnTo>
                <a:lnTo>
                  <a:pt x="1386322" y="2202478"/>
                </a:lnTo>
                <a:lnTo>
                  <a:pt x="1394246" y="2209458"/>
                </a:lnTo>
                <a:lnTo>
                  <a:pt x="1401219" y="2217390"/>
                </a:lnTo>
                <a:lnTo>
                  <a:pt x="1407875" y="2225004"/>
                </a:lnTo>
                <a:lnTo>
                  <a:pt x="1414531" y="2233253"/>
                </a:lnTo>
                <a:lnTo>
                  <a:pt x="1420553" y="2241502"/>
                </a:lnTo>
                <a:lnTo>
                  <a:pt x="1425941" y="2250068"/>
                </a:lnTo>
                <a:lnTo>
                  <a:pt x="1431013" y="2258952"/>
                </a:lnTo>
                <a:lnTo>
                  <a:pt x="1435450" y="2267835"/>
                </a:lnTo>
                <a:lnTo>
                  <a:pt x="1439570" y="2277036"/>
                </a:lnTo>
                <a:lnTo>
                  <a:pt x="1443057" y="2286554"/>
                </a:lnTo>
                <a:lnTo>
                  <a:pt x="1446543" y="2296389"/>
                </a:lnTo>
                <a:lnTo>
                  <a:pt x="1448762" y="2305907"/>
                </a:lnTo>
                <a:lnTo>
                  <a:pt x="1450664" y="2315742"/>
                </a:lnTo>
                <a:lnTo>
                  <a:pt x="1452248" y="2325578"/>
                </a:lnTo>
                <a:lnTo>
                  <a:pt x="1453199" y="2335730"/>
                </a:lnTo>
                <a:lnTo>
                  <a:pt x="1453516" y="2345883"/>
                </a:lnTo>
                <a:lnTo>
                  <a:pt x="1453199" y="2356353"/>
                </a:lnTo>
                <a:lnTo>
                  <a:pt x="1452248" y="2366505"/>
                </a:lnTo>
                <a:lnTo>
                  <a:pt x="1450664" y="2376341"/>
                </a:lnTo>
                <a:lnTo>
                  <a:pt x="1448762" y="2386176"/>
                </a:lnTo>
                <a:lnTo>
                  <a:pt x="1446543" y="2395694"/>
                </a:lnTo>
                <a:lnTo>
                  <a:pt x="1443057" y="2405212"/>
                </a:lnTo>
                <a:lnTo>
                  <a:pt x="1439570" y="2415047"/>
                </a:lnTo>
                <a:lnTo>
                  <a:pt x="1435450" y="2424248"/>
                </a:lnTo>
                <a:lnTo>
                  <a:pt x="1431013" y="2433131"/>
                </a:lnTo>
                <a:lnTo>
                  <a:pt x="1425941" y="2442015"/>
                </a:lnTo>
                <a:lnTo>
                  <a:pt x="1420553" y="2450581"/>
                </a:lnTo>
                <a:lnTo>
                  <a:pt x="1414531" y="2458830"/>
                </a:lnTo>
                <a:lnTo>
                  <a:pt x="1407875" y="2467079"/>
                </a:lnTo>
                <a:lnTo>
                  <a:pt x="1401219" y="2475011"/>
                </a:lnTo>
                <a:lnTo>
                  <a:pt x="1394246" y="2482625"/>
                </a:lnTo>
                <a:lnTo>
                  <a:pt x="1386322" y="2489605"/>
                </a:lnTo>
                <a:lnTo>
                  <a:pt x="1378398" y="2496902"/>
                </a:lnTo>
                <a:lnTo>
                  <a:pt x="1369841" y="2503565"/>
                </a:lnTo>
                <a:lnTo>
                  <a:pt x="1361283" y="2510227"/>
                </a:lnTo>
                <a:lnTo>
                  <a:pt x="1352091" y="2516573"/>
                </a:lnTo>
                <a:lnTo>
                  <a:pt x="1342266" y="2522284"/>
                </a:lnTo>
                <a:lnTo>
                  <a:pt x="1332757" y="2527994"/>
                </a:lnTo>
                <a:lnTo>
                  <a:pt x="1322615" y="2532753"/>
                </a:lnTo>
                <a:lnTo>
                  <a:pt x="1312155" y="2537830"/>
                </a:lnTo>
                <a:lnTo>
                  <a:pt x="1301696" y="2542589"/>
                </a:lnTo>
                <a:lnTo>
                  <a:pt x="1290602" y="2546396"/>
                </a:lnTo>
                <a:lnTo>
                  <a:pt x="1279509" y="2550520"/>
                </a:lnTo>
                <a:lnTo>
                  <a:pt x="1268099" y="2553693"/>
                </a:lnTo>
                <a:lnTo>
                  <a:pt x="1256371" y="2556549"/>
                </a:lnTo>
                <a:lnTo>
                  <a:pt x="1244327" y="2559404"/>
                </a:lnTo>
                <a:lnTo>
                  <a:pt x="1232283" y="2561625"/>
                </a:lnTo>
                <a:lnTo>
                  <a:pt x="1219922" y="2563211"/>
                </a:lnTo>
                <a:lnTo>
                  <a:pt x="1219922" y="2608263"/>
                </a:lnTo>
                <a:lnTo>
                  <a:pt x="1135929" y="2608263"/>
                </a:lnTo>
                <a:lnTo>
                  <a:pt x="1135929" y="2563211"/>
                </a:lnTo>
                <a:lnTo>
                  <a:pt x="1123568" y="2561625"/>
                </a:lnTo>
                <a:lnTo>
                  <a:pt x="1111207" y="2559404"/>
                </a:lnTo>
                <a:lnTo>
                  <a:pt x="1099479" y="2556549"/>
                </a:lnTo>
                <a:lnTo>
                  <a:pt x="1087435" y="2553693"/>
                </a:lnTo>
                <a:lnTo>
                  <a:pt x="1076342" y="2550520"/>
                </a:lnTo>
                <a:lnTo>
                  <a:pt x="1065248" y="2546396"/>
                </a:lnTo>
                <a:lnTo>
                  <a:pt x="1053838" y="2542589"/>
                </a:lnTo>
                <a:lnTo>
                  <a:pt x="1043378" y="2537830"/>
                </a:lnTo>
                <a:lnTo>
                  <a:pt x="1032919" y="2532753"/>
                </a:lnTo>
                <a:lnTo>
                  <a:pt x="1022776" y="2527994"/>
                </a:lnTo>
                <a:lnTo>
                  <a:pt x="1012951" y="2522284"/>
                </a:lnTo>
                <a:lnTo>
                  <a:pt x="1003442" y="2516573"/>
                </a:lnTo>
                <a:lnTo>
                  <a:pt x="994251" y="2510227"/>
                </a:lnTo>
                <a:lnTo>
                  <a:pt x="985376" y="2503565"/>
                </a:lnTo>
                <a:lnTo>
                  <a:pt x="977135" y="2496902"/>
                </a:lnTo>
                <a:lnTo>
                  <a:pt x="968894" y="2489605"/>
                </a:lnTo>
                <a:lnTo>
                  <a:pt x="961288" y="2482625"/>
                </a:lnTo>
                <a:lnTo>
                  <a:pt x="953998" y="2475011"/>
                </a:lnTo>
                <a:lnTo>
                  <a:pt x="947342" y="2467079"/>
                </a:lnTo>
                <a:lnTo>
                  <a:pt x="941002" y="2458830"/>
                </a:lnTo>
                <a:lnTo>
                  <a:pt x="934663" y="2450581"/>
                </a:lnTo>
                <a:lnTo>
                  <a:pt x="929592" y="2442015"/>
                </a:lnTo>
                <a:lnTo>
                  <a:pt x="924204" y="2433131"/>
                </a:lnTo>
                <a:lnTo>
                  <a:pt x="919450" y="2424248"/>
                </a:lnTo>
                <a:lnTo>
                  <a:pt x="915646" y="2415047"/>
                </a:lnTo>
                <a:lnTo>
                  <a:pt x="911843" y="2405212"/>
                </a:lnTo>
                <a:lnTo>
                  <a:pt x="908990" y="2396011"/>
                </a:lnTo>
                <a:lnTo>
                  <a:pt x="906455" y="2386176"/>
                </a:lnTo>
                <a:lnTo>
                  <a:pt x="904553" y="2376341"/>
                </a:lnTo>
                <a:lnTo>
                  <a:pt x="902651" y="2366505"/>
                </a:lnTo>
                <a:lnTo>
                  <a:pt x="902017" y="2356353"/>
                </a:lnTo>
                <a:lnTo>
                  <a:pt x="901700" y="2345883"/>
                </a:lnTo>
                <a:lnTo>
                  <a:pt x="1011683" y="2345883"/>
                </a:lnTo>
                <a:lnTo>
                  <a:pt x="1011683" y="2351594"/>
                </a:lnTo>
                <a:lnTo>
                  <a:pt x="1012317" y="2357622"/>
                </a:lnTo>
                <a:lnTo>
                  <a:pt x="1012951" y="2363015"/>
                </a:lnTo>
                <a:lnTo>
                  <a:pt x="1014219" y="2368409"/>
                </a:lnTo>
                <a:lnTo>
                  <a:pt x="1015487" y="2374120"/>
                </a:lnTo>
                <a:lnTo>
                  <a:pt x="1017071" y="2379196"/>
                </a:lnTo>
                <a:lnTo>
                  <a:pt x="1018973" y="2384590"/>
                </a:lnTo>
                <a:lnTo>
                  <a:pt x="1020875" y="2389983"/>
                </a:lnTo>
                <a:lnTo>
                  <a:pt x="1023727" y="2395059"/>
                </a:lnTo>
                <a:lnTo>
                  <a:pt x="1026263" y="2400136"/>
                </a:lnTo>
                <a:lnTo>
                  <a:pt x="1028799" y="2404577"/>
                </a:lnTo>
                <a:lnTo>
                  <a:pt x="1032285" y="2409654"/>
                </a:lnTo>
                <a:lnTo>
                  <a:pt x="1035455" y="2414413"/>
                </a:lnTo>
                <a:lnTo>
                  <a:pt x="1039258" y="2418854"/>
                </a:lnTo>
                <a:lnTo>
                  <a:pt x="1043062" y="2423296"/>
                </a:lnTo>
                <a:lnTo>
                  <a:pt x="1046865" y="2427421"/>
                </a:lnTo>
                <a:lnTo>
                  <a:pt x="1051302" y="2431862"/>
                </a:lnTo>
                <a:lnTo>
                  <a:pt x="1055423" y="2435670"/>
                </a:lnTo>
                <a:lnTo>
                  <a:pt x="1060177" y="2439160"/>
                </a:lnTo>
                <a:lnTo>
                  <a:pt x="1065248" y="2443284"/>
                </a:lnTo>
                <a:lnTo>
                  <a:pt x="1070003" y="2446457"/>
                </a:lnTo>
                <a:lnTo>
                  <a:pt x="1075391" y="2450264"/>
                </a:lnTo>
                <a:lnTo>
                  <a:pt x="1080779" y="2453119"/>
                </a:lnTo>
                <a:lnTo>
                  <a:pt x="1086167" y="2456292"/>
                </a:lnTo>
                <a:lnTo>
                  <a:pt x="1092189" y="2459147"/>
                </a:lnTo>
                <a:lnTo>
                  <a:pt x="1097578" y="2461686"/>
                </a:lnTo>
                <a:lnTo>
                  <a:pt x="1103917" y="2464224"/>
                </a:lnTo>
                <a:lnTo>
                  <a:pt x="1109939" y="2466762"/>
                </a:lnTo>
                <a:lnTo>
                  <a:pt x="1116278" y="2468665"/>
                </a:lnTo>
                <a:lnTo>
                  <a:pt x="1122617" y="2470569"/>
                </a:lnTo>
                <a:lnTo>
                  <a:pt x="1128956" y="2472473"/>
                </a:lnTo>
                <a:lnTo>
                  <a:pt x="1135929" y="2474059"/>
                </a:lnTo>
                <a:lnTo>
                  <a:pt x="1135929" y="2211044"/>
                </a:lnTo>
                <a:lnTo>
                  <a:pt x="1123568" y="2209141"/>
                </a:lnTo>
                <a:lnTo>
                  <a:pt x="1111207" y="2206920"/>
                </a:lnTo>
                <a:lnTo>
                  <a:pt x="1099479" y="2204699"/>
                </a:lnTo>
                <a:lnTo>
                  <a:pt x="1087752" y="2201526"/>
                </a:lnTo>
                <a:lnTo>
                  <a:pt x="1076342" y="2198036"/>
                </a:lnTo>
                <a:lnTo>
                  <a:pt x="1065248" y="2194546"/>
                </a:lnTo>
                <a:lnTo>
                  <a:pt x="1054155" y="2190104"/>
                </a:lnTo>
                <a:lnTo>
                  <a:pt x="1043378" y="2185663"/>
                </a:lnTo>
                <a:lnTo>
                  <a:pt x="1033236" y="2180904"/>
                </a:lnTo>
                <a:lnTo>
                  <a:pt x="1023093" y="2175510"/>
                </a:lnTo>
                <a:lnTo>
                  <a:pt x="1012951" y="2170117"/>
                </a:lnTo>
                <a:lnTo>
                  <a:pt x="1003759" y="2164089"/>
                </a:lnTo>
                <a:lnTo>
                  <a:pt x="994568" y="2157743"/>
                </a:lnTo>
                <a:lnTo>
                  <a:pt x="985693" y="2151715"/>
                </a:lnTo>
                <a:lnTo>
                  <a:pt x="977452" y="2144735"/>
                </a:lnTo>
                <a:lnTo>
                  <a:pt x="969211" y="2137438"/>
                </a:lnTo>
                <a:lnTo>
                  <a:pt x="961604" y="2130141"/>
                </a:lnTo>
                <a:lnTo>
                  <a:pt x="954631" y="2122527"/>
                </a:lnTo>
                <a:lnTo>
                  <a:pt x="947659" y="2114595"/>
                </a:lnTo>
                <a:lnTo>
                  <a:pt x="941319" y="2106346"/>
                </a:lnTo>
                <a:lnTo>
                  <a:pt x="935297" y="2098097"/>
                </a:lnTo>
                <a:lnTo>
                  <a:pt x="929909" y="2089531"/>
                </a:lnTo>
                <a:lnTo>
                  <a:pt x="924838" y="2080647"/>
                </a:lnTo>
                <a:lnTo>
                  <a:pt x="920084" y="2071764"/>
                </a:lnTo>
                <a:lnTo>
                  <a:pt x="915963" y="2062563"/>
                </a:lnTo>
                <a:lnTo>
                  <a:pt x="912794" y="2053362"/>
                </a:lnTo>
                <a:lnTo>
                  <a:pt x="909307" y="2043844"/>
                </a:lnTo>
                <a:lnTo>
                  <a:pt x="907088" y="2034009"/>
                </a:lnTo>
                <a:lnTo>
                  <a:pt x="905187" y="2024491"/>
                </a:lnTo>
                <a:lnTo>
                  <a:pt x="903285" y="2014021"/>
                </a:lnTo>
                <a:lnTo>
                  <a:pt x="902651" y="2004186"/>
                </a:lnTo>
                <a:lnTo>
                  <a:pt x="902334" y="1994033"/>
                </a:lnTo>
                <a:lnTo>
                  <a:pt x="902651" y="1983563"/>
                </a:lnTo>
                <a:lnTo>
                  <a:pt x="903285" y="1973728"/>
                </a:lnTo>
                <a:lnTo>
                  <a:pt x="905187" y="1963258"/>
                </a:lnTo>
                <a:lnTo>
                  <a:pt x="907088" y="1953740"/>
                </a:lnTo>
                <a:lnTo>
                  <a:pt x="909307" y="1943905"/>
                </a:lnTo>
                <a:lnTo>
                  <a:pt x="912794" y="1934387"/>
                </a:lnTo>
                <a:lnTo>
                  <a:pt x="915963" y="1925186"/>
                </a:lnTo>
                <a:lnTo>
                  <a:pt x="920084" y="1915985"/>
                </a:lnTo>
                <a:lnTo>
                  <a:pt x="924838" y="1907102"/>
                </a:lnTo>
                <a:lnTo>
                  <a:pt x="929909" y="1898218"/>
                </a:lnTo>
                <a:lnTo>
                  <a:pt x="935297" y="1889652"/>
                </a:lnTo>
                <a:lnTo>
                  <a:pt x="941319" y="1881403"/>
                </a:lnTo>
                <a:lnTo>
                  <a:pt x="947659" y="1873154"/>
                </a:lnTo>
                <a:lnTo>
                  <a:pt x="954631" y="1865222"/>
                </a:lnTo>
                <a:lnTo>
                  <a:pt x="961604" y="1857608"/>
                </a:lnTo>
                <a:lnTo>
                  <a:pt x="969211" y="1850311"/>
                </a:lnTo>
                <a:lnTo>
                  <a:pt x="977452" y="1843014"/>
                </a:lnTo>
                <a:lnTo>
                  <a:pt x="985693" y="1836034"/>
                </a:lnTo>
                <a:lnTo>
                  <a:pt x="994568" y="1830006"/>
                </a:lnTo>
                <a:lnTo>
                  <a:pt x="1003759" y="1823660"/>
                </a:lnTo>
                <a:lnTo>
                  <a:pt x="1012951" y="1817632"/>
                </a:lnTo>
                <a:lnTo>
                  <a:pt x="1023093" y="1812239"/>
                </a:lnTo>
                <a:lnTo>
                  <a:pt x="1033236" y="1806845"/>
                </a:lnTo>
                <a:lnTo>
                  <a:pt x="1043378" y="1802086"/>
                </a:lnTo>
                <a:lnTo>
                  <a:pt x="1054155" y="1797644"/>
                </a:lnTo>
                <a:lnTo>
                  <a:pt x="1065248" y="1793203"/>
                </a:lnTo>
                <a:lnTo>
                  <a:pt x="1076342" y="1789713"/>
                </a:lnTo>
                <a:lnTo>
                  <a:pt x="1087752" y="1785906"/>
                </a:lnTo>
                <a:lnTo>
                  <a:pt x="1099479" y="1783050"/>
                </a:lnTo>
                <a:lnTo>
                  <a:pt x="1111207" y="1780829"/>
                </a:lnTo>
                <a:lnTo>
                  <a:pt x="1123568" y="1778608"/>
                </a:lnTo>
                <a:lnTo>
                  <a:pt x="1135929" y="1776705"/>
                </a:lnTo>
                <a:lnTo>
                  <a:pt x="1135929" y="1741488"/>
                </a:lnTo>
                <a:close/>
                <a:moveTo>
                  <a:pt x="1183323" y="1498000"/>
                </a:moveTo>
                <a:lnTo>
                  <a:pt x="1166813" y="1498635"/>
                </a:lnTo>
                <a:lnTo>
                  <a:pt x="1150621" y="1498953"/>
                </a:lnTo>
                <a:lnTo>
                  <a:pt x="1134111" y="1499588"/>
                </a:lnTo>
                <a:lnTo>
                  <a:pt x="1117918" y="1500858"/>
                </a:lnTo>
                <a:lnTo>
                  <a:pt x="1101726" y="1502446"/>
                </a:lnTo>
                <a:lnTo>
                  <a:pt x="1085533" y="1504351"/>
                </a:lnTo>
                <a:lnTo>
                  <a:pt x="1069341" y="1507209"/>
                </a:lnTo>
                <a:lnTo>
                  <a:pt x="1053466" y="1509749"/>
                </a:lnTo>
                <a:lnTo>
                  <a:pt x="1037273" y="1512925"/>
                </a:lnTo>
                <a:lnTo>
                  <a:pt x="1021716" y="1516418"/>
                </a:lnTo>
                <a:lnTo>
                  <a:pt x="1005841" y="1520229"/>
                </a:lnTo>
                <a:lnTo>
                  <a:pt x="990283" y="1524674"/>
                </a:lnTo>
                <a:lnTo>
                  <a:pt x="974726" y="1529120"/>
                </a:lnTo>
                <a:lnTo>
                  <a:pt x="959168" y="1534518"/>
                </a:lnTo>
                <a:lnTo>
                  <a:pt x="943611" y="1539599"/>
                </a:lnTo>
                <a:lnTo>
                  <a:pt x="928688" y="1545633"/>
                </a:lnTo>
                <a:lnTo>
                  <a:pt x="913448" y="1551666"/>
                </a:lnTo>
                <a:lnTo>
                  <a:pt x="898526" y="1558335"/>
                </a:lnTo>
                <a:lnTo>
                  <a:pt x="883603" y="1565003"/>
                </a:lnTo>
                <a:lnTo>
                  <a:pt x="869316" y="1572307"/>
                </a:lnTo>
                <a:lnTo>
                  <a:pt x="854711" y="1579928"/>
                </a:lnTo>
                <a:lnTo>
                  <a:pt x="840106" y="1587867"/>
                </a:lnTo>
                <a:lnTo>
                  <a:pt x="826453" y="1596123"/>
                </a:lnTo>
                <a:lnTo>
                  <a:pt x="812166" y="1604697"/>
                </a:lnTo>
                <a:lnTo>
                  <a:pt x="798513" y="1613906"/>
                </a:lnTo>
                <a:lnTo>
                  <a:pt x="785178" y="1623115"/>
                </a:lnTo>
                <a:lnTo>
                  <a:pt x="771526" y="1632642"/>
                </a:lnTo>
                <a:lnTo>
                  <a:pt x="758191" y="1643121"/>
                </a:lnTo>
                <a:lnTo>
                  <a:pt x="745491" y="1653600"/>
                </a:lnTo>
                <a:lnTo>
                  <a:pt x="732791" y="1664079"/>
                </a:lnTo>
                <a:lnTo>
                  <a:pt x="720408" y="1675193"/>
                </a:lnTo>
                <a:lnTo>
                  <a:pt x="708343" y="1686625"/>
                </a:lnTo>
                <a:lnTo>
                  <a:pt x="695961" y="1698375"/>
                </a:lnTo>
                <a:lnTo>
                  <a:pt x="684531" y="1710442"/>
                </a:lnTo>
                <a:lnTo>
                  <a:pt x="672783" y="1723144"/>
                </a:lnTo>
                <a:lnTo>
                  <a:pt x="661671" y="1735528"/>
                </a:lnTo>
                <a:lnTo>
                  <a:pt x="650876" y="1748865"/>
                </a:lnTo>
                <a:lnTo>
                  <a:pt x="640398" y="1762520"/>
                </a:lnTo>
                <a:lnTo>
                  <a:pt x="629921" y="1776175"/>
                </a:lnTo>
                <a:lnTo>
                  <a:pt x="620078" y="1790464"/>
                </a:lnTo>
                <a:lnTo>
                  <a:pt x="610236" y="1804754"/>
                </a:lnTo>
                <a:lnTo>
                  <a:pt x="601028" y="1819361"/>
                </a:lnTo>
                <a:lnTo>
                  <a:pt x="592138" y="1834286"/>
                </a:lnTo>
                <a:lnTo>
                  <a:pt x="583566" y="1849529"/>
                </a:lnTo>
                <a:lnTo>
                  <a:pt x="575311" y="1864771"/>
                </a:lnTo>
                <a:lnTo>
                  <a:pt x="567373" y="1880014"/>
                </a:lnTo>
                <a:lnTo>
                  <a:pt x="560071" y="1895574"/>
                </a:lnTo>
                <a:lnTo>
                  <a:pt x="553086" y="1911134"/>
                </a:lnTo>
                <a:lnTo>
                  <a:pt x="546736" y="1927011"/>
                </a:lnTo>
                <a:lnTo>
                  <a:pt x="541021" y="1942889"/>
                </a:lnTo>
                <a:lnTo>
                  <a:pt x="535306" y="1958766"/>
                </a:lnTo>
                <a:lnTo>
                  <a:pt x="529908" y="1974644"/>
                </a:lnTo>
                <a:lnTo>
                  <a:pt x="525146" y="1990521"/>
                </a:lnTo>
                <a:lnTo>
                  <a:pt x="520701" y="2006716"/>
                </a:lnTo>
                <a:lnTo>
                  <a:pt x="516891" y="2022912"/>
                </a:lnTo>
                <a:lnTo>
                  <a:pt x="513398" y="2039107"/>
                </a:lnTo>
                <a:lnTo>
                  <a:pt x="510223" y="2055302"/>
                </a:lnTo>
                <a:lnTo>
                  <a:pt x="507683" y="2071497"/>
                </a:lnTo>
                <a:lnTo>
                  <a:pt x="505461" y="2088009"/>
                </a:lnTo>
                <a:lnTo>
                  <a:pt x="503238" y="2104205"/>
                </a:lnTo>
                <a:lnTo>
                  <a:pt x="501651" y="2120717"/>
                </a:lnTo>
                <a:lnTo>
                  <a:pt x="500698" y="2136912"/>
                </a:lnTo>
                <a:lnTo>
                  <a:pt x="500063" y="2153425"/>
                </a:lnTo>
                <a:lnTo>
                  <a:pt x="499746" y="2169938"/>
                </a:lnTo>
                <a:lnTo>
                  <a:pt x="499746" y="2185815"/>
                </a:lnTo>
                <a:lnTo>
                  <a:pt x="500063" y="2202328"/>
                </a:lnTo>
                <a:lnTo>
                  <a:pt x="501016" y="2218523"/>
                </a:lnTo>
                <a:lnTo>
                  <a:pt x="502286" y="2234718"/>
                </a:lnTo>
                <a:lnTo>
                  <a:pt x="503556" y="2250913"/>
                </a:lnTo>
                <a:lnTo>
                  <a:pt x="506096" y="2267108"/>
                </a:lnTo>
                <a:lnTo>
                  <a:pt x="508318" y="2283303"/>
                </a:lnTo>
                <a:lnTo>
                  <a:pt x="510858" y="2299181"/>
                </a:lnTo>
                <a:lnTo>
                  <a:pt x="514351" y="2315376"/>
                </a:lnTo>
                <a:lnTo>
                  <a:pt x="517843" y="2331253"/>
                </a:lnTo>
                <a:lnTo>
                  <a:pt x="521336" y="2346813"/>
                </a:lnTo>
                <a:lnTo>
                  <a:pt x="525781" y="2362373"/>
                </a:lnTo>
                <a:lnTo>
                  <a:pt x="530861" y="2377933"/>
                </a:lnTo>
                <a:lnTo>
                  <a:pt x="535623" y="2393493"/>
                </a:lnTo>
                <a:lnTo>
                  <a:pt x="541021" y="2409053"/>
                </a:lnTo>
                <a:lnTo>
                  <a:pt x="546736" y="2424296"/>
                </a:lnTo>
                <a:lnTo>
                  <a:pt x="552768" y="2439221"/>
                </a:lnTo>
                <a:lnTo>
                  <a:pt x="559436" y="2454146"/>
                </a:lnTo>
                <a:lnTo>
                  <a:pt x="566421" y="2469071"/>
                </a:lnTo>
                <a:lnTo>
                  <a:pt x="573723" y="2483678"/>
                </a:lnTo>
                <a:lnTo>
                  <a:pt x="581343" y="2497968"/>
                </a:lnTo>
                <a:lnTo>
                  <a:pt x="588963" y="2512257"/>
                </a:lnTo>
                <a:lnTo>
                  <a:pt x="597218" y="2526547"/>
                </a:lnTo>
                <a:lnTo>
                  <a:pt x="605791" y="2540519"/>
                </a:lnTo>
                <a:lnTo>
                  <a:pt x="615316" y="2554174"/>
                </a:lnTo>
                <a:lnTo>
                  <a:pt x="624523" y="2567511"/>
                </a:lnTo>
                <a:lnTo>
                  <a:pt x="634366" y="2581166"/>
                </a:lnTo>
                <a:lnTo>
                  <a:pt x="644208" y="2594503"/>
                </a:lnTo>
                <a:lnTo>
                  <a:pt x="654686" y="2607205"/>
                </a:lnTo>
                <a:lnTo>
                  <a:pt x="665163" y="2619907"/>
                </a:lnTo>
                <a:lnTo>
                  <a:pt x="676593" y="2632292"/>
                </a:lnTo>
                <a:lnTo>
                  <a:pt x="688023" y="2644676"/>
                </a:lnTo>
                <a:lnTo>
                  <a:pt x="699771" y="2656426"/>
                </a:lnTo>
                <a:lnTo>
                  <a:pt x="711836" y="2668175"/>
                </a:lnTo>
                <a:lnTo>
                  <a:pt x="724218" y="2679924"/>
                </a:lnTo>
                <a:lnTo>
                  <a:pt x="737236" y="2691039"/>
                </a:lnTo>
                <a:lnTo>
                  <a:pt x="749936" y="2701835"/>
                </a:lnTo>
                <a:lnTo>
                  <a:pt x="763588" y="2712632"/>
                </a:lnTo>
                <a:lnTo>
                  <a:pt x="777558" y="2722794"/>
                </a:lnTo>
                <a:lnTo>
                  <a:pt x="791528" y="2732638"/>
                </a:lnTo>
                <a:lnTo>
                  <a:pt x="805816" y="2742482"/>
                </a:lnTo>
                <a:lnTo>
                  <a:pt x="820738" y="2751691"/>
                </a:lnTo>
                <a:lnTo>
                  <a:pt x="835661" y="2760582"/>
                </a:lnTo>
                <a:lnTo>
                  <a:pt x="850583" y="2769156"/>
                </a:lnTo>
                <a:lnTo>
                  <a:pt x="866141" y="2777412"/>
                </a:lnTo>
                <a:lnTo>
                  <a:pt x="881381" y="2785351"/>
                </a:lnTo>
                <a:lnTo>
                  <a:pt x="896938" y="2792655"/>
                </a:lnTo>
                <a:lnTo>
                  <a:pt x="912496" y="2799641"/>
                </a:lnTo>
                <a:lnTo>
                  <a:pt x="928371" y="2805992"/>
                </a:lnTo>
                <a:lnTo>
                  <a:pt x="943928" y="2811708"/>
                </a:lnTo>
                <a:lnTo>
                  <a:pt x="959803" y="2817424"/>
                </a:lnTo>
                <a:lnTo>
                  <a:pt x="975678" y="2822505"/>
                </a:lnTo>
                <a:lnTo>
                  <a:pt x="991871" y="2827585"/>
                </a:lnTo>
                <a:lnTo>
                  <a:pt x="1008063" y="2832031"/>
                </a:lnTo>
                <a:lnTo>
                  <a:pt x="1024256" y="2835842"/>
                </a:lnTo>
                <a:lnTo>
                  <a:pt x="1040448" y="2839335"/>
                </a:lnTo>
                <a:lnTo>
                  <a:pt x="1056641" y="2842510"/>
                </a:lnTo>
                <a:lnTo>
                  <a:pt x="1073151" y="2845051"/>
                </a:lnTo>
                <a:lnTo>
                  <a:pt x="1089343" y="2847591"/>
                </a:lnTo>
                <a:lnTo>
                  <a:pt x="1105853" y="2849496"/>
                </a:lnTo>
                <a:lnTo>
                  <a:pt x="1121728" y="2851084"/>
                </a:lnTo>
                <a:lnTo>
                  <a:pt x="1138238" y="2852037"/>
                </a:lnTo>
                <a:lnTo>
                  <a:pt x="1154431" y="2852989"/>
                </a:lnTo>
                <a:lnTo>
                  <a:pt x="1170941" y="2853307"/>
                </a:lnTo>
                <a:lnTo>
                  <a:pt x="1187133" y="2852989"/>
                </a:lnTo>
                <a:lnTo>
                  <a:pt x="1203643" y="2852672"/>
                </a:lnTo>
                <a:lnTo>
                  <a:pt x="1219836" y="2851719"/>
                </a:lnTo>
                <a:lnTo>
                  <a:pt x="1236346" y="2850767"/>
                </a:lnTo>
                <a:lnTo>
                  <a:pt x="1252538" y="2849179"/>
                </a:lnTo>
                <a:lnTo>
                  <a:pt x="1268731" y="2846956"/>
                </a:lnTo>
                <a:lnTo>
                  <a:pt x="1284606" y="2844416"/>
                </a:lnTo>
                <a:lnTo>
                  <a:pt x="1300799" y="2841875"/>
                </a:lnTo>
                <a:lnTo>
                  <a:pt x="1316356" y="2838382"/>
                </a:lnTo>
                <a:lnTo>
                  <a:pt x="1332231" y="2835207"/>
                </a:lnTo>
                <a:lnTo>
                  <a:pt x="1348106" y="2831396"/>
                </a:lnTo>
                <a:lnTo>
                  <a:pt x="1363981" y="2826950"/>
                </a:lnTo>
                <a:lnTo>
                  <a:pt x="1379539" y="2822187"/>
                </a:lnTo>
                <a:lnTo>
                  <a:pt x="1395096" y="2817106"/>
                </a:lnTo>
                <a:lnTo>
                  <a:pt x="1410336" y="2811708"/>
                </a:lnTo>
                <a:lnTo>
                  <a:pt x="1425259" y="2805992"/>
                </a:lnTo>
                <a:lnTo>
                  <a:pt x="1440499" y="2799958"/>
                </a:lnTo>
                <a:lnTo>
                  <a:pt x="1455421" y="2793290"/>
                </a:lnTo>
                <a:lnTo>
                  <a:pt x="1470344" y="2786304"/>
                </a:lnTo>
                <a:lnTo>
                  <a:pt x="1484949" y="2779000"/>
                </a:lnTo>
                <a:lnTo>
                  <a:pt x="1499554" y="2771379"/>
                </a:lnTo>
                <a:lnTo>
                  <a:pt x="1513841" y="2763758"/>
                </a:lnTo>
                <a:lnTo>
                  <a:pt x="1527811" y="2755501"/>
                </a:lnTo>
                <a:lnTo>
                  <a:pt x="1541781" y="2746927"/>
                </a:lnTo>
                <a:lnTo>
                  <a:pt x="1555751" y="2738036"/>
                </a:lnTo>
                <a:lnTo>
                  <a:pt x="1569086" y="2728192"/>
                </a:lnTo>
                <a:lnTo>
                  <a:pt x="1582421" y="2718665"/>
                </a:lnTo>
                <a:lnTo>
                  <a:pt x="1595439" y="2708504"/>
                </a:lnTo>
                <a:lnTo>
                  <a:pt x="1608456" y="2698342"/>
                </a:lnTo>
                <a:lnTo>
                  <a:pt x="1621156" y="2687545"/>
                </a:lnTo>
                <a:lnTo>
                  <a:pt x="1633856" y="2676431"/>
                </a:lnTo>
                <a:lnTo>
                  <a:pt x="1645921" y="2664999"/>
                </a:lnTo>
                <a:lnTo>
                  <a:pt x="1657986" y="2653250"/>
                </a:lnTo>
                <a:lnTo>
                  <a:pt x="1669416" y="2640866"/>
                </a:lnTo>
                <a:lnTo>
                  <a:pt x="1681164" y="2628799"/>
                </a:lnTo>
                <a:lnTo>
                  <a:pt x="1692276" y="2615779"/>
                </a:lnTo>
                <a:lnTo>
                  <a:pt x="1703071" y="2602759"/>
                </a:lnTo>
                <a:lnTo>
                  <a:pt x="1713549" y="2589422"/>
                </a:lnTo>
                <a:lnTo>
                  <a:pt x="1724026" y="2575450"/>
                </a:lnTo>
                <a:lnTo>
                  <a:pt x="1734186" y="2561478"/>
                </a:lnTo>
                <a:lnTo>
                  <a:pt x="1743711" y="2546870"/>
                </a:lnTo>
                <a:lnTo>
                  <a:pt x="1753236" y="2532263"/>
                </a:lnTo>
                <a:lnTo>
                  <a:pt x="1762126" y="2517338"/>
                </a:lnTo>
                <a:lnTo>
                  <a:pt x="1770699" y="2502096"/>
                </a:lnTo>
                <a:lnTo>
                  <a:pt x="1778954" y="2486853"/>
                </a:lnTo>
                <a:lnTo>
                  <a:pt x="1786574" y="2471611"/>
                </a:lnTo>
                <a:lnTo>
                  <a:pt x="1793876" y="2456051"/>
                </a:lnTo>
                <a:lnTo>
                  <a:pt x="1800861" y="2440173"/>
                </a:lnTo>
                <a:lnTo>
                  <a:pt x="1807211" y="2424931"/>
                </a:lnTo>
                <a:lnTo>
                  <a:pt x="1813244" y="2409053"/>
                </a:lnTo>
                <a:lnTo>
                  <a:pt x="1818959" y="2393176"/>
                </a:lnTo>
                <a:lnTo>
                  <a:pt x="1824039" y="2376981"/>
                </a:lnTo>
                <a:lnTo>
                  <a:pt x="1828801" y="2361103"/>
                </a:lnTo>
                <a:lnTo>
                  <a:pt x="1833246" y="2344908"/>
                </a:lnTo>
                <a:lnTo>
                  <a:pt x="1837056" y="2328713"/>
                </a:lnTo>
                <a:lnTo>
                  <a:pt x="1840549" y="2312518"/>
                </a:lnTo>
                <a:lnTo>
                  <a:pt x="1844041" y="2296005"/>
                </a:lnTo>
                <a:lnTo>
                  <a:pt x="1846581" y="2280128"/>
                </a:lnTo>
                <a:lnTo>
                  <a:pt x="1848804" y="2263615"/>
                </a:lnTo>
                <a:lnTo>
                  <a:pt x="1851026" y="2247420"/>
                </a:lnTo>
                <a:lnTo>
                  <a:pt x="1852614" y="2230907"/>
                </a:lnTo>
                <a:lnTo>
                  <a:pt x="1853566" y="2214712"/>
                </a:lnTo>
                <a:lnTo>
                  <a:pt x="1854201" y="2198200"/>
                </a:lnTo>
                <a:lnTo>
                  <a:pt x="1854519" y="2182005"/>
                </a:lnTo>
                <a:lnTo>
                  <a:pt x="1854519" y="2165492"/>
                </a:lnTo>
                <a:lnTo>
                  <a:pt x="1853884" y="2149297"/>
                </a:lnTo>
                <a:lnTo>
                  <a:pt x="1853249" y="2132784"/>
                </a:lnTo>
                <a:lnTo>
                  <a:pt x="1851979" y="2116589"/>
                </a:lnTo>
                <a:lnTo>
                  <a:pt x="1850391" y="2100394"/>
                </a:lnTo>
                <a:lnTo>
                  <a:pt x="1848169" y="2084516"/>
                </a:lnTo>
                <a:lnTo>
                  <a:pt x="1845946" y="2068321"/>
                </a:lnTo>
                <a:lnTo>
                  <a:pt x="1843089" y="2052444"/>
                </a:lnTo>
                <a:lnTo>
                  <a:pt x="1839914" y="2036249"/>
                </a:lnTo>
                <a:lnTo>
                  <a:pt x="1836421" y="2020371"/>
                </a:lnTo>
                <a:lnTo>
                  <a:pt x="1832294" y="2004494"/>
                </a:lnTo>
                <a:lnTo>
                  <a:pt x="1828166" y="1988934"/>
                </a:lnTo>
                <a:lnTo>
                  <a:pt x="1823404" y="1973374"/>
                </a:lnTo>
                <a:lnTo>
                  <a:pt x="1818641" y="1958131"/>
                </a:lnTo>
                <a:lnTo>
                  <a:pt x="1812926" y="1942571"/>
                </a:lnTo>
                <a:lnTo>
                  <a:pt x="1807211" y="1927329"/>
                </a:lnTo>
                <a:lnTo>
                  <a:pt x="1801179" y="1912086"/>
                </a:lnTo>
                <a:lnTo>
                  <a:pt x="1794829" y="1897161"/>
                </a:lnTo>
                <a:lnTo>
                  <a:pt x="1787844" y="1882554"/>
                </a:lnTo>
                <a:lnTo>
                  <a:pt x="1780541" y="1867947"/>
                </a:lnTo>
                <a:lnTo>
                  <a:pt x="1772921" y="1853339"/>
                </a:lnTo>
                <a:lnTo>
                  <a:pt x="1764984" y="1839050"/>
                </a:lnTo>
                <a:lnTo>
                  <a:pt x="1757046" y="1825077"/>
                </a:lnTo>
                <a:lnTo>
                  <a:pt x="1747839" y="1810788"/>
                </a:lnTo>
                <a:lnTo>
                  <a:pt x="1738949" y="1797450"/>
                </a:lnTo>
                <a:lnTo>
                  <a:pt x="1729741" y="1783478"/>
                </a:lnTo>
                <a:lnTo>
                  <a:pt x="1719899" y="1770459"/>
                </a:lnTo>
                <a:lnTo>
                  <a:pt x="1710056" y="1757121"/>
                </a:lnTo>
                <a:lnTo>
                  <a:pt x="1699579" y="1744102"/>
                </a:lnTo>
                <a:lnTo>
                  <a:pt x="1688466" y="1731400"/>
                </a:lnTo>
                <a:lnTo>
                  <a:pt x="1677671" y="1719333"/>
                </a:lnTo>
                <a:lnTo>
                  <a:pt x="1666241" y="1706948"/>
                </a:lnTo>
                <a:lnTo>
                  <a:pt x="1654176" y="1694882"/>
                </a:lnTo>
                <a:lnTo>
                  <a:pt x="1642429" y="1683132"/>
                </a:lnTo>
                <a:lnTo>
                  <a:pt x="1629729" y="1671700"/>
                </a:lnTo>
                <a:lnTo>
                  <a:pt x="1617029" y="1660586"/>
                </a:lnTo>
                <a:lnTo>
                  <a:pt x="1603694" y="1649472"/>
                </a:lnTo>
                <a:lnTo>
                  <a:pt x="1590676" y="1638993"/>
                </a:lnTo>
                <a:lnTo>
                  <a:pt x="1576706" y="1628831"/>
                </a:lnTo>
                <a:lnTo>
                  <a:pt x="1562736" y="1618987"/>
                </a:lnTo>
                <a:lnTo>
                  <a:pt x="1548131" y="1609143"/>
                </a:lnTo>
                <a:lnTo>
                  <a:pt x="1533526" y="1599616"/>
                </a:lnTo>
                <a:lnTo>
                  <a:pt x="1518286" y="1590407"/>
                </a:lnTo>
                <a:lnTo>
                  <a:pt x="1503364" y="1581833"/>
                </a:lnTo>
                <a:lnTo>
                  <a:pt x="1488124" y="1573895"/>
                </a:lnTo>
                <a:lnTo>
                  <a:pt x="1472884" y="1565956"/>
                </a:lnTo>
                <a:lnTo>
                  <a:pt x="1457326" y="1558970"/>
                </a:lnTo>
                <a:lnTo>
                  <a:pt x="1441451" y="1551984"/>
                </a:lnTo>
                <a:lnTo>
                  <a:pt x="1425894" y="1545633"/>
                </a:lnTo>
                <a:lnTo>
                  <a:pt x="1410336" y="1539282"/>
                </a:lnTo>
                <a:lnTo>
                  <a:pt x="1394461" y="1533883"/>
                </a:lnTo>
                <a:lnTo>
                  <a:pt x="1378269" y="1528802"/>
                </a:lnTo>
                <a:lnTo>
                  <a:pt x="1362393" y="1523722"/>
                </a:lnTo>
                <a:lnTo>
                  <a:pt x="1346201" y="1519593"/>
                </a:lnTo>
                <a:lnTo>
                  <a:pt x="1330008" y="1515783"/>
                </a:lnTo>
                <a:lnTo>
                  <a:pt x="1313816" y="1511972"/>
                </a:lnTo>
                <a:lnTo>
                  <a:pt x="1297306" y="1509114"/>
                </a:lnTo>
                <a:lnTo>
                  <a:pt x="1281114" y="1505939"/>
                </a:lnTo>
                <a:lnTo>
                  <a:pt x="1264604" y="1503716"/>
                </a:lnTo>
                <a:lnTo>
                  <a:pt x="1248411" y="1502128"/>
                </a:lnTo>
                <a:lnTo>
                  <a:pt x="1231901" y="1500540"/>
                </a:lnTo>
                <a:lnTo>
                  <a:pt x="1216026" y="1499588"/>
                </a:lnTo>
                <a:lnTo>
                  <a:pt x="1199516" y="1498635"/>
                </a:lnTo>
                <a:lnTo>
                  <a:pt x="1183323" y="1498000"/>
                </a:lnTo>
                <a:close/>
                <a:moveTo>
                  <a:pt x="3448610" y="1292740"/>
                </a:moveTo>
                <a:lnTo>
                  <a:pt x="3453374" y="1316233"/>
                </a:lnTo>
                <a:lnTo>
                  <a:pt x="3457184" y="1339726"/>
                </a:lnTo>
                <a:lnTo>
                  <a:pt x="3461313" y="1363536"/>
                </a:lnTo>
                <a:lnTo>
                  <a:pt x="3464806" y="1387029"/>
                </a:lnTo>
                <a:lnTo>
                  <a:pt x="3468617" y="1410521"/>
                </a:lnTo>
                <a:lnTo>
                  <a:pt x="3471475" y="1434332"/>
                </a:lnTo>
                <a:lnTo>
                  <a:pt x="3474333" y="1458142"/>
                </a:lnTo>
                <a:lnTo>
                  <a:pt x="3477191" y="1482270"/>
                </a:lnTo>
                <a:lnTo>
                  <a:pt x="3479414" y="1505763"/>
                </a:lnTo>
                <a:lnTo>
                  <a:pt x="3481637" y="1529573"/>
                </a:lnTo>
                <a:lnTo>
                  <a:pt x="3483542" y="1553383"/>
                </a:lnTo>
                <a:lnTo>
                  <a:pt x="3485130" y="1577511"/>
                </a:lnTo>
                <a:lnTo>
                  <a:pt x="3486400" y="1601321"/>
                </a:lnTo>
                <a:lnTo>
                  <a:pt x="3487353" y="1625449"/>
                </a:lnTo>
                <a:lnTo>
                  <a:pt x="3487988" y="1648942"/>
                </a:lnTo>
                <a:lnTo>
                  <a:pt x="3488623" y="1672752"/>
                </a:lnTo>
                <a:lnTo>
                  <a:pt x="3760136" y="1672752"/>
                </a:lnTo>
                <a:lnTo>
                  <a:pt x="3758549" y="1661641"/>
                </a:lnTo>
                <a:lnTo>
                  <a:pt x="3756643" y="1649894"/>
                </a:lnTo>
                <a:lnTo>
                  <a:pt x="3754420" y="1638465"/>
                </a:lnTo>
                <a:lnTo>
                  <a:pt x="3751245" y="1627354"/>
                </a:lnTo>
                <a:lnTo>
                  <a:pt x="3748069" y="1615925"/>
                </a:lnTo>
                <a:lnTo>
                  <a:pt x="3744258" y="1604813"/>
                </a:lnTo>
                <a:lnTo>
                  <a:pt x="3740448" y="1594019"/>
                </a:lnTo>
                <a:lnTo>
                  <a:pt x="3736002" y="1583225"/>
                </a:lnTo>
                <a:lnTo>
                  <a:pt x="3731238" y="1572114"/>
                </a:lnTo>
                <a:lnTo>
                  <a:pt x="3726158" y="1561320"/>
                </a:lnTo>
                <a:lnTo>
                  <a:pt x="3721076" y="1550843"/>
                </a:lnTo>
                <a:lnTo>
                  <a:pt x="3715043" y="1540049"/>
                </a:lnTo>
                <a:lnTo>
                  <a:pt x="3709009" y="1529890"/>
                </a:lnTo>
                <a:lnTo>
                  <a:pt x="3702658" y="1519731"/>
                </a:lnTo>
                <a:lnTo>
                  <a:pt x="3696307" y="1509890"/>
                </a:lnTo>
                <a:lnTo>
                  <a:pt x="3689321" y="1500048"/>
                </a:lnTo>
                <a:lnTo>
                  <a:pt x="3680746" y="1488302"/>
                </a:lnTo>
                <a:lnTo>
                  <a:pt x="3671855" y="1476873"/>
                </a:lnTo>
                <a:lnTo>
                  <a:pt x="3662646" y="1465761"/>
                </a:lnTo>
                <a:lnTo>
                  <a:pt x="3653119" y="1454650"/>
                </a:lnTo>
                <a:lnTo>
                  <a:pt x="3642957" y="1443856"/>
                </a:lnTo>
                <a:lnTo>
                  <a:pt x="3632795" y="1433379"/>
                </a:lnTo>
                <a:lnTo>
                  <a:pt x="3622633" y="1423220"/>
                </a:lnTo>
                <a:lnTo>
                  <a:pt x="3612154" y="1412744"/>
                </a:lnTo>
                <a:lnTo>
                  <a:pt x="3601039" y="1402902"/>
                </a:lnTo>
                <a:lnTo>
                  <a:pt x="3590242" y="1393061"/>
                </a:lnTo>
                <a:lnTo>
                  <a:pt x="3578810" y="1383536"/>
                </a:lnTo>
                <a:lnTo>
                  <a:pt x="3567378" y="1374330"/>
                </a:lnTo>
                <a:lnTo>
                  <a:pt x="3555946" y="1365123"/>
                </a:lnTo>
                <a:lnTo>
                  <a:pt x="3544196" y="1356234"/>
                </a:lnTo>
                <a:lnTo>
                  <a:pt x="3532128" y="1347345"/>
                </a:lnTo>
                <a:lnTo>
                  <a:pt x="3520061" y="1338456"/>
                </a:lnTo>
                <a:lnTo>
                  <a:pt x="3502596" y="1326392"/>
                </a:lnTo>
                <a:lnTo>
                  <a:pt x="3484812" y="1314963"/>
                </a:lnTo>
                <a:lnTo>
                  <a:pt x="3467029" y="1303851"/>
                </a:lnTo>
                <a:lnTo>
                  <a:pt x="3448610" y="1292740"/>
                </a:lnTo>
                <a:close/>
                <a:moveTo>
                  <a:pt x="1163321" y="1279525"/>
                </a:moveTo>
                <a:lnTo>
                  <a:pt x="1184911" y="1279525"/>
                </a:lnTo>
                <a:lnTo>
                  <a:pt x="1206501" y="1279843"/>
                </a:lnTo>
                <a:lnTo>
                  <a:pt x="1228408" y="1280795"/>
                </a:lnTo>
                <a:lnTo>
                  <a:pt x="1249998" y="1282383"/>
                </a:lnTo>
                <a:lnTo>
                  <a:pt x="1271589" y="1284288"/>
                </a:lnTo>
                <a:lnTo>
                  <a:pt x="1293179" y="1287146"/>
                </a:lnTo>
                <a:lnTo>
                  <a:pt x="1314769" y="1290004"/>
                </a:lnTo>
                <a:lnTo>
                  <a:pt x="1336358" y="1293497"/>
                </a:lnTo>
                <a:lnTo>
                  <a:pt x="1357631" y="1297625"/>
                </a:lnTo>
                <a:lnTo>
                  <a:pt x="1379221" y="1302389"/>
                </a:lnTo>
                <a:lnTo>
                  <a:pt x="1400494" y="1307787"/>
                </a:lnTo>
                <a:lnTo>
                  <a:pt x="1422084" y="1313503"/>
                </a:lnTo>
                <a:lnTo>
                  <a:pt x="1443039" y="1319536"/>
                </a:lnTo>
                <a:lnTo>
                  <a:pt x="1464311" y="1326523"/>
                </a:lnTo>
                <a:lnTo>
                  <a:pt x="1485266" y="1334144"/>
                </a:lnTo>
                <a:lnTo>
                  <a:pt x="1506221" y="1342083"/>
                </a:lnTo>
                <a:lnTo>
                  <a:pt x="1526859" y="1350656"/>
                </a:lnTo>
                <a:lnTo>
                  <a:pt x="1547814" y="1359548"/>
                </a:lnTo>
                <a:lnTo>
                  <a:pt x="1568134" y="1369392"/>
                </a:lnTo>
                <a:lnTo>
                  <a:pt x="1588454" y="1379871"/>
                </a:lnTo>
                <a:lnTo>
                  <a:pt x="1608456" y="1390350"/>
                </a:lnTo>
                <a:lnTo>
                  <a:pt x="1628459" y="1401782"/>
                </a:lnTo>
                <a:lnTo>
                  <a:pt x="1648461" y="1413849"/>
                </a:lnTo>
                <a:lnTo>
                  <a:pt x="1667829" y="1426234"/>
                </a:lnTo>
                <a:lnTo>
                  <a:pt x="1686879" y="1438618"/>
                </a:lnTo>
                <a:lnTo>
                  <a:pt x="1705611" y="1451955"/>
                </a:lnTo>
                <a:lnTo>
                  <a:pt x="1724026" y="1465927"/>
                </a:lnTo>
                <a:lnTo>
                  <a:pt x="1741806" y="1479582"/>
                </a:lnTo>
                <a:lnTo>
                  <a:pt x="1759269" y="1494189"/>
                </a:lnTo>
                <a:lnTo>
                  <a:pt x="1776096" y="1509114"/>
                </a:lnTo>
                <a:lnTo>
                  <a:pt x="1792606" y="1524357"/>
                </a:lnTo>
                <a:lnTo>
                  <a:pt x="1808481" y="1539599"/>
                </a:lnTo>
                <a:lnTo>
                  <a:pt x="1824039" y="1555159"/>
                </a:lnTo>
                <a:lnTo>
                  <a:pt x="1838961" y="1571354"/>
                </a:lnTo>
                <a:lnTo>
                  <a:pt x="1853884" y="1587867"/>
                </a:lnTo>
                <a:lnTo>
                  <a:pt x="1868171" y="1604697"/>
                </a:lnTo>
                <a:lnTo>
                  <a:pt x="1881824" y="1621845"/>
                </a:lnTo>
                <a:lnTo>
                  <a:pt x="1895159" y="1639310"/>
                </a:lnTo>
                <a:lnTo>
                  <a:pt x="1907859" y="1656775"/>
                </a:lnTo>
                <a:lnTo>
                  <a:pt x="1920559" y="1674876"/>
                </a:lnTo>
                <a:lnTo>
                  <a:pt x="1932306" y="1692976"/>
                </a:lnTo>
                <a:lnTo>
                  <a:pt x="1944054" y="1711712"/>
                </a:lnTo>
                <a:lnTo>
                  <a:pt x="1954849" y="1730130"/>
                </a:lnTo>
                <a:lnTo>
                  <a:pt x="1965326" y="1749183"/>
                </a:lnTo>
                <a:lnTo>
                  <a:pt x="1975169" y="1768236"/>
                </a:lnTo>
                <a:lnTo>
                  <a:pt x="1984694" y="1787924"/>
                </a:lnTo>
                <a:lnTo>
                  <a:pt x="1994219" y="1807295"/>
                </a:lnTo>
                <a:lnTo>
                  <a:pt x="2002791" y="1826983"/>
                </a:lnTo>
                <a:lnTo>
                  <a:pt x="2011046" y="1846988"/>
                </a:lnTo>
                <a:lnTo>
                  <a:pt x="2018349" y="1866994"/>
                </a:lnTo>
                <a:lnTo>
                  <a:pt x="2025334" y="1887317"/>
                </a:lnTo>
                <a:lnTo>
                  <a:pt x="2032319" y="1907958"/>
                </a:lnTo>
                <a:lnTo>
                  <a:pt x="2038351" y="1928281"/>
                </a:lnTo>
                <a:lnTo>
                  <a:pt x="2044066" y="1949240"/>
                </a:lnTo>
                <a:lnTo>
                  <a:pt x="2049146" y="1970198"/>
                </a:lnTo>
                <a:lnTo>
                  <a:pt x="2054226" y="1991156"/>
                </a:lnTo>
                <a:lnTo>
                  <a:pt x="2058036" y="2012115"/>
                </a:lnTo>
                <a:lnTo>
                  <a:pt x="2061846" y="2033391"/>
                </a:lnTo>
                <a:lnTo>
                  <a:pt x="2065021" y="2054667"/>
                </a:lnTo>
                <a:lnTo>
                  <a:pt x="2067561" y="2076260"/>
                </a:lnTo>
                <a:lnTo>
                  <a:pt x="2070101" y="2097536"/>
                </a:lnTo>
                <a:lnTo>
                  <a:pt x="2071689" y="2119130"/>
                </a:lnTo>
                <a:lnTo>
                  <a:pt x="2072641" y="2140405"/>
                </a:lnTo>
                <a:lnTo>
                  <a:pt x="2073276" y="2161999"/>
                </a:lnTo>
                <a:lnTo>
                  <a:pt x="2073276" y="2183592"/>
                </a:lnTo>
                <a:lnTo>
                  <a:pt x="2072959" y="2205503"/>
                </a:lnTo>
                <a:lnTo>
                  <a:pt x="2072006" y="2226779"/>
                </a:lnTo>
                <a:lnTo>
                  <a:pt x="2070419" y="2248690"/>
                </a:lnTo>
                <a:lnTo>
                  <a:pt x="2068196" y="2269966"/>
                </a:lnTo>
                <a:lnTo>
                  <a:pt x="2065974" y="2291877"/>
                </a:lnTo>
                <a:lnTo>
                  <a:pt x="2062799" y="2313153"/>
                </a:lnTo>
                <a:lnTo>
                  <a:pt x="2058989" y="2335064"/>
                </a:lnTo>
                <a:lnTo>
                  <a:pt x="2055179" y="2356658"/>
                </a:lnTo>
                <a:lnTo>
                  <a:pt x="2050099" y="2377933"/>
                </a:lnTo>
                <a:lnTo>
                  <a:pt x="2045336" y="2399527"/>
                </a:lnTo>
                <a:lnTo>
                  <a:pt x="2039304" y="2420485"/>
                </a:lnTo>
                <a:lnTo>
                  <a:pt x="2032954" y="2442079"/>
                </a:lnTo>
                <a:lnTo>
                  <a:pt x="2025969" y="2463037"/>
                </a:lnTo>
                <a:lnTo>
                  <a:pt x="2018666" y="2483995"/>
                </a:lnTo>
                <a:lnTo>
                  <a:pt x="2010411" y="2504954"/>
                </a:lnTo>
                <a:lnTo>
                  <a:pt x="2002474" y="2525912"/>
                </a:lnTo>
                <a:lnTo>
                  <a:pt x="1992949" y="2546235"/>
                </a:lnTo>
                <a:lnTo>
                  <a:pt x="1983424" y="2566876"/>
                </a:lnTo>
                <a:lnTo>
                  <a:pt x="1973264" y="2587199"/>
                </a:lnTo>
                <a:lnTo>
                  <a:pt x="1962469" y="2607205"/>
                </a:lnTo>
                <a:lnTo>
                  <a:pt x="1951039" y="2627211"/>
                </a:lnTo>
                <a:lnTo>
                  <a:pt x="1939291" y="2647217"/>
                </a:lnTo>
                <a:lnTo>
                  <a:pt x="1928179" y="2664682"/>
                </a:lnTo>
                <a:lnTo>
                  <a:pt x="1916431" y="2681830"/>
                </a:lnTo>
                <a:lnTo>
                  <a:pt x="1905001" y="2698660"/>
                </a:lnTo>
                <a:lnTo>
                  <a:pt x="1892936" y="2715172"/>
                </a:lnTo>
                <a:lnTo>
                  <a:pt x="1880236" y="2731367"/>
                </a:lnTo>
                <a:lnTo>
                  <a:pt x="1867854" y="2747245"/>
                </a:lnTo>
                <a:lnTo>
                  <a:pt x="1854519" y="2762170"/>
                </a:lnTo>
                <a:lnTo>
                  <a:pt x="1841184" y="2777412"/>
                </a:lnTo>
                <a:lnTo>
                  <a:pt x="1827849" y="2792337"/>
                </a:lnTo>
                <a:lnTo>
                  <a:pt x="1813879" y="2806627"/>
                </a:lnTo>
                <a:lnTo>
                  <a:pt x="1799909" y="2820282"/>
                </a:lnTo>
                <a:lnTo>
                  <a:pt x="1785304" y="2834254"/>
                </a:lnTo>
                <a:lnTo>
                  <a:pt x="1770699" y="2847274"/>
                </a:lnTo>
                <a:lnTo>
                  <a:pt x="1755776" y="2860293"/>
                </a:lnTo>
                <a:lnTo>
                  <a:pt x="1740854" y="2872678"/>
                </a:lnTo>
                <a:lnTo>
                  <a:pt x="1725296" y="2885062"/>
                </a:lnTo>
                <a:lnTo>
                  <a:pt x="1709739" y="2896811"/>
                </a:lnTo>
                <a:lnTo>
                  <a:pt x="1693864" y="2908243"/>
                </a:lnTo>
                <a:lnTo>
                  <a:pt x="1677671" y="2919358"/>
                </a:lnTo>
                <a:lnTo>
                  <a:pt x="1661161" y="2929837"/>
                </a:lnTo>
                <a:lnTo>
                  <a:pt x="1644969" y="2940316"/>
                </a:lnTo>
                <a:lnTo>
                  <a:pt x="1628141" y="2950478"/>
                </a:lnTo>
                <a:lnTo>
                  <a:pt x="1611314" y="2960004"/>
                </a:lnTo>
                <a:lnTo>
                  <a:pt x="1594169" y="2969213"/>
                </a:lnTo>
                <a:lnTo>
                  <a:pt x="1577024" y="2977787"/>
                </a:lnTo>
                <a:lnTo>
                  <a:pt x="1559561" y="2986361"/>
                </a:lnTo>
                <a:lnTo>
                  <a:pt x="1542099" y="2994300"/>
                </a:lnTo>
                <a:lnTo>
                  <a:pt x="1524319" y="3001921"/>
                </a:lnTo>
                <a:lnTo>
                  <a:pt x="1506539" y="3008907"/>
                </a:lnTo>
                <a:lnTo>
                  <a:pt x="1488441" y="3015893"/>
                </a:lnTo>
                <a:lnTo>
                  <a:pt x="1470344" y="3022562"/>
                </a:lnTo>
                <a:lnTo>
                  <a:pt x="1451929" y="3028595"/>
                </a:lnTo>
                <a:lnTo>
                  <a:pt x="1433514" y="3034311"/>
                </a:lnTo>
                <a:lnTo>
                  <a:pt x="1415099" y="3039709"/>
                </a:lnTo>
                <a:lnTo>
                  <a:pt x="1396684" y="3044473"/>
                </a:lnTo>
                <a:lnTo>
                  <a:pt x="1377951" y="3048918"/>
                </a:lnTo>
                <a:lnTo>
                  <a:pt x="1358901" y="3053364"/>
                </a:lnTo>
                <a:lnTo>
                  <a:pt x="1340168" y="3056857"/>
                </a:lnTo>
                <a:lnTo>
                  <a:pt x="1321119" y="3060033"/>
                </a:lnTo>
                <a:lnTo>
                  <a:pt x="1302069" y="3062891"/>
                </a:lnTo>
                <a:lnTo>
                  <a:pt x="1282701" y="3065431"/>
                </a:lnTo>
                <a:lnTo>
                  <a:pt x="1263651" y="3067336"/>
                </a:lnTo>
                <a:lnTo>
                  <a:pt x="1244601" y="3069242"/>
                </a:lnTo>
                <a:lnTo>
                  <a:pt x="1225551" y="3070512"/>
                </a:lnTo>
                <a:lnTo>
                  <a:pt x="1205866" y="3071464"/>
                </a:lnTo>
                <a:lnTo>
                  <a:pt x="1186816" y="3071782"/>
                </a:lnTo>
                <a:lnTo>
                  <a:pt x="1167448" y="3071782"/>
                </a:lnTo>
                <a:lnTo>
                  <a:pt x="1148081" y="3071464"/>
                </a:lnTo>
                <a:lnTo>
                  <a:pt x="1128396" y="3070512"/>
                </a:lnTo>
                <a:lnTo>
                  <a:pt x="1109346" y="3069242"/>
                </a:lnTo>
                <a:lnTo>
                  <a:pt x="1089978" y="3067336"/>
                </a:lnTo>
                <a:lnTo>
                  <a:pt x="1070293" y="3065431"/>
                </a:lnTo>
                <a:lnTo>
                  <a:pt x="1051243" y="3062891"/>
                </a:lnTo>
                <a:lnTo>
                  <a:pt x="1031876" y="3059715"/>
                </a:lnTo>
                <a:lnTo>
                  <a:pt x="1012826" y="3056540"/>
                </a:lnTo>
                <a:lnTo>
                  <a:pt x="993141" y="3053046"/>
                </a:lnTo>
                <a:lnTo>
                  <a:pt x="974091" y="3048601"/>
                </a:lnTo>
                <a:lnTo>
                  <a:pt x="955041" y="3043837"/>
                </a:lnTo>
                <a:lnTo>
                  <a:pt x="935673" y="3038757"/>
                </a:lnTo>
                <a:lnTo>
                  <a:pt x="916941" y="3033041"/>
                </a:lnTo>
                <a:lnTo>
                  <a:pt x="897891" y="3027325"/>
                </a:lnTo>
                <a:lnTo>
                  <a:pt x="879158" y="3020656"/>
                </a:lnTo>
                <a:lnTo>
                  <a:pt x="860426" y="3013988"/>
                </a:lnTo>
                <a:lnTo>
                  <a:pt x="841376" y="3006367"/>
                </a:lnTo>
                <a:lnTo>
                  <a:pt x="682626" y="3263900"/>
                </a:lnTo>
                <a:lnTo>
                  <a:pt x="424180" y="3104490"/>
                </a:lnTo>
                <a:lnTo>
                  <a:pt x="583566" y="2846956"/>
                </a:lnTo>
                <a:lnTo>
                  <a:pt x="568326" y="2833619"/>
                </a:lnTo>
                <a:lnTo>
                  <a:pt x="553721" y="2819647"/>
                </a:lnTo>
                <a:lnTo>
                  <a:pt x="539751" y="2805992"/>
                </a:lnTo>
                <a:lnTo>
                  <a:pt x="526098" y="2791702"/>
                </a:lnTo>
                <a:lnTo>
                  <a:pt x="512446" y="2777095"/>
                </a:lnTo>
                <a:lnTo>
                  <a:pt x="499428" y="2762170"/>
                </a:lnTo>
                <a:lnTo>
                  <a:pt x="486411" y="2747245"/>
                </a:lnTo>
                <a:lnTo>
                  <a:pt x="474346" y="2732003"/>
                </a:lnTo>
                <a:lnTo>
                  <a:pt x="462280" y="2716443"/>
                </a:lnTo>
                <a:lnTo>
                  <a:pt x="450533" y="2700565"/>
                </a:lnTo>
                <a:lnTo>
                  <a:pt x="439420" y="2684688"/>
                </a:lnTo>
                <a:lnTo>
                  <a:pt x="428308" y="2668492"/>
                </a:lnTo>
                <a:lnTo>
                  <a:pt x="417830" y="2651980"/>
                </a:lnTo>
                <a:lnTo>
                  <a:pt x="407988" y="2635467"/>
                </a:lnTo>
                <a:lnTo>
                  <a:pt x="398145" y="2618637"/>
                </a:lnTo>
                <a:lnTo>
                  <a:pt x="388620" y="2601489"/>
                </a:lnTo>
                <a:lnTo>
                  <a:pt x="379730" y="2584341"/>
                </a:lnTo>
                <a:lnTo>
                  <a:pt x="371158" y="2567194"/>
                </a:lnTo>
                <a:lnTo>
                  <a:pt x="362903" y="2549728"/>
                </a:lnTo>
                <a:lnTo>
                  <a:pt x="354965" y="2531946"/>
                </a:lnTo>
                <a:lnTo>
                  <a:pt x="347663" y="2514163"/>
                </a:lnTo>
                <a:lnTo>
                  <a:pt x="340360" y="2496380"/>
                </a:lnTo>
                <a:lnTo>
                  <a:pt x="333693" y="2478280"/>
                </a:lnTo>
                <a:lnTo>
                  <a:pt x="327660" y="2460179"/>
                </a:lnTo>
                <a:lnTo>
                  <a:pt x="321628" y="2441761"/>
                </a:lnTo>
                <a:lnTo>
                  <a:pt x="315913" y="2423343"/>
                </a:lnTo>
                <a:lnTo>
                  <a:pt x="310833" y="2404608"/>
                </a:lnTo>
                <a:lnTo>
                  <a:pt x="306070" y="2386190"/>
                </a:lnTo>
                <a:lnTo>
                  <a:pt x="301943" y="2367454"/>
                </a:lnTo>
                <a:lnTo>
                  <a:pt x="297815" y="2348719"/>
                </a:lnTo>
                <a:lnTo>
                  <a:pt x="294323" y="2329348"/>
                </a:lnTo>
                <a:lnTo>
                  <a:pt x="291148" y="2310613"/>
                </a:lnTo>
                <a:lnTo>
                  <a:pt x="288608" y="2291560"/>
                </a:lnTo>
                <a:lnTo>
                  <a:pt x="286385" y="2272507"/>
                </a:lnTo>
                <a:lnTo>
                  <a:pt x="284163" y="2253136"/>
                </a:lnTo>
                <a:lnTo>
                  <a:pt x="282893" y="2233765"/>
                </a:lnTo>
                <a:lnTo>
                  <a:pt x="281623" y="2214712"/>
                </a:lnTo>
                <a:lnTo>
                  <a:pt x="280988" y="2195342"/>
                </a:lnTo>
                <a:lnTo>
                  <a:pt x="280988" y="2175971"/>
                </a:lnTo>
                <a:lnTo>
                  <a:pt x="280988" y="2156600"/>
                </a:lnTo>
                <a:lnTo>
                  <a:pt x="281623" y="2137230"/>
                </a:lnTo>
                <a:lnTo>
                  <a:pt x="282575" y="2117859"/>
                </a:lnTo>
                <a:lnTo>
                  <a:pt x="284163" y="2098489"/>
                </a:lnTo>
                <a:lnTo>
                  <a:pt x="286068" y="2079118"/>
                </a:lnTo>
                <a:lnTo>
                  <a:pt x="288290" y="2060065"/>
                </a:lnTo>
                <a:lnTo>
                  <a:pt x="290830" y="2040377"/>
                </a:lnTo>
                <a:lnTo>
                  <a:pt x="294323" y="2021324"/>
                </a:lnTo>
                <a:lnTo>
                  <a:pt x="297815" y="2001953"/>
                </a:lnTo>
                <a:lnTo>
                  <a:pt x="301943" y="1982900"/>
                </a:lnTo>
                <a:lnTo>
                  <a:pt x="306070" y="1963530"/>
                </a:lnTo>
                <a:lnTo>
                  <a:pt x="311150" y="1944476"/>
                </a:lnTo>
                <a:lnTo>
                  <a:pt x="316230" y="1925423"/>
                </a:lnTo>
                <a:lnTo>
                  <a:pt x="322263" y="1906688"/>
                </a:lnTo>
                <a:lnTo>
                  <a:pt x="328613" y="1887317"/>
                </a:lnTo>
                <a:lnTo>
                  <a:pt x="334963" y="1868582"/>
                </a:lnTo>
                <a:lnTo>
                  <a:pt x="341948" y="1849846"/>
                </a:lnTo>
                <a:lnTo>
                  <a:pt x="349568" y="1831428"/>
                </a:lnTo>
                <a:lnTo>
                  <a:pt x="357505" y="1813010"/>
                </a:lnTo>
                <a:lnTo>
                  <a:pt x="366078" y="1794275"/>
                </a:lnTo>
                <a:lnTo>
                  <a:pt x="374968" y="1775857"/>
                </a:lnTo>
                <a:lnTo>
                  <a:pt x="384175" y="1757757"/>
                </a:lnTo>
                <a:lnTo>
                  <a:pt x="393700" y="1739974"/>
                </a:lnTo>
                <a:lnTo>
                  <a:pt x="404495" y="1721873"/>
                </a:lnTo>
                <a:lnTo>
                  <a:pt x="414973" y="1704408"/>
                </a:lnTo>
                <a:lnTo>
                  <a:pt x="427355" y="1684402"/>
                </a:lnTo>
                <a:lnTo>
                  <a:pt x="440055" y="1665667"/>
                </a:lnTo>
                <a:lnTo>
                  <a:pt x="453390" y="1646931"/>
                </a:lnTo>
                <a:lnTo>
                  <a:pt x="467043" y="1628831"/>
                </a:lnTo>
                <a:lnTo>
                  <a:pt x="481331" y="1611048"/>
                </a:lnTo>
                <a:lnTo>
                  <a:pt x="495301" y="1593583"/>
                </a:lnTo>
                <a:lnTo>
                  <a:pt x="510223" y="1576753"/>
                </a:lnTo>
                <a:lnTo>
                  <a:pt x="525463" y="1560240"/>
                </a:lnTo>
                <a:lnTo>
                  <a:pt x="541021" y="1544045"/>
                </a:lnTo>
                <a:lnTo>
                  <a:pt x="556896" y="1528485"/>
                </a:lnTo>
                <a:lnTo>
                  <a:pt x="573088" y="1513242"/>
                </a:lnTo>
                <a:lnTo>
                  <a:pt x="589598" y="1498953"/>
                </a:lnTo>
                <a:lnTo>
                  <a:pt x="606108" y="1484663"/>
                </a:lnTo>
                <a:lnTo>
                  <a:pt x="623571" y="1470691"/>
                </a:lnTo>
                <a:lnTo>
                  <a:pt x="640716" y="1457671"/>
                </a:lnTo>
                <a:lnTo>
                  <a:pt x="658496" y="1444651"/>
                </a:lnTo>
                <a:lnTo>
                  <a:pt x="676276" y="1432267"/>
                </a:lnTo>
                <a:lnTo>
                  <a:pt x="694373" y="1420200"/>
                </a:lnTo>
                <a:lnTo>
                  <a:pt x="712788" y="1408768"/>
                </a:lnTo>
                <a:lnTo>
                  <a:pt x="731521" y="1397972"/>
                </a:lnTo>
                <a:lnTo>
                  <a:pt x="750571" y="1387175"/>
                </a:lnTo>
                <a:lnTo>
                  <a:pt x="769621" y="1377331"/>
                </a:lnTo>
                <a:lnTo>
                  <a:pt x="788988" y="1367804"/>
                </a:lnTo>
                <a:lnTo>
                  <a:pt x="808673" y="1358595"/>
                </a:lnTo>
                <a:lnTo>
                  <a:pt x="828358" y="1350021"/>
                </a:lnTo>
                <a:lnTo>
                  <a:pt x="848361" y="1341765"/>
                </a:lnTo>
                <a:lnTo>
                  <a:pt x="868363" y="1334144"/>
                </a:lnTo>
                <a:lnTo>
                  <a:pt x="889001" y="1326840"/>
                </a:lnTo>
                <a:lnTo>
                  <a:pt x="909321" y="1320489"/>
                </a:lnTo>
                <a:lnTo>
                  <a:pt x="929958" y="1314456"/>
                </a:lnTo>
                <a:lnTo>
                  <a:pt x="950596" y="1308422"/>
                </a:lnTo>
                <a:lnTo>
                  <a:pt x="971551" y="1303659"/>
                </a:lnTo>
                <a:lnTo>
                  <a:pt x="992506" y="1298578"/>
                </a:lnTo>
                <a:lnTo>
                  <a:pt x="1013778" y="1294450"/>
                </a:lnTo>
                <a:lnTo>
                  <a:pt x="1034733" y="1290957"/>
                </a:lnTo>
                <a:lnTo>
                  <a:pt x="1056006" y="1287781"/>
                </a:lnTo>
                <a:lnTo>
                  <a:pt x="1077278" y="1284923"/>
                </a:lnTo>
                <a:lnTo>
                  <a:pt x="1098868" y="1282701"/>
                </a:lnTo>
                <a:lnTo>
                  <a:pt x="1120141" y="1281113"/>
                </a:lnTo>
                <a:lnTo>
                  <a:pt x="1142048" y="1280160"/>
                </a:lnTo>
                <a:lnTo>
                  <a:pt x="1163321" y="1279525"/>
                </a:lnTo>
                <a:close/>
                <a:moveTo>
                  <a:pt x="2870652" y="1075590"/>
                </a:moveTo>
                <a:lnTo>
                  <a:pt x="2877003" y="1112417"/>
                </a:lnTo>
                <a:lnTo>
                  <a:pt x="2883037" y="1149561"/>
                </a:lnTo>
                <a:lnTo>
                  <a:pt x="2888435" y="1186705"/>
                </a:lnTo>
                <a:lnTo>
                  <a:pt x="2893834" y="1223849"/>
                </a:lnTo>
                <a:lnTo>
                  <a:pt x="2898280" y="1261310"/>
                </a:lnTo>
                <a:lnTo>
                  <a:pt x="2902725" y="1298454"/>
                </a:lnTo>
                <a:lnTo>
                  <a:pt x="2906536" y="1335598"/>
                </a:lnTo>
                <a:lnTo>
                  <a:pt x="2910347" y="1373377"/>
                </a:lnTo>
                <a:lnTo>
                  <a:pt x="2913205" y="1410521"/>
                </a:lnTo>
                <a:lnTo>
                  <a:pt x="2916063" y="1448300"/>
                </a:lnTo>
                <a:lnTo>
                  <a:pt x="2918603" y="1485444"/>
                </a:lnTo>
                <a:lnTo>
                  <a:pt x="2920509" y="1522906"/>
                </a:lnTo>
                <a:lnTo>
                  <a:pt x="2922096" y="1560685"/>
                </a:lnTo>
                <a:lnTo>
                  <a:pt x="2923049" y="1597829"/>
                </a:lnTo>
                <a:lnTo>
                  <a:pt x="2924002" y="1635608"/>
                </a:lnTo>
                <a:lnTo>
                  <a:pt x="2924954" y="1672752"/>
                </a:lnTo>
                <a:lnTo>
                  <a:pt x="3418125" y="1672752"/>
                </a:lnTo>
                <a:lnTo>
                  <a:pt x="3417490" y="1646085"/>
                </a:lnTo>
                <a:lnTo>
                  <a:pt x="3416537" y="1619417"/>
                </a:lnTo>
                <a:lnTo>
                  <a:pt x="3414949" y="1592432"/>
                </a:lnTo>
                <a:lnTo>
                  <a:pt x="3413361" y="1565447"/>
                </a:lnTo>
                <a:lnTo>
                  <a:pt x="3411456" y="1538780"/>
                </a:lnTo>
                <a:lnTo>
                  <a:pt x="3409233" y="1512112"/>
                </a:lnTo>
                <a:lnTo>
                  <a:pt x="3406375" y="1485127"/>
                </a:lnTo>
                <a:lnTo>
                  <a:pt x="3403517" y="1458777"/>
                </a:lnTo>
                <a:lnTo>
                  <a:pt x="3400341" y="1432109"/>
                </a:lnTo>
                <a:lnTo>
                  <a:pt x="3396213" y="1405442"/>
                </a:lnTo>
                <a:lnTo>
                  <a:pt x="3392402" y="1378774"/>
                </a:lnTo>
                <a:lnTo>
                  <a:pt x="3387956" y="1352107"/>
                </a:lnTo>
                <a:lnTo>
                  <a:pt x="3383193" y="1325757"/>
                </a:lnTo>
                <a:lnTo>
                  <a:pt x="3378112" y="1299407"/>
                </a:lnTo>
                <a:lnTo>
                  <a:pt x="3372396" y="1273374"/>
                </a:lnTo>
                <a:lnTo>
                  <a:pt x="3366998" y="1247024"/>
                </a:lnTo>
                <a:lnTo>
                  <a:pt x="3350167" y="1238452"/>
                </a:lnTo>
                <a:lnTo>
                  <a:pt x="3333019" y="1230198"/>
                </a:lnTo>
                <a:lnTo>
                  <a:pt x="3315870" y="1222261"/>
                </a:lnTo>
                <a:lnTo>
                  <a:pt x="3298722" y="1214325"/>
                </a:lnTo>
                <a:lnTo>
                  <a:pt x="3281574" y="1206705"/>
                </a:lnTo>
                <a:lnTo>
                  <a:pt x="3264108" y="1199086"/>
                </a:lnTo>
                <a:lnTo>
                  <a:pt x="3246642" y="1191784"/>
                </a:lnTo>
                <a:lnTo>
                  <a:pt x="3228542" y="1184800"/>
                </a:lnTo>
                <a:lnTo>
                  <a:pt x="3193292" y="1170831"/>
                </a:lnTo>
                <a:lnTo>
                  <a:pt x="3157726" y="1157815"/>
                </a:lnTo>
                <a:lnTo>
                  <a:pt x="3121842" y="1145434"/>
                </a:lnTo>
                <a:lnTo>
                  <a:pt x="3085957" y="1133687"/>
                </a:lnTo>
                <a:lnTo>
                  <a:pt x="3058965" y="1125433"/>
                </a:lnTo>
                <a:lnTo>
                  <a:pt x="3032290" y="1117179"/>
                </a:lnTo>
                <a:lnTo>
                  <a:pt x="3005615" y="1109559"/>
                </a:lnTo>
                <a:lnTo>
                  <a:pt x="2978940" y="1102258"/>
                </a:lnTo>
                <a:lnTo>
                  <a:pt x="2951947" y="1094956"/>
                </a:lnTo>
                <a:lnTo>
                  <a:pt x="2924954" y="1088289"/>
                </a:lnTo>
                <a:lnTo>
                  <a:pt x="2897644" y="1081622"/>
                </a:lnTo>
                <a:lnTo>
                  <a:pt x="2870652" y="1075590"/>
                </a:lnTo>
                <a:close/>
                <a:moveTo>
                  <a:pt x="2177737" y="996540"/>
                </a:moveTo>
                <a:lnTo>
                  <a:pt x="2177737" y="1672752"/>
                </a:lnTo>
                <a:lnTo>
                  <a:pt x="2854139" y="1672752"/>
                </a:lnTo>
                <a:lnTo>
                  <a:pt x="2853821" y="1634656"/>
                </a:lnTo>
                <a:lnTo>
                  <a:pt x="2852868" y="1595924"/>
                </a:lnTo>
                <a:lnTo>
                  <a:pt x="2851281" y="1557510"/>
                </a:lnTo>
                <a:lnTo>
                  <a:pt x="2849693" y="1518779"/>
                </a:lnTo>
                <a:lnTo>
                  <a:pt x="2847470" y="1480047"/>
                </a:lnTo>
                <a:lnTo>
                  <a:pt x="2844930" y="1441634"/>
                </a:lnTo>
                <a:lnTo>
                  <a:pt x="2842072" y="1403220"/>
                </a:lnTo>
                <a:lnTo>
                  <a:pt x="2838578" y="1364806"/>
                </a:lnTo>
                <a:lnTo>
                  <a:pt x="2834768" y="1326392"/>
                </a:lnTo>
                <a:lnTo>
                  <a:pt x="2830322" y="1288295"/>
                </a:lnTo>
                <a:lnTo>
                  <a:pt x="2825876" y="1249881"/>
                </a:lnTo>
                <a:lnTo>
                  <a:pt x="2820478" y="1211785"/>
                </a:lnTo>
                <a:lnTo>
                  <a:pt x="2815396" y="1173688"/>
                </a:lnTo>
                <a:lnTo>
                  <a:pt x="2809045" y="1135592"/>
                </a:lnTo>
                <a:lnTo>
                  <a:pt x="2802694" y="1097496"/>
                </a:lnTo>
                <a:lnTo>
                  <a:pt x="2795390" y="1060034"/>
                </a:lnTo>
                <a:lnTo>
                  <a:pt x="2757600" y="1052732"/>
                </a:lnTo>
                <a:lnTo>
                  <a:pt x="2719176" y="1045748"/>
                </a:lnTo>
                <a:lnTo>
                  <a:pt x="2681069" y="1039081"/>
                </a:lnTo>
                <a:lnTo>
                  <a:pt x="2642644" y="1033684"/>
                </a:lnTo>
                <a:lnTo>
                  <a:pt x="2604219" y="1027969"/>
                </a:lnTo>
                <a:lnTo>
                  <a:pt x="2565477" y="1023207"/>
                </a:lnTo>
                <a:lnTo>
                  <a:pt x="2526735" y="1018445"/>
                </a:lnTo>
                <a:lnTo>
                  <a:pt x="2488310" y="1014636"/>
                </a:lnTo>
                <a:lnTo>
                  <a:pt x="2449568" y="1010826"/>
                </a:lnTo>
                <a:lnTo>
                  <a:pt x="2410826" y="1007651"/>
                </a:lnTo>
                <a:lnTo>
                  <a:pt x="2372083" y="1004477"/>
                </a:lnTo>
                <a:lnTo>
                  <a:pt x="2333341" y="1002254"/>
                </a:lnTo>
                <a:lnTo>
                  <a:pt x="2294281" y="1000350"/>
                </a:lnTo>
                <a:lnTo>
                  <a:pt x="2255221" y="998762"/>
                </a:lnTo>
                <a:lnTo>
                  <a:pt x="2216796" y="997810"/>
                </a:lnTo>
                <a:lnTo>
                  <a:pt x="2177737" y="996540"/>
                </a:lnTo>
                <a:close/>
                <a:moveTo>
                  <a:pt x="3288878" y="811772"/>
                </a:moveTo>
                <a:lnTo>
                  <a:pt x="3299992" y="834947"/>
                </a:lnTo>
                <a:lnTo>
                  <a:pt x="3310472" y="858440"/>
                </a:lnTo>
                <a:lnTo>
                  <a:pt x="3320952" y="882251"/>
                </a:lnTo>
                <a:lnTo>
                  <a:pt x="3331431" y="906061"/>
                </a:lnTo>
                <a:lnTo>
                  <a:pt x="3341275" y="929871"/>
                </a:lnTo>
                <a:lnTo>
                  <a:pt x="3350802" y="953681"/>
                </a:lnTo>
                <a:lnTo>
                  <a:pt x="3360011" y="977809"/>
                </a:lnTo>
                <a:lnTo>
                  <a:pt x="3368903" y="1002254"/>
                </a:lnTo>
                <a:lnTo>
                  <a:pt x="3377477" y="1026700"/>
                </a:lnTo>
                <a:lnTo>
                  <a:pt x="3385734" y="1051145"/>
                </a:lnTo>
                <a:lnTo>
                  <a:pt x="3393672" y="1075590"/>
                </a:lnTo>
                <a:lnTo>
                  <a:pt x="3401294" y="1100353"/>
                </a:lnTo>
                <a:lnTo>
                  <a:pt x="3408598" y="1125115"/>
                </a:lnTo>
                <a:lnTo>
                  <a:pt x="3415267" y="1150196"/>
                </a:lnTo>
                <a:lnTo>
                  <a:pt x="3421936" y="1174641"/>
                </a:lnTo>
                <a:lnTo>
                  <a:pt x="3428286" y="1199721"/>
                </a:lnTo>
                <a:lnTo>
                  <a:pt x="3445435" y="1208928"/>
                </a:lnTo>
                <a:lnTo>
                  <a:pt x="3462266" y="1218769"/>
                </a:lnTo>
                <a:lnTo>
                  <a:pt x="3479096" y="1228611"/>
                </a:lnTo>
                <a:lnTo>
                  <a:pt x="3495609" y="1238452"/>
                </a:lnTo>
                <a:lnTo>
                  <a:pt x="3512122" y="1248611"/>
                </a:lnTo>
                <a:lnTo>
                  <a:pt x="3528636" y="1259088"/>
                </a:lnTo>
                <a:lnTo>
                  <a:pt x="3544831" y="1269882"/>
                </a:lnTo>
                <a:lnTo>
                  <a:pt x="3561026" y="1280993"/>
                </a:lnTo>
                <a:lnTo>
                  <a:pt x="3582620" y="1297184"/>
                </a:lnTo>
                <a:lnTo>
                  <a:pt x="3593735" y="1305439"/>
                </a:lnTo>
                <a:lnTo>
                  <a:pt x="3604532" y="1314010"/>
                </a:lnTo>
                <a:lnTo>
                  <a:pt x="3615012" y="1322582"/>
                </a:lnTo>
                <a:lnTo>
                  <a:pt x="3625491" y="1331154"/>
                </a:lnTo>
                <a:lnTo>
                  <a:pt x="3636288" y="1340360"/>
                </a:lnTo>
                <a:lnTo>
                  <a:pt x="3646450" y="1349567"/>
                </a:lnTo>
                <a:lnTo>
                  <a:pt x="3656612" y="1358774"/>
                </a:lnTo>
                <a:lnTo>
                  <a:pt x="3666456" y="1368298"/>
                </a:lnTo>
                <a:lnTo>
                  <a:pt x="3676301" y="1377822"/>
                </a:lnTo>
                <a:lnTo>
                  <a:pt x="3685828" y="1387981"/>
                </a:lnTo>
                <a:lnTo>
                  <a:pt x="3695672" y="1398140"/>
                </a:lnTo>
                <a:lnTo>
                  <a:pt x="3704881" y="1408299"/>
                </a:lnTo>
                <a:lnTo>
                  <a:pt x="3714090" y="1418776"/>
                </a:lnTo>
                <a:lnTo>
                  <a:pt x="3722982" y="1429570"/>
                </a:lnTo>
                <a:lnTo>
                  <a:pt x="3717901" y="1412426"/>
                </a:lnTo>
                <a:lnTo>
                  <a:pt x="3712502" y="1395283"/>
                </a:lnTo>
                <a:lnTo>
                  <a:pt x="3706786" y="1378457"/>
                </a:lnTo>
                <a:lnTo>
                  <a:pt x="3700753" y="1361314"/>
                </a:lnTo>
                <a:lnTo>
                  <a:pt x="3695037" y="1344488"/>
                </a:lnTo>
                <a:lnTo>
                  <a:pt x="3688368" y="1327979"/>
                </a:lnTo>
                <a:lnTo>
                  <a:pt x="3681382" y="1311471"/>
                </a:lnTo>
                <a:lnTo>
                  <a:pt x="3674395" y="1294962"/>
                </a:lnTo>
                <a:lnTo>
                  <a:pt x="3667092" y="1278771"/>
                </a:lnTo>
                <a:lnTo>
                  <a:pt x="3659470" y="1262580"/>
                </a:lnTo>
                <a:lnTo>
                  <a:pt x="3651531" y="1246389"/>
                </a:lnTo>
                <a:lnTo>
                  <a:pt x="3643274" y="1230198"/>
                </a:lnTo>
                <a:lnTo>
                  <a:pt x="3635018" y="1214325"/>
                </a:lnTo>
                <a:lnTo>
                  <a:pt x="3626444" y="1198451"/>
                </a:lnTo>
                <a:lnTo>
                  <a:pt x="3617552" y="1182895"/>
                </a:lnTo>
                <a:lnTo>
                  <a:pt x="3608343" y="1167657"/>
                </a:lnTo>
                <a:lnTo>
                  <a:pt x="3592465" y="1142259"/>
                </a:lnTo>
                <a:lnTo>
                  <a:pt x="3575952" y="1117179"/>
                </a:lnTo>
                <a:lnTo>
                  <a:pt x="3558804" y="1092416"/>
                </a:lnTo>
                <a:lnTo>
                  <a:pt x="3541338" y="1068288"/>
                </a:lnTo>
                <a:lnTo>
                  <a:pt x="3522920" y="1044478"/>
                </a:lnTo>
                <a:lnTo>
                  <a:pt x="3504183" y="1020985"/>
                </a:lnTo>
                <a:lnTo>
                  <a:pt x="3485130" y="998445"/>
                </a:lnTo>
                <a:lnTo>
                  <a:pt x="3464806" y="975587"/>
                </a:lnTo>
                <a:lnTo>
                  <a:pt x="3444482" y="953364"/>
                </a:lnTo>
                <a:lnTo>
                  <a:pt x="3423523" y="932093"/>
                </a:lnTo>
                <a:lnTo>
                  <a:pt x="3402247" y="910823"/>
                </a:lnTo>
                <a:lnTo>
                  <a:pt x="3380335" y="890187"/>
                </a:lnTo>
                <a:lnTo>
                  <a:pt x="3358106" y="869552"/>
                </a:lnTo>
                <a:lnTo>
                  <a:pt x="3335242" y="849869"/>
                </a:lnTo>
                <a:lnTo>
                  <a:pt x="3312060" y="830820"/>
                </a:lnTo>
                <a:lnTo>
                  <a:pt x="3288878" y="811772"/>
                </a:lnTo>
                <a:close/>
                <a:moveTo>
                  <a:pt x="2705203" y="515572"/>
                </a:moveTo>
                <a:lnTo>
                  <a:pt x="2716318" y="541287"/>
                </a:lnTo>
                <a:lnTo>
                  <a:pt x="2727115" y="567320"/>
                </a:lnTo>
                <a:lnTo>
                  <a:pt x="2737594" y="593352"/>
                </a:lnTo>
                <a:lnTo>
                  <a:pt x="2747756" y="619385"/>
                </a:lnTo>
                <a:lnTo>
                  <a:pt x="2757600" y="645735"/>
                </a:lnTo>
                <a:lnTo>
                  <a:pt x="2766810" y="672403"/>
                </a:lnTo>
                <a:lnTo>
                  <a:pt x="2776019" y="698753"/>
                </a:lnTo>
                <a:lnTo>
                  <a:pt x="2784593" y="725420"/>
                </a:lnTo>
                <a:lnTo>
                  <a:pt x="2795073" y="759389"/>
                </a:lnTo>
                <a:lnTo>
                  <a:pt x="2804917" y="793359"/>
                </a:lnTo>
                <a:lnTo>
                  <a:pt x="2814444" y="827963"/>
                </a:lnTo>
                <a:lnTo>
                  <a:pt x="2823653" y="861932"/>
                </a:lnTo>
                <a:lnTo>
                  <a:pt x="2832227" y="896537"/>
                </a:lnTo>
                <a:lnTo>
                  <a:pt x="2840484" y="930824"/>
                </a:lnTo>
                <a:lnTo>
                  <a:pt x="2848105" y="965428"/>
                </a:lnTo>
                <a:lnTo>
                  <a:pt x="2855409" y="999715"/>
                </a:lnTo>
                <a:lnTo>
                  <a:pt x="2887165" y="1007016"/>
                </a:lnTo>
                <a:lnTo>
                  <a:pt x="2918921" y="1014001"/>
                </a:lnTo>
                <a:lnTo>
                  <a:pt x="2950677" y="1021938"/>
                </a:lnTo>
                <a:lnTo>
                  <a:pt x="2981798" y="1029874"/>
                </a:lnTo>
                <a:lnTo>
                  <a:pt x="3013554" y="1038446"/>
                </a:lnTo>
                <a:lnTo>
                  <a:pt x="3044992" y="1047335"/>
                </a:lnTo>
                <a:lnTo>
                  <a:pt x="3075796" y="1056224"/>
                </a:lnTo>
                <a:lnTo>
                  <a:pt x="3107234" y="1066383"/>
                </a:lnTo>
                <a:lnTo>
                  <a:pt x="3137402" y="1076225"/>
                </a:lnTo>
                <a:lnTo>
                  <a:pt x="3167252" y="1086384"/>
                </a:lnTo>
                <a:lnTo>
                  <a:pt x="3197421" y="1096861"/>
                </a:lnTo>
                <a:lnTo>
                  <a:pt x="3226954" y="1108290"/>
                </a:lnTo>
                <a:lnTo>
                  <a:pt x="3256487" y="1119718"/>
                </a:lnTo>
                <a:lnTo>
                  <a:pt x="3286020" y="1131782"/>
                </a:lnTo>
                <a:lnTo>
                  <a:pt x="3315235" y="1144481"/>
                </a:lnTo>
                <a:lnTo>
                  <a:pt x="3344133" y="1157497"/>
                </a:lnTo>
                <a:lnTo>
                  <a:pt x="3335877" y="1128925"/>
                </a:lnTo>
                <a:lnTo>
                  <a:pt x="3327303" y="1100353"/>
                </a:lnTo>
                <a:lnTo>
                  <a:pt x="3318094" y="1071780"/>
                </a:lnTo>
                <a:lnTo>
                  <a:pt x="3308566" y="1043843"/>
                </a:lnTo>
                <a:lnTo>
                  <a:pt x="3298722" y="1015588"/>
                </a:lnTo>
                <a:lnTo>
                  <a:pt x="3287925" y="987651"/>
                </a:lnTo>
                <a:lnTo>
                  <a:pt x="3277446" y="960031"/>
                </a:lnTo>
                <a:lnTo>
                  <a:pt x="3266014" y="932411"/>
                </a:lnTo>
                <a:lnTo>
                  <a:pt x="3253946" y="905108"/>
                </a:lnTo>
                <a:lnTo>
                  <a:pt x="3241879" y="877806"/>
                </a:lnTo>
                <a:lnTo>
                  <a:pt x="3229177" y="850821"/>
                </a:lnTo>
                <a:lnTo>
                  <a:pt x="3216157" y="824153"/>
                </a:lnTo>
                <a:lnTo>
                  <a:pt x="3202502" y="797803"/>
                </a:lnTo>
                <a:lnTo>
                  <a:pt x="3188846" y="771771"/>
                </a:lnTo>
                <a:lnTo>
                  <a:pt x="3174239" y="745738"/>
                </a:lnTo>
                <a:lnTo>
                  <a:pt x="3159314" y="720023"/>
                </a:lnTo>
                <a:lnTo>
                  <a:pt x="3132638" y="703515"/>
                </a:lnTo>
                <a:lnTo>
                  <a:pt x="3105964" y="687324"/>
                </a:lnTo>
                <a:lnTo>
                  <a:pt x="3078971" y="671768"/>
                </a:lnTo>
                <a:lnTo>
                  <a:pt x="3051343" y="656846"/>
                </a:lnTo>
                <a:lnTo>
                  <a:pt x="3023716" y="642560"/>
                </a:lnTo>
                <a:lnTo>
                  <a:pt x="2996088" y="628274"/>
                </a:lnTo>
                <a:lnTo>
                  <a:pt x="2967825" y="614623"/>
                </a:lnTo>
                <a:lnTo>
                  <a:pt x="2939245" y="601924"/>
                </a:lnTo>
                <a:lnTo>
                  <a:pt x="2910982" y="589225"/>
                </a:lnTo>
                <a:lnTo>
                  <a:pt x="2881766" y="577479"/>
                </a:lnTo>
                <a:lnTo>
                  <a:pt x="2853186" y="566050"/>
                </a:lnTo>
                <a:lnTo>
                  <a:pt x="2823970" y="554621"/>
                </a:lnTo>
                <a:lnTo>
                  <a:pt x="2794438" y="544144"/>
                </a:lnTo>
                <a:lnTo>
                  <a:pt x="2764904" y="533985"/>
                </a:lnTo>
                <a:lnTo>
                  <a:pt x="2735054" y="524461"/>
                </a:lnTo>
                <a:lnTo>
                  <a:pt x="2705203" y="515572"/>
                </a:lnTo>
                <a:close/>
                <a:moveTo>
                  <a:pt x="2177737" y="433347"/>
                </a:moveTo>
                <a:lnTo>
                  <a:pt x="2177737" y="926379"/>
                </a:lnTo>
                <a:lnTo>
                  <a:pt x="2215526" y="927014"/>
                </a:lnTo>
                <a:lnTo>
                  <a:pt x="2253316" y="927966"/>
                </a:lnTo>
                <a:lnTo>
                  <a:pt x="2291423" y="929871"/>
                </a:lnTo>
                <a:lnTo>
                  <a:pt x="2329213" y="931458"/>
                </a:lnTo>
                <a:lnTo>
                  <a:pt x="2367002" y="933681"/>
                </a:lnTo>
                <a:lnTo>
                  <a:pt x="2404792" y="936221"/>
                </a:lnTo>
                <a:lnTo>
                  <a:pt x="2442264" y="939395"/>
                </a:lnTo>
                <a:lnTo>
                  <a:pt x="2480371" y="942887"/>
                </a:lnTo>
                <a:lnTo>
                  <a:pt x="2517843" y="946697"/>
                </a:lnTo>
                <a:lnTo>
                  <a:pt x="2555633" y="950824"/>
                </a:lnTo>
                <a:lnTo>
                  <a:pt x="2593105" y="955586"/>
                </a:lnTo>
                <a:lnTo>
                  <a:pt x="2630894" y="960348"/>
                </a:lnTo>
                <a:lnTo>
                  <a:pt x="2668366" y="966063"/>
                </a:lnTo>
                <a:lnTo>
                  <a:pt x="2706156" y="972095"/>
                </a:lnTo>
                <a:lnTo>
                  <a:pt x="2743310" y="978127"/>
                </a:lnTo>
                <a:lnTo>
                  <a:pt x="2780465" y="985111"/>
                </a:lnTo>
                <a:lnTo>
                  <a:pt x="2774114" y="955269"/>
                </a:lnTo>
                <a:lnTo>
                  <a:pt x="2766810" y="925109"/>
                </a:lnTo>
                <a:lnTo>
                  <a:pt x="2759506" y="894949"/>
                </a:lnTo>
                <a:lnTo>
                  <a:pt x="2751567" y="865107"/>
                </a:lnTo>
                <a:lnTo>
                  <a:pt x="2743628" y="835265"/>
                </a:lnTo>
                <a:lnTo>
                  <a:pt x="2735372" y="805740"/>
                </a:lnTo>
                <a:lnTo>
                  <a:pt x="2726480" y="776215"/>
                </a:lnTo>
                <a:lnTo>
                  <a:pt x="2717270" y="747008"/>
                </a:lnTo>
                <a:lnTo>
                  <a:pt x="2706791" y="714309"/>
                </a:lnTo>
                <a:lnTo>
                  <a:pt x="2695359" y="681609"/>
                </a:lnTo>
                <a:lnTo>
                  <a:pt x="2683609" y="649545"/>
                </a:lnTo>
                <a:lnTo>
                  <a:pt x="2671224" y="617163"/>
                </a:lnTo>
                <a:lnTo>
                  <a:pt x="2658204" y="585098"/>
                </a:lnTo>
                <a:lnTo>
                  <a:pt x="2644549" y="553351"/>
                </a:lnTo>
                <a:lnTo>
                  <a:pt x="2630894" y="522239"/>
                </a:lnTo>
                <a:lnTo>
                  <a:pt x="2615969" y="491127"/>
                </a:lnTo>
                <a:lnTo>
                  <a:pt x="2589294" y="484777"/>
                </a:lnTo>
                <a:lnTo>
                  <a:pt x="2562301" y="478746"/>
                </a:lnTo>
                <a:lnTo>
                  <a:pt x="2534991" y="473348"/>
                </a:lnTo>
                <a:lnTo>
                  <a:pt x="2507681" y="467952"/>
                </a:lnTo>
                <a:lnTo>
                  <a:pt x="2480689" y="463189"/>
                </a:lnTo>
                <a:lnTo>
                  <a:pt x="2453378" y="458427"/>
                </a:lnTo>
                <a:lnTo>
                  <a:pt x="2426068" y="454618"/>
                </a:lnTo>
                <a:lnTo>
                  <a:pt x="2398441" y="450491"/>
                </a:lnTo>
                <a:lnTo>
                  <a:pt x="2370813" y="447316"/>
                </a:lnTo>
                <a:lnTo>
                  <a:pt x="2343503" y="444141"/>
                </a:lnTo>
                <a:lnTo>
                  <a:pt x="2315875" y="441284"/>
                </a:lnTo>
                <a:lnTo>
                  <a:pt x="2288247" y="439062"/>
                </a:lnTo>
                <a:lnTo>
                  <a:pt x="2260620" y="436839"/>
                </a:lnTo>
                <a:lnTo>
                  <a:pt x="2232992" y="435570"/>
                </a:lnTo>
                <a:lnTo>
                  <a:pt x="2205047" y="434300"/>
                </a:lnTo>
                <a:lnTo>
                  <a:pt x="2177737" y="433347"/>
                </a:lnTo>
                <a:close/>
                <a:moveTo>
                  <a:pt x="2107239" y="432712"/>
                </a:moveTo>
                <a:lnTo>
                  <a:pt x="2079928" y="433347"/>
                </a:lnTo>
                <a:lnTo>
                  <a:pt x="2052618" y="433982"/>
                </a:lnTo>
                <a:lnTo>
                  <a:pt x="2025308" y="434935"/>
                </a:lnTo>
                <a:lnTo>
                  <a:pt x="1997998" y="436205"/>
                </a:lnTo>
                <a:lnTo>
                  <a:pt x="1970688" y="438427"/>
                </a:lnTo>
                <a:lnTo>
                  <a:pt x="1943695" y="440332"/>
                </a:lnTo>
                <a:lnTo>
                  <a:pt x="1916068" y="442871"/>
                </a:lnTo>
                <a:lnTo>
                  <a:pt x="1889075" y="446046"/>
                </a:lnTo>
                <a:lnTo>
                  <a:pt x="1861765" y="448903"/>
                </a:lnTo>
                <a:lnTo>
                  <a:pt x="1834772" y="452395"/>
                </a:lnTo>
                <a:lnTo>
                  <a:pt x="1807462" y="456523"/>
                </a:lnTo>
                <a:lnTo>
                  <a:pt x="1780470" y="460650"/>
                </a:lnTo>
                <a:lnTo>
                  <a:pt x="1753795" y="465412"/>
                </a:lnTo>
                <a:lnTo>
                  <a:pt x="1726802" y="470491"/>
                </a:lnTo>
                <a:lnTo>
                  <a:pt x="1700127" y="475888"/>
                </a:lnTo>
                <a:lnTo>
                  <a:pt x="1673452" y="481920"/>
                </a:lnTo>
                <a:lnTo>
                  <a:pt x="1665513" y="497794"/>
                </a:lnTo>
                <a:lnTo>
                  <a:pt x="1657892" y="513985"/>
                </a:lnTo>
                <a:lnTo>
                  <a:pt x="1642966" y="546049"/>
                </a:lnTo>
                <a:lnTo>
                  <a:pt x="1628994" y="579066"/>
                </a:lnTo>
                <a:lnTo>
                  <a:pt x="1615656" y="612083"/>
                </a:lnTo>
                <a:lnTo>
                  <a:pt x="1602636" y="645418"/>
                </a:lnTo>
                <a:lnTo>
                  <a:pt x="1590251" y="679069"/>
                </a:lnTo>
                <a:lnTo>
                  <a:pt x="1578502" y="713039"/>
                </a:lnTo>
                <a:lnTo>
                  <a:pt x="1567387" y="747008"/>
                </a:lnTo>
                <a:lnTo>
                  <a:pt x="1558496" y="775263"/>
                </a:lnTo>
                <a:lnTo>
                  <a:pt x="1549921" y="804153"/>
                </a:lnTo>
                <a:lnTo>
                  <a:pt x="1541982" y="832725"/>
                </a:lnTo>
                <a:lnTo>
                  <a:pt x="1534043" y="861615"/>
                </a:lnTo>
                <a:lnTo>
                  <a:pt x="1526422" y="890505"/>
                </a:lnTo>
                <a:lnTo>
                  <a:pt x="1519118" y="919395"/>
                </a:lnTo>
                <a:lnTo>
                  <a:pt x="1512449" y="948602"/>
                </a:lnTo>
                <a:lnTo>
                  <a:pt x="1505781" y="977492"/>
                </a:lnTo>
                <a:lnTo>
                  <a:pt x="1542935" y="970825"/>
                </a:lnTo>
                <a:lnTo>
                  <a:pt x="1580407" y="965428"/>
                </a:lnTo>
                <a:lnTo>
                  <a:pt x="1617879" y="959713"/>
                </a:lnTo>
                <a:lnTo>
                  <a:pt x="1655034" y="954951"/>
                </a:lnTo>
                <a:lnTo>
                  <a:pt x="1692823" y="950189"/>
                </a:lnTo>
                <a:lnTo>
                  <a:pt x="1730295" y="946062"/>
                </a:lnTo>
                <a:lnTo>
                  <a:pt x="1768085" y="942252"/>
                </a:lnTo>
                <a:lnTo>
                  <a:pt x="1805557" y="939078"/>
                </a:lnTo>
                <a:lnTo>
                  <a:pt x="1843347" y="935903"/>
                </a:lnTo>
                <a:lnTo>
                  <a:pt x="1880819" y="933363"/>
                </a:lnTo>
                <a:lnTo>
                  <a:pt x="1918608" y="931458"/>
                </a:lnTo>
                <a:lnTo>
                  <a:pt x="1956398" y="929554"/>
                </a:lnTo>
                <a:lnTo>
                  <a:pt x="1994187" y="927966"/>
                </a:lnTo>
                <a:lnTo>
                  <a:pt x="2031659" y="926696"/>
                </a:lnTo>
                <a:lnTo>
                  <a:pt x="2069449" y="926061"/>
                </a:lnTo>
                <a:lnTo>
                  <a:pt x="2107239" y="925744"/>
                </a:lnTo>
                <a:lnTo>
                  <a:pt x="2107239" y="432712"/>
                </a:lnTo>
                <a:close/>
                <a:moveTo>
                  <a:pt x="2763317" y="192705"/>
                </a:moveTo>
                <a:lnTo>
                  <a:pt x="2777924" y="202229"/>
                </a:lnTo>
                <a:lnTo>
                  <a:pt x="2792214" y="212070"/>
                </a:lnTo>
                <a:lnTo>
                  <a:pt x="2806505" y="221912"/>
                </a:lnTo>
                <a:lnTo>
                  <a:pt x="2820160" y="232071"/>
                </a:lnTo>
                <a:lnTo>
                  <a:pt x="2834132" y="242547"/>
                </a:lnTo>
                <a:lnTo>
                  <a:pt x="2847470" y="253024"/>
                </a:lnTo>
                <a:lnTo>
                  <a:pt x="2861125" y="263501"/>
                </a:lnTo>
                <a:lnTo>
                  <a:pt x="2874780" y="274294"/>
                </a:lnTo>
                <a:lnTo>
                  <a:pt x="2887800" y="285723"/>
                </a:lnTo>
                <a:lnTo>
                  <a:pt x="2900820" y="296517"/>
                </a:lnTo>
                <a:lnTo>
                  <a:pt x="2913840" y="307946"/>
                </a:lnTo>
                <a:lnTo>
                  <a:pt x="2926542" y="319693"/>
                </a:lnTo>
                <a:lnTo>
                  <a:pt x="2939245" y="331122"/>
                </a:lnTo>
                <a:lnTo>
                  <a:pt x="2951947" y="342868"/>
                </a:lnTo>
                <a:lnTo>
                  <a:pt x="2964014" y="354932"/>
                </a:lnTo>
                <a:lnTo>
                  <a:pt x="2976399" y="366996"/>
                </a:lnTo>
                <a:lnTo>
                  <a:pt x="2988466" y="379377"/>
                </a:lnTo>
                <a:lnTo>
                  <a:pt x="3000216" y="391441"/>
                </a:lnTo>
                <a:lnTo>
                  <a:pt x="3012284" y="404140"/>
                </a:lnTo>
                <a:lnTo>
                  <a:pt x="3023716" y="416839"/>
                </a:lnTo>
                <a:lnTo>
                  <a:pt x="3046898" y="442236"/>
                </a:lnTo>
                <a:lnTo>
                  <a:pt x="3069127" y="468586"/>
                </a:lnTo>
                <a:lnTo>
                  <a:pt x="3090721" y="495254"/>
                </a:lnTo>
                <a:lnTo>
                  <a:pt x="3111997" y="522556"/>
                </a:lnTo>
                <a:lnTo>
                  <a:pt x="3132321" y="549859"/>
                </a:lnTo>
                <a:lnTo>
                  <a:pt x="3152010" y="577479"/>
                </a:lnTo>
                <a:lnTo>
                  <a:pt x="3167570" y="600337"/>
                </a:lnTo>
                <a:lnTo>
                  <a:pt x="3182496" y="623195"/>
                </a:lnTo>
                <a:lnTo>
                  <a:pt x="3197421" y="646370"/>
                </a:lnTo>
                <a:lnTo>
                  <a:pt x="3211393" y="669863"/>
                </a:lnTo>
                <a:lnTo>
                  <a:pt x="3233305" y="684149"/>
                </a:lnTo>
                <a:lnTo>
                  <a:pt x="3255216" y="698753"/>
                </a:lnTo>
                <a:lnTo>
                  <a:pt x="3270142" y="709547"/>
                </a:lnTo>
                <a:lnTo>
                  <a:pt x="3285385" y="720658"/>
                </a:lnTo>
                <a:lnTo>
                  <a:pt x="3300628" y="731770"/>
                </a:lnTo>
                <a:lnTo>
                  <a:pt x="3315870" y="743198"/>
                </a:lnTo>
                <a:lnTo>
                  <a:pt x="3330478" y="754627"/>
                </a:lnTo>
                <a:lnTo>
                  <a:pt x="3345086" y="766056"/>
                </a:lnTo>
                <a:lnTo>
                  <a:pt x="3359694" y="778120"/>
                </a:lnTo>
                <a:lnTo>
                  <a:pt x="3374302" y="790184"/>
                </a:lnTo>
                <a:lnTo>
                  <a:pt x="3388592" y="802565"/>
                </a:lnTo>
                <a:lnTo>
                  <a:pt x="3402564" y="814947"/>
                </a:lnTo>
                <a:lnTo>
                  <a:pt x="3416854" y="827646"/>
                </a:lnTo>
                <a:lnTo>
                  <a:pt x="3430510" y="840027"/>
                </a:lnTo>
                <a:lnTo>
                  <a:pt x="3444164" y="853361"/>
                </a:lnTo>
                <a:lnTo>
                  <a:pt x="3457502" y="866060"/>
                </a:lnTo>
                <a:lnTo>
                  <a:pt x="3471157" y="879711"/>
                </a:lnTo>
                <a:lnTo>
                  <a:pt x="3484495" y="892727"/>
                </a:lnTo>
                <a:lnTo>
                  <a:pt x="3497197" y="906696"/>
                </a:lnTo>
                <a:lnTo>
                  <a:pt x="3510217" y="920030"/>
                </a:lnTo>
                <a:lnTo>
                  <a:pt x="3522920" y="934316"/>
                </a:lnTo>
                <a:lnTo>
                  <a:pt x="3535304" y="948602"/>
                </a:lnTo>
                <a:lnTo>
                  <a:pt x="3547689" y="962571"/>
                </a:lnTo>
                <a:lnTo>
                  <a:pt x="3559756" y="977174"/>
                </a:lnTo>
                <a:lnTo>
                  <a:pt x="3571506" y="991778"/>
                </a:lnTo>
                <a:lnTo>
                  <a:pt x="3583256" y="1006699"/>
                </a:lnTo>
                <a:lnTo>
                  <a:pt x="3594688" y="1021620"/>
                </a:lnTo>
                <a:lnTo>
                  <a:pt x="3605802" y="1036859"/>
                </a:lnTo>
                <a:lnTo>
                  <a:pt x="3616917" y="1052097"/>
                </a:lnTo>
                <a:lnTo>
                  <a:pt x="3628032" y="1067653"/>
                </a:lnTo>
                <a:lnTo>
                  <a:pt x="3638511" y="1083527"/>
                </a:lnTo>
                <a:lnTo>
                  <a:pt x="3648673" y="1099400"/>
                </a:lnTo>
                <a:lnTo>
                  <a:pt x="3658835" y="1114956"/>
                </a:lnTo>
                <a:lnTo>
                  <a:pt x="3668679" y="1131147"/>
                </a:lnTo>
                <a:lnTo>
                  <a:pt x="3673760" y="1140037"/>
                </a:lnTo>
                <a:lnTo>
                  <a:pt x="3679159" y="1148926"/>
                </a:lnTo>
                <a:lnTo>
                  <a:pt x="3688686" y="1167339"/>
                </a:lnTo>
                <a:lnTo>
                  <a:pt x="3681064" y="1145434"/>
                </a:lnTo>
                <a:lnTo>
                  <a:pt x="3673125" y="1123846"/>
                </a:lnTo>
                <a:lnTo>
                  <a:pt x="3664868" y="1102575"/>
                </a:lnTo>
                <a:lnTo>
                  <a:pt x="3656294" y="1081305"/>
                </a:lnTo>
                <a:lnTo>
                  <a:pt x="3648356" y="1062891"/>
                </a:lnTo>
                <a:lnTo>
                  <a:pt x="3640416" y="1044478"/>
                </a:lnTo>
                <a:lnTo>
                  <a:pt x="3632160" y="1026065"/>
                </a:lnTo>
                <a:lnTo>
                  <a:pt x="3623586" y="1007969"/>
                </a:lnTo>
                <a:lnTo>
                  <a:pt x="3615012" y="989873"/>
                </a:lnTo>
                <a:lnTo>
                  <a:pt x="3606120" y="972095"/>
                </a:lnTo>
                <a:lnTo>
                  <a:pt x="3596911" y="953681"/>
                </a:lnTo>
                <a:lnTo>
                  <a:pt x="3587384" y="936221"/>
                </a:lnTo>
                <a:lnTo>
                  <a:pt x="3577857" y="918442"/>
                </a:lnTo>
                <a:lnTo>
                  <a:pt x="3568330" y="900981"/>
                </a:lnTo>
                <a:lnTo>
                  <a:pt x="3557851" y="883520"/>
                </a:lnTo>
                <a:lnTo>
                  <a:pt x="3547689" y="866377"/>
                </a:lnTo>
                <a:lnTo>
                  <a:pt x="3537210" y="849234"/>
                </a:lnTo>
                <a:lnTo>
                  <a:pt x="3526730" y="832090"/>
                </a:lnTo>
                <a:lnTo>
                  <a:pt x="3515616" y="815264"/>
                </a:lnTo>
                <a:lnTo>
                  <a:pt x="3504818" y="798438"/>
                </a:lnTo>
                <a:lnTo>
                  <a:pt x="3493386" y="781612"/>
                </a:lnTo>
                <a:lnTo>
                  <a:pt x="3481637" y="765104"/>
                </a:lnTo>
                <a:lnTo>
                  <a:pt x="3470204" y="748913"/>
                </a:lnTo>
                <a:lnTo>
                  <a:pt x="3458455" y="732722"/>
                </a:lnTo>
                <a:lnTo>
                  <a:pt x="3446070" y="716531"/>
                </a:lnTo>
                <a:lnTo>
                  <a:pt x="3434003" y="700975"/>
                </a:lnTo>
                <a:lnTo>
                  <a:pt x="3421300" y="685101"/>
                </a:lnTo>
                <a:lnTo>
                  <a:pt x="3408916" y="669545"/>
                </a:lnTo>
                <a:lnTo>
                  <a:pt x="3395896" y="653989"/>
                </a:lnTo>
                <a:lnTo>
                  <a:pt x="3382876" y="638433"/>
                </a:lnTo>
                <a:lnTo>
                  <a:pt x="3369538" y="623195"/>
                </a:lnTo>
                <a:lnTo>
                  <a:pt x="3356518" y="608591"/>
                </a:lnTo>
                <a:lnTo>
                  <a:pt x="3342863" y="593670"/>
                </a:lnTo>
                <a:lnTo>
                  <a:pt x="3328890" y="579066"/>
                </a:lnTo>
                <a:lnTo>
                  <a:pt x="3314918" y="564780"/>
                </a:lnTo>
                <a:lnTo>
                  <a:pt x="3300945" y="550176"/>
                </a:lnTo>
                <a:lnTo>
                  <a:pt x="3286338" y="536208"/>
                </a:lnTo>
                <a:lnTo>
                  <a:pt x="3272047" y="522239"/>
                </a:lnTo>
                <a:lnTo>
                  <a:pt x="3257440" y="508588"/>
                </a:lnTo>
                <a:lnTo>
                  <a:pt x="3242514" y="494619"/>
                </a:lnTo>
                <a:lnTo>
                  <a:pt x="3227589" y="481603"/>
                </a:lnTo>
                <a:lnTo>
                  <a:pt x="3212664" y="468269"/>
                </a:lnTo>
                <a:lnTo>
                  <a:pt x="3197103" y="455253"/>
                </a:lnTo>
                <a:lnTo>
                  <a:pt x="3181860" y="442236"/>
                </a:lnTo>
                <a:lnTo>
                  <a:pt x="3165982" y="429855"/>
                </a:lnTo>
                <a:lnTo>
                  <a:pt x="3150104" y="417156"/>
                </a:lnTo>
                <a:lnTo>
                  <a:pt x="3134226" y="405092"/>
                </a:lnTo>
                <a:lnTo>
                  <a:pt x="3118031" y="392711"/>
                </a:lnTo>
                <a:lnTo>
                  <a:pt x="3101835" y="380965"/>
                </a:lnTo>
                <a:lnTo>
                  <a:pt x="3085957" y="369536"/>
                </a:lnTo>
                <a:lnTo>
                  <a:pt x="3069444" y="357789"/>
                </a:lnTo>
                <a:lnTo>
                  <a:pt x="3052614" y="346360"/>
                </a:lnTo>
                <a:lnTo>
                  <a:pt x="3035783" y="335566"/>
                </a:lnTo>
                <a:lnTo>
                  <a:pt x="3018952" y="324455"/>
                </a:lnTo>
                <a:lnTo>
                  <a:pt x="3001804" y="313661"/>
                </a:lnTo>
                <a:lnTo>
                  <a:pt x="2984656" y="303502"/>
                </a:lnTo>
                <a:lnTo>
                  <a:pt x="2967508" y="293343"/>
                </a:lnTo>
                <a:lnTo>
                  <a:pt x="2949724" y="282866"/>
                </a:lnTo>
                <a:lnTo>
                  <a:pt x="2932258" y="273025"/>
                </a:lnTo>
                <a:lnTo>
                  <a:pt x="2914475" y="263501"/>
                </a:lnTo>
                <a:lnTo>
                  <a:pt x="2896692" y="254294"/>
                </a:lnTo>
                <a:lnTo>
                  <a:pt x="2878908" y="245087"/>
                </a:lnTo>
                <a:lnTo>
                  <a:pt x="2861125" y="236198"/>
                </a:lnTo>
                <a:lnTo>
                  <a:pt x="2843024" y="227309"/>
                </a:lnTo>
                <a:lnTo>
                  <a:pt x="2824606" y="219055"/>
                </a:lnTo>
                <a:lnTo>
                  <a:pt x="2806505" y="210483"/>
                </a:lnTo>
                <a:lnTo>
                  <a:pt x="2787769" y="202546"/>
                </a:lnTo>
                <a:lnTo>
                  <a:pt x="2769350" y="194609"/>
                </a:lnTo>
                <a:lnTo>
                  <a:pt x="2766492" y="193657"/>
                </a:lnTo>
                <a:lnTo>
                  <a:pt x="2763317" y="192705"/>
                </a:lnTo>
                <a:close/>
                <a:moveTo>
                  <a:pt x="1521341" y="192705"/>
                </a:moveTo>
                <a:lnTo>
                  <a:pt x="1518165" y="193657"/>
                </a:lnTo>
                <a:lnTo>
                  <a:pt x="1515307" y="194609"/>
                </a:lnTo>
                <a:lnTo>
                  <a:pt x="1496889" y="202546"/>
                </a:lnTo>
                <a:lnTo>
                  <a:pt x="1478471" y="210483"/>
                </a:lnTo>
                <a:lnTo>
                  <a:pt x="1459734" y="219055"/>
                </a:lnTo>
                <a:lnTo>
                  <a:pt x="1441634" y="227309"/>
                </a:lnTo>
                <a:lnTo>
                  <a:pt x="1423533" y="236198"/>
                </a:lnTo>
                <a:lnTo>
                  <a:pt x="1405749" y="245087"/>
                </a:lnTo>
                <a:lnTo>
                  <a:pt x="1387966" y="254294"/>
                </a:lnTo>
                <a:lnTo>
                  <a:pt x="1370183" y="263501"/>
                </a:lnTo>
                <a:lnTo>
                  <a:pt x="1352399" y="273025"/>
                </a:lnTo>
                <a:lnTo>
                  <a:pt x="1334934" y="282866"/>
                </a:lnTo>
                <a:lnTo>
                  <a:pt x="1317468" y="293343"/>
                </a:lnTo>
                <a:lnTo>
                  <a:pt x="1300320" y="303502"/>
                </a:lnTo>
                <a:lnTo>
                  <a:pt x="1282854" y="313661"/>
                </a:lnTo>
                <a:lnTo>
                  <a:pt x="1265706" y="324455"/>
                </a:lnTo>
                <a:lnTo>
                  <a:pt x="1248875" y="335566"/>
                </a:lnTo>
                <a:lnTo>
                  <a:pt x="1232044" y="346360"/>
                </a:lnTo>
                <a:lnTo>
                  <a:pt x="1215849" y="357789"/>
                </a:lnTo>
                <a:lnTo>
                  <a:pt x="1199336" y="369536"/>
                </a:lnTo>
                <a:lnTo>
                  <a:pt x="1182822" y="380965"/>
                </a:lnTo>
                <a:lnTo>
                  <a:pt x="1166627" y="392711"/>
                </a:lnTo>
                <a:lnTo>
                  <a:pt x="1150431" y="405092"/>
                </a:lnTo>
                <a:lnTo>
                  <a:pt x="1134553" y="417156"/>
                </a:lnTo>
                <a:lnTo>
                  <a:pt x="1118675" y="429855"/>
                </a:lnTo>
                <a:lnTo>
                  <a:pt x="1103115" y="442236"/>
                </a:lnTo>
                <a:lnTo>
                  <a:pt x="1087555" y="455253"/>
                </a:lnTo>
                <a:lnTo>
                  <a:pt x="1072312" y="468269"/>
                </a:lnTo>
                <a:lnTo>
                  <a:pt x="1057386" y="481603"/>
                </a:lnTo>
                <a:lnTo>
                  <a:pt x="1042144" y="494619"/>
                </a:lnTo>
                <a:lnTo>
                  <a:pt x="1027218" y="508588"/>
                </a:lnTo>
                <a:lnTo>
                  <a:pt x="1012928" y="522239"/>
                </a:lnTo>
                <a:lnTo>
                  <a:pt x="998320" y="536208"/>
                </a:lnTo>
                <a:lnTo>
                  <a:pt x="984030" y="550176"/>
                </a:lnTo>
                <a:lnTo>
                  <a:pt x="971328" y="562875"/>
                </a:lnTo>
                <a:lnTo>
                  <a:pt x="958625" y="575891"/>
                </a:lnTo>
                <a:lnTo>
                  <a:pt x="946558" y="588908"/>
                </a:lnTo>
                <a:lnTo>
                  <a:pt x="934173" y="602242"/>
                </a:lnTo>
                <a:lnTo>
                  <a:pt x="922106" y="615575"/>
                </a:lnTo>
                <a:lnTo>
                  <a:pt x="910039" y="628909"/>
                </a:lnTo>
                <a:lnTo>
                  <a:pt x="898289" y="642560"/>
                </a:lnTo>
                <a:lnTo>
                  <a:pt x="886857" y="656212"/>
                </a:lnTo>
                <a:lnTo>
                  <a:pt x="875107" y="670180"/>
                </a:lnTo>
                <a:lnTo>
                  <a:pt x="863993" y="684149"/>
                </a:lnTo>
                <a:lnTo>
                  <a:pt x="841763" y="712404"/>
                </a:lnTo>
                <a:lnTo>
                  <a:pt x="820487" y="740976"/>
                </a:lnTo>
                <a:lnTo>
                  <a:pt x="799210" y="770501"/>
                </a:lnTo>
                <a:lnTo>
                  <a:pt x="779204" y="800026"/>
                </a:lnTo>
                <a:lnTo>
                  <a:pt x="759515" y="830185"/>
                </a:lnTo>
                <a:lnTo>
                  <a:pt x="740462" y="860663"/>
                </a:lnTo>
                <a:lnTo>
                  <a:pt x="722361" y="891457"/>
                </a:lnTo>
                <a:lnTo>
                  <a:pt x="704578" y="922887"/>
                </a:lnTo>
                <a:lnTo>
                  <a:pt x="687747" y="954316"/>
                </a:lnTo>
                <a:lnTo>
                  <a:pt x="671551" y="986698"/>
                </a:lnTo>
                <a:lnTo>
                  <a:pt x="655991" y="1019080"/>
                </a:lnTo>
                <a:lnTo>
                  <a:pt x="673774" y="995905"/>
                </a:lnTo>
                <a:lnTo>
                  <a:pt x="692510" y="973365"/>
                </a:lnTo>
                <a:lnTo>
                  <a:pt x="711246" y="950824"/>
                </a:lnTo>
                <a:lnTo>
                  <a:pt x="730618" y="928919"/>
                </a:lnTo>
                <a:lnTo>
                  <a:pt x="750624" y="907648"/>
                </a:lnTo>
                <a:lnTo>
                  <a:pt x="770630" y="886378"/>
                </a:lnTo>
                <a:lnTo>
                  <a:pt x="791271" y="865742"/>
                </a:lnTo>
                <a:lnTo>
                  <a:pt x="812230" y="845741"/>
                </a:lnTo>
                <a:lnTo>
                  <a:pt x="833507" y="825741"/>
                </a:lnTo>
                <a:lnTo>
                  <a:pt x="855418" y="806375"/>
                </a:lnTo>
                <a:lnTo>
                  <a:pt x="877648" y="787327"/>
                </a:lnTo>
                <a:lnTo>
                  <a:pt x="900194" y="768914"/>
                </a:lnTo>
                <a:lnTo>
                  <a:pt x="923059" y="750500"/>
                </a:lnTo>
                <a:lnTo>
                  <a:pt x="946241" y="732722"/>
                </a:lnTo>
                <a:lnTo>
                  <a:pt x="969422" y="715579"/>
                </a:lnTo>
                <a:lnTo>
                  <a:pt x="993239" y="698753"/>
                </a:lnTo>
                <a:lnTo>
                  <a:pt x="1018327" y="681609"/>
                </a:lnTo>
                <a:lnTo>
                  <a:pt x="1043731" y="665101"/>
                </a:lnTo>
                <a:lnTo>
                  <a:pt x="1069454" y="648910"/>
                </a:lnTo>
                <a:lnTo>
                  <a:pt x="1095494" y="633354"/>
                </a:lnTo>
                <a:lnTo>
                  <a:pt x="1113594" y="605416"/>
                </a:lnTo>
                <a:lnTo>
                  <a:pt x="1132648" y="577479"/>
                </a:lnTo>
                <a:lnTo>
                  <a:pt x="1152337" y="549859"/>
                </a:lnTo>
                <a:lnTo>
                  <a:pt x="1172661" y="522556"/>
                </a:lnTo>
                <a:lnTo>
                  <a:pt x="1193937" y="495254"/>
                </a:lnTo>
                <a:lnTo>
                  <a:pt x="1215849" y="468586"/>
                </a:lnTo>
                <a:lnTo>
                  <a:pt x="1238078" y="442236"/>
                </a:lnTo>
                <a:lnTo>
                  <a:pt x="1260942" y="416839"/>
                </a:lnTo>
                <a:lnTo>
                  <a:pt x="1272374" y="404140"/>
                </a:lnTo>
                <a:lnTo>
                  <a:pt x="1284442" y="391441"/>
                </a:lnTo>
                <a:lnTo>
                  <a:pt x="1296191" y="379377"/>
                </a:lnTo>
                <a:lnTo>
                  <a:pt x="1308259" y="366996"/>
                </a:lnTo>
                <a:lnTo>
                  <a:pt x="1320643" y="354932"/>
                </a:lnTo>
                <a:lnTo>
                  <a:pt x="1332711" y="342868"/>
                </a:lnTo>
                <a:lnTo>
                  <a:pt x="1345413" y="331122"/>
                </a:lnTo>
                <a:lnTo>
                  <a:pt x="1358115" y="319693"/>
                </a:lnTo>
                <a:lnTo>
                  <a:pt x="1371135" y="307946"/>
                </a:lnTo>
                <a:lnTo>
                  <a:pt x="1383838" y="296517"/>
                </a:lnTo>
                <a:lnTo>
                  <a:pt x="1397175" y="285723"/>
                </a:lnTo>
                <a:lnTo>
                  <a:pt x="1410513" y="274294"/>
                </a:lnTo>
                <a:lnTo>
                  <a:pt x="1423533" y="263501"/>
                </a:lnTo>
                <a:lnTo>
                  <a:pt x="1437188" y="253024"/>
                </a:lnTo>
                <a:lnTo>
                  <a:pt x="1450843" y="242547"/>
                </a:lnTo>
                <a:lnTo>
                  <a:pt x="1464815" y="232071"/>
                </a:lnTo>
                <a:lnTo>
                  <a:pt x="1478788" y="221912"/>
                </a:lnTo>
                <a:lnTo>
                  <a:pt x="1492761" y="212070"/>
                </a:lnTo>
                <a:lnTo>
                  <a:pt x="1507051" y="202229"/>
                </a:lnTo>
                <a:lnTo>
                  <a:pt x="1521341" y="192705"/>
                </a:lnTo>
                <a:close/>
                <a:moveTo>
                  <a:pt x="2420987" y="110162"/>
                </a:moveTo>
                <a:lnTo>
                  <a:pt x="2431784" y="119051"/>
                </a:lnTo>
                <a:lnTo>
                  <a:pt x="2442264" y="127941"/>
                </a:lnTo>
                <a:lnTo>
                  <a:pt x="2452743" y="137147"/>
                </a:lnTo>
                <a:lnTo>
                  <a:pt x="2462588" y="146671"/>
                </a:lnTo>
                <a:lnTo>
                  <a:pt x="2472432" y="156196"/>
                </a:lnTo>
                <a:lnTo>
                  <a:pt x="2482276" y="166355"/>
                </a:lnTo>
                <a:lnTo>
                  <a:pt x="2491803" y="176514"/>
                </a:lnTo>
                <a:lnTo>
                  <a:pt x="2501012" y="186355"/>
                </a:lnTo>
                <a:lnTo>
                  <a:pt x="2510539" y="196514"/>
                </a:lnTo>
                <a:lnTo>
                  <a:pt x="2519431" y="206991"/>
                </a:lnTo>
                <a:lnTo>
                  <a:pt x="2528322" y="217785"/>
                </a:lnTo>
                <a:lnTo>
                  <a:pt x="2536897" y="228261"/>
                </a:lnTo>
                <a:lnTo>
                  <a:pt x="2545471" y="239055"/>
                </a:lnTo>
                <a:lnTo>
                  <a:pt x="2553727" y="249849"/>
                </a:lnTo>
                <a:lnTo>
                  <a:pt x="2569923" y="272072"/>
                </a:lnTo>
                <a:lnTo>
                  <a:pt x="2582943" y="291120"/>
                </a:lnTo>
                <a:lnTo>
                  <a:pt x="2595963" y="310804"/>
                </a:lnTo>
                <a:lnTo>
                  <a:pt x="2608030" y="330169"/>
                </a:lnTo>
                <a:lnTo>
                  <a:pt x="2620415" y="349852"/>
                </a:lnTo>
                <a:lnTo>
                  <a:pt x="2631847" y="370171"/>
                </a:lnTo>
                <a:lnTo>
                  <a:pt x="2643279" y="390171"/>
                </a:lnTo>
                <a:lnTo>
                  <a:pt x="2654394" y="410489"/>
                </a:lnTo>
                <a:lnTo>
                  <a:pt x="2665191" y="431442"/>
                </a:lnTo>
                <a:lnTo>
                  <a:pt x="2691548" y="438427"/>
                </a:lnTo>
                <a:lnTo>
                  <a:pt x="2717906" y="446046"/>
                </a:lnTo>
                <a:lnTo>
                  <a:pt x="2743946" y="453348"/>
                </a:lnTo>
                <a:lnTo>
                  <a:pt x="2769986" y="461602"/>
                </a:lnTo>
                <a:lnTo>
                  <a:pt x="2796025" y="470174"/>
                </a:lnTo>
                <a:lnTo>
                  <a:pt x="2822065" y="479063"/>
                </a:lnTo>
                <a:lnTo>
                  <a:pt x="2847788" y="488587"/>
                </a:lnTo>
                <a:lnTo>
                  <a:pt x="2873192" y="498111"/>
                </a:lnTo>
                <a:lnTo>
                  <a:pt x="2898597" y="508270"/>
                </a:lnTo>
                <a:lnTo>
                  <a:pt x="2924002" y="518429"/>
                </a:lnTo>
                <a:lnTo>
                  <a:pt x="2949089" y="529223"/>
                </a:lnTo>
                <a:lnTo>
                  <a:pt x="2974176" y="540652"/>
                </a:lnTo>
                <a:lnTo>
                  <a:pt x="2999264" y="551764"/>
                </a:lnTo>
                <a:lnTo>
                  <a:pt x="3023716" y="563510"/>
                </a:lnTo>
                <a:lnTo>
                  <a:pt x="3048485" y="575891"/>
                </a:lnTo>
                <a:lnTo>
                  <a:pt x="3072620" y="588590"/>
                </a:lnTo>
                <a:lnTo>
                  <a:pt x="3052614" y="561605"/>
                </a:lnTo>
                <a:lnTo>
                  <a:pt x="3031654" y="534938"/>
                </a:lnTo>
                <a:lnTo>
                  <a:pt x="3010696" y="508905"/>
                </a:lnTo>
                <a:lnTo>
                  <a:pt x="2988784" y="483508"/>
                </a:lnTo>
                <a:lnTo>
                  <a:pt x="2966237" y="458427"/>
                </a:lnTo>
                <a:lnTo>
                  <a:pt x="2954805" y="446364"/>
                </a:lnTo>
                <a:lnTo>
                  <a:pt x="2943373" y="433982"/>
                </a:lnTo>
                <a:lnTo>
                  <a:pt x="2931306" y="421918"/>
                </a:lnTo>
                <a:lnTo>
                  <a:pt x="2919556" y="409854"/>
                </a:lnTo>
                <a:lnTo>
                  <a:pt x="2907489" y="398426"/>
                </a:lnTo>
                <a:lnTo>
                  <a:pt x="2895422" y="386997"/>
                </a:lnTo>
                <a:lnTo>
                  <a:pt x="2883354" y="375250"/>
                </a:lnTo>
                <a:lnTo>
                  <a:pt x="2870970" y="364139"/>
                </a:lnTo>
                <a:lnTo>
                  <a:pt x="2858584" y="353027"/>
                </a:lnTo>
                <a:lnTo>
                  <a:pt x="2845565" y="341916"/>
                </a:lnTo>
                <a:lnTo>
                  <a:pt x="2832862" y="331122"/>
                </a:lnTo>
                <a:lnTo>
                  <a:pt x="2819842" y="320645"/>
                </a:lnTo>
                <a:lnTo>
                  <a:pt x="2806822" y="310169"/>
                </a:lnTo>
                <a:lnTo>
                  <a:pt x="2793485" y="299692"/>
                </a:lnTo>
                <a:lnTo>
                  <a:pt x="2780147" y="289851"/>
                </a:lnTo>
                <a:lnTo>
                  <a:pt x="2766810" y="280009"/>
                </a:lnTo>
                <a:lnTo>
                  <a:pt x="2753155" y="270167"/>
                </a:lnTo>
                <a:lnTo>
                  <a:pt x="2739500" y="260643"/>
                </a:lnTo>
                <a:lnTo>
                  <a:pt x="2725527" y="251437"/>
                </a:lnTo>
                <a:lnTo>
                  <a:pt x="2711237" y="242230"/>
                </a:lnTo>
                <a:lnTo>
                  <a:pt x="2697582" y="233023"/>
                </a:lnTo>
                <a:lnTo>
                  <a:pt x="2682974" y="224452"/>
                </a:lnTo>
                <a:lnTo>
                  <a:pt x="2667731" y="215245"/>
                </a:lnTo>
                <a:lnTo>
                  <a:pt x="2651853" y="206356"/>
                </a:lnTo>
                <a:lnTo>
                  <a:pt x="2636293" y="197784"/>
                </a:lnTo>
                <a:lnTo>
                  <a:pt x="2620732" y="189212"/>
                </a:lnTo>
                <a:lnTo>
                  <a:pt x="2604537" y="180958"/>
                </a:lnTo>
                <a:lnTo>
                  <a:pt x="2588341" y="173339"/>
                </a:lnTo>
                <a:lnTo>
                  <a:pt x="2572146" y="166037"/>
                </a:lnTo>
                <a:lnTo>
                  <a:pt x="2555633" y="158418"/>
                </a:lnTo>
                <a:lnTo>
                  <a:pt x="2539437" y="151433"/>
                </a:lnTo>
                <a:lnTo>
                  <a:pt x="2522606" y="144767"/>
                </a:lnTo>
                <a:lnTo>
                  <a:pt x="2506093" y="138100"/>
                </a:lnTo>
                <a:lnTo>
                  <a:pt x="2489263" y="132068"/>
                </a:lnTo>
                <a:lnTo>
                  <a:pt x="2472114" y="126036"/>
                </a:lnTo>
                <a:lnTo>
                  <a:pt x="2455284" y="120321"/>
                </a:lnTo>
                <a:lnTo>
                  <a:pt x="2438136" y="115242"/>
                </a:lnTo>
                <a:lnTo>
                  <a:pt x="2420987" y="110162"/>
                </a:lnTo>
                <a:close/>
                <a:moveTo>
                  <a:pt x="1863670" y="109845"/>
                </a:moveTo>
                <a:lnTo>
                  <a:pt x="1846522" y="114924"/>
                </a:lnTo>
                <a:lnTo>
                  <a:pt x="1829691" y="120321"/>
                </a:lnTo>
                <a:lnTo>
                  <a:pt x="1812543" y="126036"/>
                </a:lnTo>
                <a:lnTo>
                  <a:pt x="1795713" y="132068"/>
                </a:lnTo>
                <a:lnTo>
                  <a:pt x="1778882" y="138100"/>
                </a:lnTo>
                <a:lnTo>
                  <a:pt x="1762051" y="144449"/>
                </a:lnTo>
                <a:lnTo>
                  <a:pt x="1745538" y="151433"/>
                </a:lnTo>
                <a:lnTo>
                  <a:pt x="1729025" y="158418"/>
                </a:lnTo>
                <a:lnTo>
                  <a:pt x="1712512" y="166037"/>
                </a:lnTo>
                <a:lnTo>
                  <a:pt x="1696316" y="173339"/>
                </a:lnTo>
                <a:lnTo>
                  <a:pt x="1680121" y="180958"/>
                </a:lnTo>
                <a:lnTo>
                  <a:pt x="1664560" y="189212"/>
                </a:lnTo>
                <a:lnTo>
                  <a:pt x="1648682" y="197784"/>
                </a:lnTo>
                <a:lnTo>
                  <a:pt x="1632804" y="206356"/>
                </a:lnTo>
                <a:lnTo>
                  <a:pt x="1617244" y="215245"/>
                </a:lnTo>
                <a:lnTo>
                  <a:pt x="1601684" y="224452"/>
                </a:lnTo>
                <a:lnTo>
                  <a:pt x="1588346" y="232388"/>
                </a:lnTo>
                <a:lnTo>
                  <a:pt x="1575009" y="240960"/>
                </a:lnTo>
                <a:lnTo>
                  <a:pt x="1561989" y="249214"/>
                </a:lnTo>
                <a:lnTo>
                  <a:pt x="1548969" y="258104"/>
                </a:lnTo>
                <a:lnTo>
                  <a:pt x="1535949" y="266675"/>
                </a:lnTo>
                <a:lnTo>
                  <a:pt x="1523246" y="276199"/>
                </a:lnTo>
                <a:lnTo>
                  <a:pt x="1510544" y="285088"/>
                </a:lnTo>
                <a:lnTo>
                  <a:pt x="1498159" y="294295"/>
                </a:lnTo>
                <a:lnTo>
                  <a:pt x="1473390" y="313343"/>
                </a:lnTo>
                <a:lnTo>
                  <a:pt x="1449255" y="333027"/>
                </a:lnTo>
                <a:lnTo>
                  <a:pt x="1425438" y="353662"/>
                </a:lnTo>
                <a:lnTo>
                  <a:pt x="1402256" y="374298"/>
                </a:lnTo>
                <a:lnTo>
                  <a:pt x="1379392" y="395886"/>
                </a:lnTo>
                <a:lnTo>
                  <a:pt x="1356845" y="417791"/>
                </a:lnTo>
                <a:lnTo>
                  <a:pt x="1335251" y="440332"/>
                </a:lnTo>
                <a:lnTo>
                  <a:pt x="1313657" y="463189"/>
                </a:lnTo>
                <a:lnTo>
                  <a:pt x="1293016" y="486365"/>
                </a:lnTo>
                <a:lnTo>
                  <a:pt x="1272374" y="510493"/>
                </a:lnTo>
                <a:lnTo>
                  <a:pt x="1252686" y="534938"/>
                </a:lnTo>
                <a:lnTo>
                  <a:pt x="1233314" y="559701"/>
                </a:lnTo>
                <a:lnTo>
                  <a:pt x="1256814" y="548589"/>
                </a:lnTo>
                <a:lnTo>
                  <a:pt x="1280313" y="537478"/>
                </a:lnTo>
                <a:lnTo>
                  <a:pt x="1304448" y="527001"/>
                </a:lnTo>
                <a:lnTo>
                  <a:pt x="1328265" y="516842"/>
                </a:lnTo>
                <a:lnTo>
                  <a:pt x="1352717" y="507000"/>
                </a:lnTo>
                <a:lnTo>
                  <a:pt x="1376851" y="497476"/>
                </a:lnTo>
                <a:lnTo>
                  <a:pt x="1400986" y="488270"/>
                </a:lnTo>
                <a:lnTo>
                  <a:pt x="1425438" y="479698"/>
                </a:lnTo>
                <a:lnTo>
                  <a:pt x="1450208" y="470809"/>
                </a:lnTo>
                <a:lnTo>
                  <a:pt x="1474977" y="462872"/>
                </a:lnTo>
                <a:lnTo>
                  <a:pt x="1499747" y="454935"/>
                </a:lnTo>
                <a:lnTo>
                  <a:pt x="1524834" y="447316"/>
                </a:lnTo>
                <a:lnTo>
                  <a:pt x="1549921" y="440014"/>
                </a:lnTo>
                <a:lnTo>
                  <a:pt x="1575009" y="433347"/>
                </a:lnTo>
                <a:lnTo>
                  <a:pt x="1600096" y="426680"/>
                </a:lnTo>
                <a:lnTo>
                  <a:pt x="1625501" y="420649"/>
                </a:lnTo>
                <a:lnTo>
                  <a:pt x="1635663" y="401283"/>
                </a:lnTo>
                <a:lnTo>
                  <a:pt x="1645824" y="382235"/>
                </a:lnTo>
                <a:lnTo>
                  <a:pt x="1656939" y="363504"/>
                </a:lnTo>
                <a:lnTo>
                  <a:pt x="1667736" y="345091"/>
                </a:lnTo>
                <a:lnTo>
                  <a:pt x="1678851" y="326360"/>
                </a:lnTo>
                <a:lnTo>
                  <a:pt x="1690918" y="307946"/>
                </a:lnTo>
                <a:lnTo>
                  <a:pt x="1702668" y="289851"/>
                </a:lnTo>
                <a:lnTo>
                  <a:pt x="1715370" y="272072"/>
                </a:lnTo>
                <a:lnTo>
                  <a:pt x="1731248" y="249849"/>
                </a:lnTo>
                <a:lnTo>
                  <a:pt x="1747761" y="228261"/>
                </a:lnTo>
                <a:lnTo>
                  <a:pt x="1756653" y="217785"/>
                </a:lnTo>
                <a:lnTo>
                  <a:pt x="1765227" y="206991"/>
                </a:lnTo>
                <a:lnTo>
                  <a:pt x="1774436" y="196514"/>
                </a:lnTo>
                <a:lnTo>
                  <a:pt x="1783645" y="186355"/>
                </a:lnTo>
                <a:lnTo>
                  <a:pt x="1793172" y="176196"/>
                </a:lnTo>
                <a:lnTo>
                  <a:pt x="1802381" y="166355"/>
                </a:lnTo>
                <a:lnTo>
                  <a:pt x="1812226" y="156196"/>
                </a:lnTo>
                <a:lnTo>
                  <a:pt x="1822070" y="146671"/>
                </a:lnTo>
                <a:lnTo>
                  <a:pt x="1832232" y="137147"/>
                </a:lnTo>
                <a:lnTo>
                  <a:pt x="1842711" y="127941"/>
                </a:lnTo>
                <a:lnTo>
                  <a:pt x="1853191" y="118734"/>
                </a:lnTo>
                <a:lnTo>
                  <a:pt x="1863670" y="109845"/>
                </a:lnTo>
                <a:close/>
                <a:moveTo>
                  <a:pt x="2177737" y="72701"/>
                </a:moveTo>
                <a:lnTo>
                  <a:pt x="2177737" y="362869"/>
                </a:lnTo>
                <a:lnTo>
                  <a:pt x="2202506" y="363821"/>
                </a:lnTo>
                <a:lnTo>
                  <a:pt x="2227276" y="364774"/>
                </a:lnTo>
                <a:lnTo>
                  <a:pt x="2252363" y="366043"/>
                </a:lnTo>
                <a:lnTo>
                  <a:pt x="2277133" y="367313"/>
                </a:lnTo>
                <a:lnTo>
                  <a:pt x="2301902" y="369536"/>
                </a:lnTo>
                <a:lnTo>
                  <a:pt x="2326672" y="371758"/>
                </a:lnTo>
                <a:lnTo>
                  <a:pt x="2351442" y="373980"/>
                </a:lnTo>
                <a:lnTo>
                  <a:pt x="2376212" y="376520"/>
                </a:lnTo>
                <a:lnTo>
                  <a:pt x="2400981" y="379695"/>
                </a:lnTo>
                <a:lnTo>
                  <a:pt x="2425751" y="382869"/>
                </a:lnTo>
                <a:lnTo>
                  <a:pt x="2450203" y="386679"/>
                </a:lnTo>
                <a:lnTo>
                  <a:pt x="2474972" y="390489"/>
                </a:lnTo>
                <a:lnTo>
                  <a:pt x="2499425" y="394933"/>
                </a:lnTo>
                <a:lnTo>
                  <a:pt x="2523877" y="399060"/>
                </a:lnTo>
                <a:lnTo>
                  <a:pt x="2548329" y="404140"/>
                </a:lnTo>
                <a:lnTo>
                  <a:pt x="2572781" y="408902"/>
                </a:lnTo>
                <a:lnTo>
                  <a:pt x="2558491" y="384139"/>
                </a:lnTo>
                <a:lnTo>
                  <a:pt x="2543565" y="360012"/>
                </a:lnTo>
                <a:lnTo>
                  <a:pt x="2528322" y="336201"/>
                </a:lnTo>
                <a:lnTo>
                  <a:pt x="2512127" y="312708"/>
                </a:lnTo>
                <a:lnTo>
                  <a:pt x="2503553" y="300645"/>
                </a:lnTo>
                <a:lnTo>
                  <a:pt x="2494661" y="288898"/>
                </a:lnTo>
                <a:lnTo>
                  <a:pt x="2485770" y="277152"/>
                </a:lnTo>
                <a:lnTo>
                  <a:pt x="2476560" y="265405"/>
                </a:lnTo>
                <a:lnTo>
                  <a:pt x="2466716" y="253976"/>
                </a:lnTo>
                <a:lnTo>
                  <a:pt x="2457189" y="242865"/>
                </a:lnTo>
                <a:lnTo>
                  <a:pt x="2447662" y="231753"/>
                </a:lnTo>
                <a:lnTo>
                  <a:pt x="2437818" y="220959"/>
                </a:lnTo>
                <a:lnTo>
                  <a:pt x="2427656" y="210483"/>
                </a:lnTo>
                <a:lnTo>
                  <a:pt x="2416859" y="200006"/>
                </a:lnTo>
                <a:lnTo>
                  <a:pt x="2406380" y="189847"/>
                </a:lnTo>
                <a:lnTo>
                  <a:pt x="2395900" y="180006"/>
                </a:lnTo>
                <a:lnTo>
                  <a:pt x="2385103" y="170482"/>
                </a:lnTo>
                <a:lnTo>
                  <a:pt x="2373671" y="161275"/>
                </a:lnTo>
                <a:lnTo>
                  <a:pt x="2362239" y="152386"/>
                </a:lnTo>
                <a:lnTo>
                  <a:pt x="2350807" y="143814"/>
                </a:lnTo>
                <a:lnTo>
                  <a:pt x="2340645" y="136830"/>
                </a:lnTo>
                <a:lnTo>
                  <a:pt x="2330800" y="130163"/>
                </a:lnTo>
                <a:lnTo>
                  <a:pt x="2320638" y="123814"/>
                </a:lnTo>
                <a:lnTo>
                  <a:pt x="2310477" y="117782"/>
                </a:lnTo>
                <a:lnTo>
                  <a:pt x="2299997" y="112067"/>
                </a:lnTo>
                <a:lnTo>
                  <a:pt x="2289200" y="106670"/>
                </a:lnTo>
                <a:lnTo>
                  <a:pt x="2278403" y="101591"/>
                </a:lnTo>
                <a:lnTo>
                  <a:pt x="2267924" y="96829"/>
                </a:lnTo>
                <a:lnTo>
                  <a:pt x="2256809" y="92384"/>
                </a:lnTo>
                <a:lnTo>
                  <a:pt x="2245694" y="88257"/>
                </a:lnTo>
                <a:lnTo>
                  <a:pt x="2234580" y="84765"/>
                </a:lnTo>
                <a:lnTo>
                  <a:pt x="2223465" y="81590"/>
                </a:lnTo>
                <a:lnTo>
                  <a:pt x="2212033" y="78733"/>
                </a:lnTo>
                <a:lnTo>
                  <a:pt x="2200601" y="76193"/>
                </a:lnTo>
                <a:lnTo>
                  <a:pt x="2189487" y="74288"/>
                </a:lnTo>
                <a:lnTo>
                  <a:pt x="2177737" y="72701"/>
                </a:lnTo>
                <a:close/>
                <a:moveTo>
                  <a:pt x="2107239" y="72701"/>
                </a:moveTo>
                <a:lnTo>
                  <a:pt x="2095806" y="74288"/>
                </a:lnTo>
                <a:lnTo>
                  <a:pt x="2084057" y="76193"/>
                </a:lnTo>
                <a:lnTo>
                  <a:pt x="2072942" y="78733"/>
                </a:lnTo>
                <a:lnTo>
                  <a:pt x="2061192" y="81590"/>
                </a:lnTo>
                <a:lnTo>
                  <a:pt x="2050078" y="84765"/>
                </a:lnTo>
                <a:lnTo>
                  <a:pt x="2039281" y="88257"/>
                </a:lnTo>
                <a:lnTo>
                  <a:pt x="2028166" y="92384"/>
                </a:lnTo>
                <a:lnTo>
                  <a:pt x="2017052" y="96829"/>
                </a:lnTo>
                <a:lnTo>
                  <a:pt x="2006255" y="101591"/>
                </a:lnTo>
                <a:lnTo>
                  <a:pt x="1995775" y="106670"/>
                </a:lnTo>
                <a:lnTo>
                  <a:pt x="1984661" y="112067"/>
                </a:lnTo>
                <a:lnTo>
                  <a:pt x="1974499" y="117782"/>
                </a:lnTo>
                <a:lnTo>
                  <a:pt x="1964019" y="123814"/>
                </a:lnTo>
                <a:lnTo>
                  <a:pt x="1954175" y="130163"/>
                </a:lnTo>
                <a:lnTo>
                  <a:pt x="1944013" y="136830"/>
                </a:lnTo>
                <a:lnTo>
                  <a:pt x="1933851" y="143814"/>
                </a:lnTo>
                <a:lnTo>
                  <a:pt x="1922419" y="152386"/>
                </a:lnTo>
                <a:lnTo>
                  <a:pt x="1911304" y="161275"/>
                </a:lnTo>
                <a:lnTo>
                  <a:pt x="1899872" y="170482"/>
                </a:lnTo>
                <a:lnTo>
                  <a:pt x="1889075" y="180006"/>
                </a:lnTo>
                <a:lnTo>
                  <a:pt x="1878278" y="189847"/>
                </a:lnTo>
                <a:lnTo>
                  <a:pt x="1867799" y="200006"/>
                </a:lnTo>
                <a:lnTo>
                  <a:pt x="1857319" y="210483"/>
                </a:lnTo>
                <a:lnTo>
                  <a:pt x="1847157" y="220959"/>
                </a:lnTo>
                <a:lnTo>
                  <a:pt x="1837313" y="231753"/>
                </a:lnTo>
                <a:lnTo>
                  <a:pt x="1827469" y="242865"/>
                </a:lnTo>
                <a:lnTo>
                  <a:pt x="1817942" y="253976"/>
                </a:lnTo>
                <a:lnTo>
                  <a:pt x="1808733" y="265405"/>
                </a:lnTo>
                <a:lnTo>
                  <a:pt x="1799206" y="277152"/>
                </a:lnTo>
                <a:lnTo>
                  <a:pt x="1789997" y="288898"/>
                </a:lnTo>
                <a:lnTo>
                  <a:pt x="1781105" y="300645"/>
                </a:lnTo>
                <a:lnTo>
                  <a:pt x="1772531" y="312708"/>
                </a:lnTo>
                <a:lnTo>
                  <a:pt x="1758241" y="333979"/>
                </a:lnTo>
                <a:lnTo>
                  <a:pt x="1743950" y="356202"/>
                </a:lnTo>
                <a:lnTo>
                  <a:pt x="1729978" y="378425"/>
                </a:lnTo>
                <a:lnTo>
                  <a:pt x="1716958" y="400648"/>
                </a:lnTo>
                <a:lnTo>
                  <a:pt x="1741092" y="396521"/>
                </a:lnTo>
                <a:lnTo>
                  <a:pt x="1764909" y="392076"/>
                </a:lnTo>
                <a:lnTo>
                  <a:pt x="1789361" y="388266"/>
                </a:lnTo>
                <a:lnTo>
                  <a:pt x="1813496" y="384457"/>
                </a:lnTo>
                <a:lnTo>
                  <a:pt x="1837948" y="380965"/>
                </a:lnTo>
                <a:lnTo>
                  <a:pt x="1862400" y="378107"/>
                </a:lnTo>
                <a:lnTo>
                  <a:pt x="1886852" y="374933"/>
                </a:lnTo>
                <a:lnTo>
                  <a:pt x="1911304" y="372393"/>
                </a:lnTo>
                <a:lnTo>
                  <a:pt x="1935756" y="370488"/>
                </a:lnTo>
                <a:lnTo>
                  <a:pt x="1959891" y="368266"/>
                </a:lnTo>
                <a:lnTo>
                  <a:pt x="1984661" y="366361"/>
                </a:lnTo>
                <a:lnTo>
                  <a:pt x="2009113" y="365091"/>
                </a:lnTo>
                <a:lnTo>
                  <a:pt x="2033565" y="364139"/>
                </a:lnTo>
                <a:lnTo>
                  <a:pt x="2058017" y="363186"/>
                </a:lnTo>
                <a:lnTo>
                  <a:pt x="2082787" y="362551"/>
                </a:lnTo>
                <a:lnTo>
                  <a:pt x="2107239" y="362234"/>
                </a:lnTo>
                <a:lnTo>
                  <a:pt x="2107239" y="72701"/>
                </a:lnTo>
                <a:close/>
                <a:moveTo>
                  <a:pt x="2121529" y="0"/>
                </a:moveTo>
                <a:lnTo>
                  <a:pt x="2142170" y="0"/>
                </a:lnTo>
                <a:lnTo>
                  <a:pt x="2142488" y="0"/>
                </a:lnTo>
                <a:lnTo>
                  <a:pt x="2163447" y="0"/>
                </a:lnTo>
                <a:lnTo>
                  <a:pt x="2184406" y="317"/>
                </a:lnTo>
                <a:lnTo>
                  <a:pt x="2205047" y="952"/>
                </a:lnTo>
                <a:lnTo>
                  <a:pt x="2226323" y="1905"/>
                </a:lnTo>
                <a:lnTo>
                  <a:pt x="2246965" y="2857"/>
                </a:lnTo>
                <a:lnTo>
                  <a:pt x="2268241" y="4762"/>
                </a:lnTo>
                <a:lnTo>
                  <a:pt x="2288882" y="6349"/>
                </a:lnTo>
                <a:lnTo>
                  <a:pt x="2309842" y="8254"/>
                </a:lnTo>
                <a:lnTo>
                  <a:pt x="2330800" y="10159"/>
                </a:lnTo>
                <a:lnTo>
                  <a:pt x="2351759" y="12381"/>
                </a:lnTo>
                <a:lnTo>
                  <a:pt x="2372401" y="15556"/>
                </a:lnTo>
                <a:lnTo>
                  <a:pt x="2393360" y="18096"/>
                </a:lnTo>
                <a:lnTo>
                  <a:pt x="2413684" y="21588"/>
                </a:lnTo>
                <a:lnTo>
                  <a:pt x="2434642" y="25080"/>
                </a:lnTo>
                <a:lnTo>
                  <a:pt x="2455284" y="28572"/>
                </a:lnTo>
                <a:lnTo>
                  <a:pt x="2475608" y="32699"/>
                </a:lnTo>
                <a:lnTo>
                  <a:pt x="2496249" y="36509"/>
                </a:lnTo>
                <a:lnTo>
                  <a:pt x="2516890" y="41271"/>
                </a:lnTo>
                <a:lnTo>
                  <a:pt x="2537532" y="45716"/>
                </a:lnTo>
                <a:lnTo>
                  <a:pt x="2557538" y="50795"/>
                </a:lnTo>
                <a:lnTo>
                  <a:pt x="2578180" y="56192"/>
                </a:lnTo>
                <a:lnTo>
                  <a:pt x="2598186" y="61272"/>
                </a:lnTo>
                <a:lnTo>
                  <a:pt x="2618192" y="67304"/>
                </a:lnTo>
                <a:lnTo>
                  <a:pt x="2638516" y="73336"/>
                </a:lnTo>
                <a:lnTo>
                  <a:pt x="2658522" y="79368"/>
                </a:lnTo>
                <a:lnTo>
                  <a:pt x="2678528" y="85717"/>
                </a:lnTo>
                <a:lnTo>
                  <a:pt x="2698534" y="92384"/>
                </a:lnTo>
                <a:lnTo>
                  <a:pt x="2718223" y="99368"/>
                </a:lnTo>
                <a:lnTo>
                  <a:pt x="2737912" y="106670"/>
                </a:lnTo>
                <a:lnTo>
                  <a:pt x="2757600" y="113972"/>
                </a:lnTo>
                <a:lnTo>
                  <a:pt x="2776972" y="121591"/>
                </a:lnTo>
                <a:lnTo>
                  <a:pt x="2796343" y="129528"/>
                </a:lnTo>
                <a:lnTo>
                  <a:pt x="2816032" y="137782"/>
                </a:lnTo>
                <a:lnTo>
                  <a:pt x="2835085" y="146037"/>
                </a:lnTo>
                <a:lnTo>
                  <a:pt x="2854139" y="154608"/>
                </a:lnTo>
                <a:lnTo>
                  <a:pt x="2872875" y="163497"/>
                </a:lnTo>
                <a:lnTo>
                  <a:pt x="2892246" y="172704"/>
                </a:lnTo>
                <a:lnTo>
                  <a:pt x="2910982" y="181911"/>
                </a:lnTo>
                <a:lnTo>
                  <a:pt x="2929400" y="191752"/>
                </a:lnTo>
                <a:lnTo>
                  <a:pt x="2947819" y="201594"/>
                </a:lnTo>
                <a:lnTo>
                  <a:pt x="2966237" y="211435"/>
                </a:lnTo>
                <a:lnTo>
                  <a:pt x="2984973" y="221594"/>
                </a:lnTo>
                <a:lnTo>
                  <a:pt x="3003074" y="232071"/>
                </a:lnTo>
                <a:lnTo>
                  <a:pt x="3020858" y="242865"/>
                </a:lnTo>
                <a:lnTo>
                  <a:pt x="3038958" y="253976"/>
                </a:lnTo>
                <a:lnTo>
                  <a:pt x="3056742" y="264770"/>
                </a:lnTo>
                <a:lnTo>
                  <a:pt x="3074208" y="276517"/>
                </a:lnTo>
                <a:lnTo>
                  <a:pt x="3091673" y="287946"/>
                </a:lnTo>
                <a:lnTo>
                  <a:pt x="3109139" y="299375"/>
                </a:lnTo>
                <a:lnTo>
                  <a:pt x="3126287" y="311756"/>
                </a:lnTo>
                <a:lnTo>
                  <a:pt x="3143436" y="323820"/>
                </a:lnTo>
                <a:lnTo>
                  <a:pt x="3160266" y="336201"/>
                </a:lnTo>
                <a:lnTo>
                  <a:pt x="3177097" y="348900"/>
                </a:lnTo>
                <a:lnTo>
                  <a:pt x="3193610" y="361599"/>
                </a:lnTo>
                <a:lnTo>
                  <a:pt x="3210123" y="374615"/>
                </a:lnTo>
                <a:lnTo>
                  <a:pt x="3226319" y="387949"/>
                </a:lnTo>
                <a:lnTo>
                  <a:pt x="3242514" y="400965"/>
                </a:lnTo>
                <a:lnTo>
                  <a:pt x="3258710" y="414934"/>
                </a:lnTo>
                <a:lnTo>
                  <a:pt x="3274270" y="428903"/>
                </a:lnTo>
                <a:lnTo>
                  <a:pt x="3290148" y="442554"/>
                </a:lnTo>
                <a:lnTo>
                  <a:pt x="3305708" y="456840"/>
                </a:lnTo>
                <a:lnTo>
                  <a:pt x="3320634" y="470809"/>
                </a:lnTo>
                <a:lnTo>
                  <a:pt x="3335877" y="485730"/>
                </a:lnTo>
                <a:lnTo>
                  <a:pt x="3350802" y="500333"/>
                </a:lnTo>
                <a:lnTo>
                  <a:pt x="3365727" y="515255"/>
                </a:lnTo>
                <a:lnTo>
                  <a:pt x="3380018" y="530176"/>
                </a:lnTo>
                <a:lnTo>
                  <a:pt x="3394308" y="545414"/>
                </a:lnTo>
                <a:lnTo>
                  <a:pt x="3408598" y="560970"/>
                </a:lnTo>
                <a:lnTo>
                  <a:pt x="3422570" y="576526"/>
                </a:lnTo>
                <a:lnTo>
                  <a:pt x="3436226" y="592400"/>
                </a:lnTo>
                <a:lnTo>
                  <a:pt x="3450198" y="608591"/>
                </a:lnTo>
                <a:lnTo>
                  <a:pt x="3463218" y="624464"/>
                </a:lnTo>
                <a:lnTo>
                  <a:pt x="3476556" y="640973"/>
                </a:lnTo>
                <a:lnTo>
                  <a:pt x="3489576" y="657164"/>
                </a:lnTo>
                <a:lnTo>
                  <a:pt x="3502278" y="673672"/>
                </a:lnTo>
                <a:lnTo>
                  <a:pt x="3514980" y="690498"/>
                </a:lnTo>
                <a:lnTo>
                  <a:pt x="3527365" y="707324"/>
                </a:lnTo>
                <a:lnTo>
                  <a:pt x="3539432" y="724468"/>
                </a:lnTo>
                <a:lnTo>
                  <a:pt x="3551500" y="741611"/>
                </a:lnTo>
                <a:lnTo>
                  <a:pt x="3563250" y="758755"/>
                </a:lnTo>
                <a:lnTo>
                  <a:pt x="3574682" y="776215"/>
                </a:lnTo>
                <a:lnTo>
                  <a:pt x="3586431" y="794311"/>
                </a:lnTo>
                <a:lnTo>
                  <a:pt x="3597228" y="812090"/>
                </a:lnTo>
                <a:lnTo>
                  <a:pt x="3608026" y="829868"/>
                </a:lnTo>
                <a:lnTo>
                  <a:pt x="3619140" y="847964"/>
                </a:lnTo>
                <a:lnTo>
                  <a:pt x="3629302" y="866060"/>
                </a:lnTo>
                <a:lnTo>
                  <a:pt x="3639781" y="884155"/>
                </a:lnTo>
                <a:lnTo>
                  <a:pt x="3649626" y="902569"/>
                </a:lnTo>
                <a:lnTo>
                  <a:pt x="3659470" y="921299"/>
                </a:lnTo>
                <a:lnTo>
                  <a:pt x="3668997" y="940030"/>
                </a:lnTo>
                <a:lnTo>
                  <a:pt x="3678524" y="958761"/>
                </a:lnTo>
                <a:lnTo>
                  <a:pt x="3687415" y="977492"/>
                </a:lnTo>
                <a:lnTo>
                  <a:pt x="3696307" y="996540"/>
                </a:lnTo>
                <a:lnTo>
                  <a:pt x="3705199" y="1015906"/>
                </a:lnTo>
                <a:lnTo>
                  <a:pt x="3713455" y="1034954"/>
                </a:lnTo>
                <a:lnTo>
                  <a:pt x="3721712" y="1054320"/>
                </a:lnTo>
                <a:lnTo>
                  <a:pt x="3729651" y="1074003"/>
                </a:lnTo>
                <a:lnTo>
                  <a:pt x="3737272" y="1093368"/>
                </a:lnTo>
                <a:lnTo>
                  <a:pt x="3744576" y="1112734"/>
                </a:lnTo>
                <a:lnTo>
                  <a:pt x="3751562" y="1132417"/>
                </a:lnTo>
                <a:lnTo>
                  <a:pt x="3758549" y="1152418"/>
                </a:lnTo>
                <a:lnTo>
                  <a:pt x="3765535" y="1172101"/>
                </a:lnTo>
                <a:lnTo>
                  <a:pt x="3771886" y="1192102"/>
                </a:lnTo>
                <a:lnTo>
                  <a:pt x="3777920" y="1212102"/>
                </a:lnTo>
                <a:lnTo>
                  <a:pt x="3783954" y="1232103"/>
                </a:lnTo>
                <a:lnTo>
                  <a:pt x="3789670" y="1252739"/>
                </a:lnTo>
                <a:lnTo>
                  <a:pt x="3795068" y="1272739"/>
                </a:lnTo>
                <a:lnTo>
                  <a:pt x="3800149" y="1293057"/>
                </a:lnTo>
                <a:lnTo>
                  <a:pt x="3805230" y="1313375"/>
                </a:lnTo>
                <a:lnTo>
                  <a:pt x="3809993" y="1333694"/>
                </a:lnTo>
                <a:lnTo>
                  <a:pt x="3814439" y="1354329"/>
                </a:lnTo>
                <a:lnTo>
                  <a:pt x="3818568" y="1374965"/>
                </a:lnTo>
                <a:lnTo>
                  <a:pt x="3822696" y="1395283"/>
                </a:lnTo>
                <a:lnTo>
                  <a:pt x="3826189" y="1416236"/>
                </a:lnTo>
                <a:lnTo>
                  <a:pt x="3829682" y="1436554"/>
                </a:lnTo>
                <a:lnTo>
                  <a:pt x="3832858" y="1457507"/>
                </a:lnTo>
                <a:lnTo>
                  <a:pt x="3835716" y="1478143"/>
                </a:lnTo>
                <a:lnTo>
                  <a:pt x="3838256" y="1499096"/>
                </a:lnTo>
                <a:lnTo>
                  <a:pt x="3841114" y="1519731"/>
                </a:lnTo>
                <a:lnTo>
                  <a:pt x="3843020" y="1540684"/>
                </a:lnTo>
                <a:lnTo>
                  <a:pt x="3844925" y="1561637"/>
                </a:lnTo>
                <a:lnTo>
                  <a:pt x="3846513" y="1582273"/>
                </a:lnTo>
                <a:lnTo>
                  <a:pt x="3848100" y="1603226"/>
                </a:lnTo>
                <a:lnTo>
                  <a:pt x="3849371" y="1624179"/>
                </a:lnTo>
                <a:lnTo>
                  <a:pt x="3850324" y="1645132"/>
                </a:lnTo>
                <a:lnTo>
                  <a:pt x="3850641" y="1666085"/>
                </a:lnTo>
                <a:lnTo>
                  <a:pt x="3851276" y="1687038"/>
                </a:lnTo>
                <a:lnTo>
                  <a:pt x="3851276" y="1707991"/>
                </a:lnTo>
                <a:lnTo>
                  <a:pt x="3851276" y="1728944"/>
                </a:lnTo>
                <a:lnTo>
                  <a:pt x="3850641" y="1749897"/>
                </a:lnTo>
                <a:lnTo>
                  <a:pt x="3850324" y="1770850"/>
                </a:lnTo>
                <a:lnTo>
                  <a:pt x="3849371" y="1791804"/>
                </a:lnTo>
                <a:lnTo>
                  <a:pt x="3848100" y="1812757"/>
                </a:lnTo>
                <a:lnTo>
                  <a:pt x="3846513" y="1833710"/>
                </a:lnTo>
                <a:lnTo>
                  <a:pt x="3844925" y="1854663"/>
                </a:lnTo>
                <a:lnTo>
                  <a:pt x="3843020" y="1875616"/>
                </a:lnTo>
                <a:lnTo>
                  <a:pt x="3841114" y="1896251"/>
                </a:lnTo>
                <a:lnTo>
                  <a:pt x="3838256" y="1917204"/>
                </a:lnTo>
                <a:lnTo>
                  <a:pt x="3835716" y="1937840"/>
                </a:lnTo>
                <a:lnTo>
                  <a:pt x="3832858" y="1958793"/>
                </a:lnTo>
                <a:lnTo>
                  <a:pt x="3829682" y="1979429"/>
                </a:lnTo>
                <a:lnTo>
                  <a:pt x="3826189" y="2000382"/>
                </a:lnTo>
                <a:lnTo>
                  <a:pt x="3822696" y="2020700"/>
                </a:lnTo>
                <a:lnTo>
                  <a:pt x="3818568" y="2041653"/>
                </a:lnTo>
                <a:lnTo>
                  <a:pt x="3814439" y="2061971"/>
                </a:lnTo>
                <a:lnTo>
                  <a:pt x="3809993" y="2082289"/>
                </a:lnTo>
                <a:lnTo>
                  <a:pt x="3805230" y="2102925"/>
                </a:lnTo>
                <a:lnTo>
                  <a:pt x="3800149" y="2123243"/>
                </a:lnTo>
                <a:lnTo>
                  <a:pt x="3795068" y="2143561"/>
                </a:lnTo>
                <a:lnTo>
                  <a:pt x="3789670" y="2163879"/>
                </a:lnTo>
                <a:lnTo>
                  <a:pt x="3783954" y="2183880"/>
                </a:lnTo>
                <a:lnTo>
                  <a:pt x="3777920" y="2204198"/>
                </a:lnTo>
                <a:lnTo>
                  <a:pt x="3771886" y="2224198"/>
                </a:lnTo>
                <a:lnTo>
                  <a:pt x="3765535" y="2243882"/>
                </a:lnTo>
                <a:lnTo>
                  <a:pt x="3758549" y="2263882"/>
                </a:lnTo>
                <a:lnTo>
                  <a:pt x="3751562" y="2283565"/>
                </a:lnTo>
                <a:lnTo>
                  <a:pt x="3744576" y="2303249"/>
                </a:lnTo>
                <a:lnTo>
                  <a:pt x="3737272" y="2323249"/>
                </a:lnTo>
                <a:lnTo>
                  <a:pt x="3729651" y="2342615"/>
                </a:lnTo>
                <a:lnTo>
                  <a:pt x="3721712" y="2361663"/>
                </a:lnTo>
                <a:lnTo>
                  <a:pt x="3713455" y="2381346"/>
                </a:lnTo>
                <a:lnTo>
                  <a:pt x="3705199" y="2400394"/>
                </a:lnTo>
                <a:lnTo>
                  <a:pt x="3696307" y="2419443"/>
                </a:lnTo>
                <a:lnTo>
                  <a:pt x="3687415" y="2438491"/>
                </a:lnTo>
                <a:lnTo>
                  <a:pt x="3678524" y="2457539"/>
                </a:lnTo>
                <a:lnTo>
                  <a:pt x="3668997" y="2476270"/>
                </a:lnTo>
                <a:lnTo>
                  <a:pt x="3659470" y="2495001"/>
                </a:lnTo>
                <a:lnTo>
                  <a:pt x="3649626" y="2513414"/>
                </a:lnTo>
                <a:lnTo>
                  <a:pt x="3639781" y="2531827"/>
                </a:lnTo>
                <a:lnTo>
                  <a:pt x="3629302" y="2549923"/>
                </a:lnTo>
                <a:lnTo>
                  <a:pt x="3619140" y="2568336"/>
                </a:lnTo>
                <a:lnTo>
                  <a:pt x="3608026" y="2586432"/>
                </a:lnTo>
                <a:lnTo>
                  <a:pt x="3597228" y="2604211"/>
                </a:lnTo>
                <a:lnTo>
                  <a:pt x="3586431" y="2621989"/>
                </a:lnTo>
                <a:lnTo>
                  <a:pt x="3574682" y="2639767"/>
                </a:lnTo>
                <a:lnTo>
                  <a:pt x="3563250" y="2657228"/>
                </a:lnTo>
                <a:lnTo>
                  <a:pt x="3551500" y="2674372"/>
                </a:lnTo>
                <a:lnTo>
                  <a:pt x="3539432" y="2691832"/>
                </a:lnTo>
                <a:lnTo>
                  <a:pt x="3527365" y="2708658"/>
                </a:lnTo>
                <a:lnTo>
                  <a:pt x="3514980" y="2725802"/>
                </a:lnTo>
                <a:lnTo>
                  <a:pt x="3502278" y="2742310"/>
                </a:lnTo>
                <a:lnTo>
                  <a:pt x="3489576" y="2759136"/>
                </a:lnTo>
                <a:lnTo>
                  <a:pt x="3476556" y="2775645"/>
                </a:lnTo>
                <a:lnTo>
                  <a:pt x="3463218" y="2791836"/>
                </a:lnTo>
                <a:lnTo>
                  <a:pt x="3450198" y="2808027"/>
                </a:lnTo>
                <a:lnTo>
                  <a:pt x="3436226" y="2823900"/>
                </a:lnTo>
                <a:lnTo>
                  <a:pt x="3422570" y="2839774"/>
                </a:lnTo>
                <a:lnTo>
                  <a:pt x="3408598" y="2855330"/>
                </a:lnTo>
                <a:lnTo>
                  <a:pt x="3394308" y="2870568"/>
                </a:lnTo>
                <a:lnTo>
                  <a:pt x="3380018" y="2886124"/>
                </a:lnTo>
                <a:lnTo>
                  <a:pt x="3365727" y="2901045"/>
                </a:lnTo>
                <a:lnTo>
                  <a:pt x="3350802" y="2916284"/>
                </a:lnTo>
                <a:lnTo>
                  <a:pt x="3335877" y="2930570"/>
                </a:lnTo>
                <a:lnTo>
                  <a:pt x="3320634" y="2945491"/>
                </a:lnTo>
                <a:lnTo>
                  <a:pt x="3305708" y="2959777"/>
                </a:lnTo>
                <a:lnTo>
                  <a:pt x="3290148" y="2973746"/>
                </a:lnTo>
                <a:lnTo>
                  <a:pt x="3274270" y="2987715"/>
                </a:lnTo>
                <a:lnTo>
                  <a:pt x="3258710" y="3001684"/>
                </a:lnTo>
                <a:lnTo>
                  <a:pt x="3242514" y="3015017"/>
                </a:lnTo>
                <a:lnTo>
                  <a:pt x="3226319" y="3028669"/>
                </a:lnTo>
                <a:lnTo>
                  <a:pt x="3210123" y="3041685"/>
                </a:lnTo>
                <a:lnTo>
                  <a:pt x="3193610" y="3054701"/>
                </a:lnTo>
                <a:lnTo>
                  <a:pt x="3177097" y="3067400"/>
                </a:lnTo>
                <a:lnTo>
                  <a:pt x="3160266" y="3080099"/>
                </a:lnTo>
                <a:lnTo>
                  <a:pt x="3143436" y="3092480"/>
                </a:lnTo>
                <a:lnTo>
                  <a:pt x="3126287" y="3104862"/>
                </a:lnTo>
                <a:lnTo>
                  <a:pt x="3109139" y="3116608"/>
                </a:lnTo>
                <a:lnTo>
                  <a:pt x="3091673" y="3128672"/>
                </a:lnTo>
                <a:lnTo>
                  <a:pt x="3074208" y="3140101"/>
                </a:lnTo>
                <a:lnTo>
                  <a:pt x="3056742" y="3151212"/>
                </a:lnTo>
                <a:lnTo>
                  <a:pt x="3038958" y="3162641"/>
                </a:lnTo>
                <a:lnTo>
                  <a:pt x="3020858" y="3173435"/>
                </a:lnTo>
                <a:lnTo>
                  <a:pt x="3003074" y="3183912"/>
                </a:lnTo>
                <a:lnTo>
                  <a:pt x="2984973" y="3194388"/>
                </a:lnTo>
                <a:lnTo>
                  <a:pt x="2966237" y="3204865"/>
                </a:lnTo>
                <a:lnTo>
                  <a:pt x="2947819" y="3214706"/>
                </a:lnTo>
                <a:lnTo>
                  <a:pt x="2929400" y="3224548"/>
                </a:lnTo>
                <a:lnTo>
                  <a:pt x="2910982" y="3234072"/>
                </a:lnTo>
                <a:lnTo>
                  <a:pt x="2892246" y="3243279"/>
                </a:lnTo>
                <a:lnTo>
                  <a:pt x="2872875" y="3252485"/>
                </a:lnTo>
                <a:lnTo>
                  <a:pt x="2854139" y="3261374"/>
                </a:lnTo>
                <a:lnTo>
                  <a:pt x="2835085" y="3269946"/>
                </a:lnTo>
                <a:lnTo>
                  <a:pt x="2816032" y="3278200"/>
                </a:lnTo>
                <a:lnTo>
                  <a:pt x="2796343" y="3286455"/>
                </a:lnTo>
                <a:lnTo>
                  <a:pt x="2776972" y="3294391"/>
                </a:lnTo>
                <a:lnTo>
                  <a:pt x="2757600" y="3302011"/>
                </a:lnTo>
                <a:lnTo>
                  <a:pt x="2737912" y="3309630"/>
                </a:lnTo>
                <a:lnTo>
                  <a:pt x="2718223" y="3316932"/>
                </a:lnTo>
                <a:lnTo>
                  <a:pt x="2698534" y="3323916"/>
                </a:lnTo>
                <a:lnTo>
                  <a:pt x="2678528" y="3330266"/>
                </a:lnTo>
                <a:lnTo>
                  <a:pt x="2658522" y="3336932"/>
                </a:lnTo>
                <a:lnTo>
                  <a:pt x="2638833" y="3342964"/>
                </a:lnTo>
                <a:lnTo>
                  <a:pt x="2618510" y="3348996"/>
                </a:lnTo>
                <a:lnTo>
                  <a:pt x="2598186" y="3354711"/>
                </a:lnTo>
                <a:lnTo>
                  <a:pt x="2578180" y="3360108"/>
                </a:lnTo>
                <a:lnTo>
                  <a:pt x="2557538" y="3365505"/>
                </a:lnTo>
                <a:lnTo>
                  <a:pt x="2537532" y="3370267"/>
                </a:lnTo>
                <a:lnTo>
                  <a:pt x="2516890" y="3375029"/>
                </a:lnTo>
                <a:lnTo>
                  <a:pt x="2496566" y="3379473"/>
                </a:lnTo>
                <a:lnTo>
                  <a:pt x="2475608" y="3383918"/>
                </a:lnTo>
                <a:lnTo>
                  <a:pt x="2455284" y="3387728"/>
                </a:lnTo>
                <a:lnTo>
                  <a:pt x="2434642" y="3391537"/>
                </a:lnTo>
                <a:lnTo>
                  <a:pt x="2413684" y="3394712"/>
                </a:lnTo>
                <a:lnTo>
                  <a:pt x="2393360" y="3397887"/>
                </a:lnTo>
                <a:lnTo>
                  <a:pt x="2372401" y="3401061"/>
                </a:lnTo>
                <a:lnTo>
                  <a:pt x="2351759" y="3403601"/>
                </a:lnTo>
                <a:lnTo>
                  <a:pt x="2330800" y="3405824"/>
                </a:lnTo>
                <a:lnTo>
                  <a:pt x="2309842" y="3408363"/>
                </a:lnTo>
                <a:lnTo>
                  <a:pt x="2288882" y="3409951"/>
                </a:lnTo>
                <a:lnTo>
                  <a:pt x="2268241" y="3411538"/>
                </a:lnTo>
                <a:lnTo>
                  <a:pt x="2246965" y="3413125"/>
                </a:lnTo>
                <a:lnTo>
                  <a:pt x="2226323" y="3414078"/>
                </a:lnTo>
                <a:lnTo>
                  <a:pt x="2205047" y="3415030"/>
                </a:lnTo>
                <a:lnTo>
                  <a:pt x="2184406" y="3415665"/>
                </a:lnTo>
                <a:lnTo>
                  <a:pt x="2163447" y="3416300"/>
                </a:lnTo>
                <a:lnTo>
                  <a:pt x="2142488" y="3416300"/>
                </a:lnTo>
                <a:lnTo>
                  <a:pt x="2142170" y="3416300"/>
                </a:lnTo>
                <a:lnTo>
                  <a:pt x="2121529" y="3416300"/>
                </a:lnTo>
                <a:lnTo>
                  <a:pt x="2100252" y="3415665"/>
                </a:lnTo>
                <a:lnTo>
                  <a:pt x="2079611" y="3415030"/>
                </a:lnTo>
                <a:lnTo>
                  <a:pt x="2058334" y="3414078"/>
                </a:lnTo>
                <a:lnTo>
                  <a:pt x="2037693" y="3413125"/>
                </a:lnTo>
                <a:lnTo>
                  <a:pt x="2016417" y="3411538"/>
                </a:lnTo>
                <a:lnTo>
                  <a:pt x="1995775" y="3409951"/>
                </a:lnTo>
                <a:lnTo>
                  <a:pt x="1974816" y="3408363"/>
                </a:lnTo>
                <a:lnTo>
                  <a:pt x="1954175" y="3405824"/>
                </a:lnTo>
                <a:lnTo>
                  <a:pt x="1933216" y="3403601"/>
                </a:lnTo>
                <a:lnTo>
                  <a:pt x="1912257" y="3400744"/>
                </a:lnTo>
                <a:lnTo>
                  <a:pt x="1891616" y="3397887"/>
                </a:lnTo>
                <a:lnTo>
                  <a:pt x="1870974" y="3394712"/>
                </a:lnTo>
                <a:lnTo>
                  <a:pt x="1850333" y="3391220"/>
                </a:lnTo>
                <a:lnTo>
                  <a:pt x="1829374" y="3387410"/>
                </a:lnTo>
                <a:lnTo>
                  <a:pt x="1809050" y="3383601"/>
                </a:lnTo>
                <a:lnTo>
                  <a:pt x="1788409" y="3379473"/>
                </a:lnTo>
                <a:lnTo>
                  <a:pt x="1768085" y="3375029"/>
                </a:lnTo>
                <a:lnTo>
                  <a:pt x="1747444" y="3370267"/>
                </a:lnTo>
                <a:lnTo>
                  <a:pt x="1727120" y="3365505"/>
                </a:lnTo>
                <a:lnTo>
                  <a:pt x="1706796" y="3360108"/>
                </a:lnTo>
                <a:lnTo>
                  <a:pt x="1686472" y="3354711"/>
                </a:lnTo>
                <a:lnTo>
                  <a:pt x="1666466" y="3348996"/>
                </a:lnTo>
                <a:lnTo>
                  <a:pt x="1646142" y="3342964"/>
                </a:lnTo>
                <a:lnTo>
                  <a:pt x="1626136" y="3336932"/>
                </a:lnTo>
                <a:lnTo>
                  <a:pt x="1606447" y="3330266"/>
                </a:lnTo>
                <a:lnTo>
                  <a:pt x="1586123" y="3323916"/>
                </a:lnTo>
                <a:lnTo>
                  <a:pt x="1566434" y="3316932"/>
                </a:lnTo>
                <a:lnTo>
                  <a:pt x="1547063" y="3309630"/>
                </a:lnTo>
                <a:lnTo>
                  <a:pt x="1527057" y="3302011"/>
                </a:lnTo>
                <a:lnTo>
                  <a:pt x="1507686" y="3294391"/>
                </a:lnTo>
                <a:lnTo>
                  <a:pt x="1488315" y="3286455"/>
                </a:lnTo>
                <a:lnTo>
                  <a:pt x="1458464" y="3274073"/>
                </a:lnTo>
                <a:lnTo>
                  <a:pt x="1429249" y="3260740"/>
                </a:lnTo>
                <a:lnTo>
                  <a:pt x="1400033" y="3247406"/>
                </a:lnTo>
                <a:lnTo>
                  <a:pt x="1371453" y="3232802"/>
                </a:lnTo>
                <a:lnTo>
                  <a:pt x="1399081" y="3227405"/>
                </a:lnTo>
                <a:lnTo>
                  <a:pt x="1426708" y="3221373"/>
                </a:lnTo>
                <a:lnTo>
                  <a:pt x="1454336" y="3214389"/>
                </a:lnTo>
                <a:lnTo>
                  <a:pt x="1481329" y="3206770"/>
                </a:lnTo>
                <a:lnTo>
                  <a:pt x="1515307" y="3221691"/>
                </a:lnTo>
                <a:lnTo>
                  <a:pt x="1518165" y="3222643"/>
                </a:lnTo>
                <a:lnTo>
                  <a:pt x="1521341" y="3223913"/>
                </a:lnTo>
                <a:lnTo>
                  <a:pt x="1506733" y="3214071"/>
                </a:lnTo>
                <a:lnTo>
                  <a:pt x="1492126" y="3203595"/>
                </a:lnTo>
                <a:lnTo>
                  <a:pt x="1513402" y="3196928"/>
                </a:lnTo>
                <a:lnTo>
                  <a:pt x="1533726" y="3189944"/>
                </a:lnTo>
                <a:lnTo>
                  <a:pt x="1554685" y="3182642"/>
                </a:lnTo>
                <a:lnTo>
                  <a:pt x="1574691" y="3174705"/>
                </a:lnTo>
                <a:lnTo>
                  <a:pt x="1588346" y="3183277"/>
                </a:lnTo>
                <a:lnTo>
                  <a:pt x="1601684" y="3191531"/>
                </a:lnTo>
                <a:lnTo>
                  <a:pt x="1617244" y="3200738"/>
                </a:lnTo>
                <a:lnTo>
                  <a:pt x="1632804" y="3209627"/>
                </a:lnTo>
                <a:lnTo>
                  <a:pt x="1648682" y="3218198"/>
                </a:lnTo>
                <a:lnTo>
                  <a:pt x="1664560" y="3226770"/>
                </a:lnTo>
                <a:lnTo>
                  <a:pt x="1680121" y="3235024"/>
                </a:lnTo>
                <a:lnTo>
                  <a:pt x="1696316" y="3242961"/>
                </a:lnTo>
                <a:lnTo>
                  <a:pt x="1712512" y="3250580"/>
                </a:lnTo>
                <a:lnTo>
                  <a:pt x="1729025" y="3257882"/>
                </a:lnTo>
                <a:lnTo>
                  <a:pt x="1745538" y="3264867"/>
                </a:lnTo>
                <a:lnTo>
                  <a:pt x="1762051" y="3271851"/>
                </a:lnTo>
                <a:lnTo>
                  <a:pt x="1778882" y="3278200"/>
                </a:lnTo>
                <a:lnTo>
                  <a:pt x="1795713" y="3284550"/>
                </a:lnTo>
                <a:lnTo>
                  <a:pt x="1812543" y="3290582"/>
                </a:lnTo>
                <a:lnTo>
                  <a:pt x="1829691" y="3295979"/>
                </a:lnTo>
                <a:lnTo>
                  <a:pt x="1846522" y="3301376"/>
                </a:lnTo>
                <a:lnTo>
                  <a:pt x="1863670" y="3306455"/>
                </a:lnTo>
                <a:lnTo>
                  <a:pt x="1853191" y="3297566"/>
                </a:lnTo>
                <a:lnTo>
                  <a:pt x="1842711" y="3288042"/>
                </a:lnTo>
                <a:lnTo>
                  <a:pt x="1832232" y="3278835"/>
                </a:lnTo>
                <a:lnTo>
                  <a:pt x="1822070" y="3269311"/>
                </a:lnTo>
                <a:lnTo>
                  <a:pt x="1812226" y="3259787"/>
                </a:lnTo>
                <a:lnTo>
                  <a:pt x="1802381" y="3249946"/>
                </a:lnTo>
                <a:lnTo>
                  <a:pt x="1793172" y="3240104"/>
                </a:lnTo>
                <a:lnTo>
                  <a:pt x="1783645" y="3229945"/>
                </a:lnTo>
                <a:lnTo>
                  <a:pt x="1774436" y="3219468"/>
                </a:lnTo>
                <a:lnTo>
                  <a:pt x="1765227" y="3208992"/>
                </a:lnTo>
                <a:lnTo>
                  <a:pt x="1756653" y="3198515"/>
                </a:lnTo>
                <a:lnTo>
                  <a:pt x="1747761" y="3188039"/>
                </a:lnTo>
                <a:lnTo>
                  <a:pt x="1731248" y="3166133"/>
                </a:lnTo>
                <a:lnTo>
                  <a:pt x="1715370" y="3144545"/>
                </a:lnTo>
                <a:lnTo>
                  <a:pt x="1705843" y="3130577"/>
                </a:lnTo>
                <a:lnTo>
                  <a:pt x="1696634" y="3116925"/>
                </a:lnTo>
                <a:lnTo>
                  <a:pt x="1712194" y="3108354"/>
                </a:lnTo>
                <a:lnTo>
                  <a:pt x="1727437" y="3099465"/>
                </a:lnTo>
                <a:lnTo>
                  <a:pt x="1742680" y="3090258"/>
                </a:lnTo>
                <a:lnTo>
                  <a:pt x="1757605" y="3080734"/>
                </a:lnTo>
                <a:lnTo>
                  <a:pt x="1764909" y="3092163"/>
                </a:lnTo>
                <a:lnTo>
                  <a:pt x="1772531" y="3103592"/>
                </a:lnTo>
                <a:lnTo>
                  <a:pt x="1781105" y="3115656"/>
                </a:lnTo>
                <a:lnTo>
                  <a:pt x="1789997" y="3127719"/>
                </a:lnTo>
                <a:lnTo>
                  <a:pt x="1799206" y="3139148"/>
                </a:lnTo>
                <a:lnTo>
                  <a:pt x="1808733" y="3150895"/>
                </a:lnTo>
                <a:lnTo>
                  <a:pt x="1817942" y="3162324"/>
                </a:lnTo>
                <a:lnTo>
                  <a:pt x="1827469" y="3173435"/>
                </a:lnTo>
                <a:lnTo>
                  <a:pt x="1837313" y="3184547"/>
                </a:lnTo>
                <a:lnTo>
                  <a:pt x="1847157" y="3195658"/>
                </a:lnTo>
                <a:lnTo>
                  <a:pt x="1857319" y="3206135"/>
                </a:lnTo>
                <a:lnTo>
                  <a:pt x="1867799" y="3216294"/>
                </a:lnTo>
                <a:lnTo>
                  <a:pt x="1878278" y="3226453"/>
                </a:lnTo>
                <a:lnTo>
                  <a:pt x="1889075" y="3236294"/>
                </a:lnTo>
                <a:lnTo>
                  <a:pt x="1899872" y="3245818"/>
                </a:lnTo>
                <a:lnTo>
                  <a:pt x="1911304" y="3255025"/>
                </a:lnTo>
                <a:lnTo>
                  <a:pt x="1922419" y="3263914"/>
                </a:lnTo>
                <a:lnTo>
                  <a:pt x="1933851" y="3272486"/>
                </a:lnTo>
                <a:lnTo>
                  <a:pt x="1944013" y="3279153"/>
                </a:lnTo>
                <a:lnTo>
                  <a:pt x="1954175" y="3286137"/>
                </a:lnTo>
                <a:lnTo>
                  <a:pt x="1964019" y="3292487"/>
                </a:lnTo>
                <a:lnTo>
                  <a:pt x="1974499" y="3298519"/>
                </a:lnTo>
                <a:lnTo>
                  <a:pt x="1984661" y="3304233"/>
                </a:lnTo>
                <a:lnTo>
                  <a:pt x="1995775" y="3309630"/>
                </a:lnTo>
                <a:lnTo>
                  <a:pt x="2006255" y="3314710"/>
                </a:lnTo>
                <a:lnTo>
                  <a:pt x="2017052" y="3319472"/>
                </a:lnTo>
                <a:lnTo>
                  <a:pt x="2028166" y="3323916"/>
                </a:lnTo>
                <a:lnTo>
                  <a:pt x="2039281" y="3327726"/>
                </a:lnTo>
                <a:lnTo>
                  <a:pt x="2050078" y="3331535"/>
                </a:lnTo>
                <a:lnTo>
                  <a:pt x="2061192" y="3334710"/>
                </a:lnTo>
                <a:lnTo>
                  <a:pt x="2072942" y="3337567"/>
                </a:lnTo>
                <a:lnTo>
                  <a:pt x="2084057" y="3340107"/>
                </a:lnTo>
                <a:lnTo>
                  <a:pt x="2095806" y="3342012"/>
                </a:lnTo>
                <a:lnTo>
                  <a:pt x="2107239" y="3343599"/>
                </a:lnTo>
                <a:lnTo>
                  <a:pt x="2107239" y="3054384"/>
                </a:lnTo>
                <a:lnTo>
                  <a:pt x="2071989" y="3053749"/>
                </a:lnTo>
                <a:lnTo>
                  <a:pt x="2036740" y="3052479"/>
                </a:lnTo>
                <a:lnTo>
                  <a:pt x="2001174" y="3050574"/>
                </a:lnTo>
                <a:lnTo>
                  <a:pt x="1965925" y="3048352"/>
                </a:lnTo>
                <a:lnTo>
                  <a:pt x="1930993" y="3045495"/>
                </a:lnTo>
                <a:lnTo>
                  <a:pt x="1895744" y="3042002"/>
                </a:lnTo>
                <a:lnTo>
                  <a:pt x="1860812" y="3038193"/>
                </a:lnTo>
                <a:lnTo>
                  <a:pt x="1825563" y="3033431"/>
                </a:lnTo>
                <a:lnTo>
                  <a:pt x="1844934" y="3018827"/>
                </a:lnTo>
                <a:lnTo>
                  <a:pt x="1863670" y="3003588"/>
                </a:lnTo>
                <a:lnTo>
                  <a:pt x="1882089" y="2987715"/>
                </a:lnTo>
                <a:lnTo>
                  <a:pt x="1900190" y="2971841"/>
                </a:lnTo>
                <a:lnTo>
                  <a:pt x="1925912" y="2974064"/>
                </a:lnTo>
                <a:lnTo>
                  <a:pt x="1952269" y="2976603"/>
                </a:lnTo>
                <a:lnTo>
                  <a:pt x="1977992" y="2978508"/>
                </a:lnTo>
                <a:lnTo>
                  <a:pt x="2003714" y="2980096"/>
                </a:lnTo>
                <a:lnTo>
                  <a:pt x="2029754" y="2981365"/>
                </a:lnTo>
                <a:lnTo>
                  <a:pt x="2055476" y="2982318"/>
                </a:lnTo>
                <a:lnTo>
                  <a:pt x="2081516" y="2982953"/>
                </a:lnTo>
                <a:lnTo>
                  <a:pt x="2107239" y="2983905"/>
                </a:lnTo>
                <a:lnTo>
                  <a:pt x="2107239" y="2716595"/>
                </a:lnTo>
                <a:lnTo>
                  <a:pt x="2117083" y="2698817"/>
                </a:lnTo>
                <a:lnTo>
                  <a:pt x="2126610" y="2681356"/>
                </a:lnTo>
                <a:lnTo>
                  <a:pt x="2136137" y="2663578"/>
                </a:lnTo>
                <a:lnTo>
                  <a:pt x="2145028" y="2645482"/>
                </a:lnTo>
                <a:lnTo>
                  <a:pt x="2153602" y="2627386"/>
                </a:lnTo>
                <a:lnTo>
                  <a:pt x="2161859" y="2608655"/>
                </a:lnTo>
                <a:lnTo>
                  <a:pt x="2169798" y="2590242"/>
                </a:lnTo>
                <a:lnTo>
                  <a:pt x="2177737" y="2571511"/>
                </a:lnTo>
                <a:lnTo>
                  <a:pt x="2177737" y="2982635"/>
                </a:lnTo>
                <a:lnTo>
                  <a:pt x="2205047" y="2982000"/>
                </a:lnTo>
                <a:lnTo>
                  <a:pt x="2232992" y="2980731"/>
                </a:lnTo>
                <a:lnTo>
                  <a:pt x="2260620" y="2979143"/>
                </a:lnTo>
                <a:lnTo>
                  <a:pt x="2288247" y="2977238"/>
                </a:lnTo>
                <a:lnTo>
                  <a:pt x="2315875" y="2975016"/>
                </a:lnTo>
                <a:lnTo>
                  <a:pt x="2343503" y="2972159"/>
                </a:lnTo>
                <a:lnTo>
                  <a:pt x="2370813" y="2969302"/>
                </a:lnTo>
                <a:lnTo>
                  <a:pt x="2398441" y="2965809"/>
                </a:lnTo>
                <a:lnTo>
                  <a:pt x="2426068" y="2962000"/>
                </a:lnTo>
                <a:lnTo>
                  <a:pt x="2453378" y="2957873"/>
                </a:lnTo>
                <a:lnTo>
                  <a:pt x="2480689" y="2953428"/>
                </a:lnTo>
                <a:lnTo>
                  <a:pt x="2507681" y="2948349"/>
                </a:lnTo>
                <a:lnTo>
                  <a:pt x="2534991" y="2943269"/>
                </a:lnTo>
                <a:lnTo>
                  <a:pt x="2562301" y="2937555"/>
                </a:lnTo>
                <a:lnTo>
                  <a:pt x="2589294" y="2931205"/>
                </a:lnTo>
                <a:lnTo>
                  <a:pt x="2615969" y="2925173"/>
                </a:lnTo>
                <a:lnTo>
                  <a:pt x="2630894" y="2894061"/>
                </a:lnTo>
                <a:lnTo>
                  <a:pt x="2644549" y="2862632"/>
                </a:lnTo>
                <a:lnTo>
                  <a:pt x="2658204" y="2831202"/>
                </a:lnTo>
                <a:lnTo>
                  <a:pt x="2671224" y="2799137"/>
                </a:lnTo>
                <a:lnTo>
                  <a:pt x="2683609" y="2767073"/>
                </a:lnTo>
                <a:lnTo>
                  <a:pt x="2695359" y="2734691"/>
                </a:lnTo>
                <a:lnTo>
                  <a:pt x="2706791" y="2701991"/>
                </a:lnTo>
                <a:lnTo>
                  <a:pt x="2717270" y="2669609"/>
                </a:lnTo>
                <a:lnTo>
                  <a:pt x="2726480" y="2640085"/>
                </a:lnTo>
                <a:lnTo>
                  <a:pt x="2735372" y="2610560"/>
                </a:lnTo>
                <a:lnTo>
                  <a:pt x="2743628" y="2581035"/>
                </a:lnTo>
                <a:lnTo>
                  <a:pt x="2751567" y="2551193"/>
                </a:lnTo>
                <a:lnTo>
                  <a:pt x="2759506" y="2521351"/>
                </a:lnTo>
                <a:lnTo>
                  <a:pt x="2766810" y="2491509"/>
                </a:lnTo>
                <a:lnTo>
                  <a:pt x="2774114" y="2461349"/>
                </a:lnTo>
                <a:lnTo>
                  <a:pt x="2780465" y="2431189"/>
                </a:lnTo>
                <a:lnTo>
                  <a:pt x="2744898" y="2437856"/>
                </a:lnTo>
                <a:lnTo>
                  <a:pt x="2709332" y="2443888"/>
                </a:lnTo>
                <a:lnTo>
                  <a:pt x="2673765" y="2449602"/>
                </a:lnTo>
                <a:lnTo>
                  <a:pt x="2638198" y="2454682"/>
                </a:lnTo>
                <a:lnTo>
                  <a:pt x="2602314" y="2459761"/>
                </a:lnTo>
                <a:lnTo>
                  <a:pt x="2566430" y="2464206"/>
                </a:lnTo>
                <a:lnTo>
                  <a:pt x="2530546" y="2468333"/>
                </a:lnTo>
                <a:lnTo>
                  <a:pt x="2494979" y="2471825"/>
                </a:lnTo>
                <a:lnTo>
                  <a:pt x="2458777" y="2475635"/>
                </a:lnTo>
                <a:lnTo>
                  <a:pt x="2422893" y="2478492"/>
                </a:lnTo>
                <a:lnTo>
                  <a:pt x="2387008" y="2481032"/>
                </a:lnTo>
                <a:lnTo>
                  <a:pt x="2350807" y="2483572"/>
                </a:lnTo>
                <a:lnTo>
                  <a:pt x="2314605" y="2485477"/>
                </a:lnTo>
                <a:lnTo>
                  <a:pt x="2278721" y="2486746"/>
                </a:lnTo>
                <a:lnTo>
                  <a:pt x="2242836" y="2488016"/>
                </a:lnTo>
                <a:lnTo>
                  <a:pt x="2206635" y="2488969"/>
                </a:lnTo>
                <a:lnTo>
                  <a:pt x="2211716" y="2471508"/>
                </a:lnTo>
                <a:lnTo>
                  <a:pt x="2216796" y="2453730"/>
                </a:lnTo>
                <a:lnTo>
                  <a:pt x="2221242" y="2435951"/>
                </a:lnTo>
                <a:lnTo>
                  <a:pt x="2225688" y="2418173"/>
                </a:lnTo>
                <a:lnTo>
                  <a:pt x="2261255" y="2417220"/>
                </a:lnTo>
                <a:lnTo>
                  <a:pt x="2297139" y="2415633"/>
                </a:lnTo>
                <a:lnTo>
                  <a:pt x="2333341" y="2413728"/>
                </a:lnTo>
                <a:lnTo>
                  <a:pt x="2369225" y="2411506"/>
                </a:lnTo>
                <a:lnTo>
                  <a:pt x="2404792" y="2409284"/>
                </a:lnTo>
                <a:lnTo>
                  <a:pt x="2440676" y="2406426"/>
                </a:lnTo>
                <a:lnTo>
                  <a:pt x="2476560" y="2402934"/>
                </a:lnTo>
                <a:lnTo>
                  <a:pt x="2512127" y="2399442"/>
                </a:lnTo>
                <a:lnTo>
                  <a:pt x="2547694" y="2395315"/>
                </a:lnTo>
                <a:lnTo>
                  <a:pt x="2583260" y="2391188"/>
                </a:lnTo>
                <a:lnTo>
                  <a:pt x="2618827" y="2386426"/>
                </a:lnTo>
                <a:lnTo>
                  <a:pt x="2654394" y="2381346"/>
                </a:lnTo>
                <a:lnTo>
                  <a:pt x="2689960" y="2375632"/>
                </a:lnTo>
                <a:lnTo>
                  <a:pt x="2725210" y="2369600"/>
                </a:lnTo>
                <a:lnTo>
                  <a:pt x="2760459" y="2363250"/>
                </a:lnTo>
                <a:lnTo>
                  <a:pt x="2795390" y="2356584"/>
                </a:lnTo>
                <a:lnTo>
                  <a:pt x="2802694" y="2318805"/>
                </a:lnTo>
                <a:lnTo>
                  <a:pt x="2809045" y="2281026"/>
                </a:lnTo>
                <a:lnTo>
                  <a:pt x="2815396" y="2242612"/>
                </a:lnTo>
                <a:lnTo>
                  <a:pt x="2820478" y="2204833"/>
                </a:lnTo>
                <a:lnTo>
                  <a:pt x="2825876" y="2166419"/>
                </a:lnTo>
                <a:lnTo>
                  <a:pt x="2830322" y="2128322"/>
                </a:lnTo>
                <a:lnTo>
                  <a:pt x="2834768" y="2089908"/>
                </a:lnTo>
                <a:lnTo>
                  <a:pt x="2838578" y="2051494"/>
                </a:lnTo>
                <a:lnTo>
                  <a:pt x="2842072" y="2013080"/>
                </a:lnTo>
                <a:lnTo>
                  <a:pt x="2844930" y="1974667"/>
                </a:lnTo>
                <a:lnTo>
                  <a:pt x="2847470" y="1936253"/>
                </a:lnTo>
                <a:lnTo>
                  <a:pt x="2849693" y="1897839"/>
                </a:lnTo>
                <a:lnTo>
                  <a:pt x="2851281" y="1859107"/>
                </a:lnTo>
                <a:lnTo>
                  <a:pt x="2852868" y="1820693"/>
                </a:lnTo>
                <a:lnTo>
                  <a:pt x="2853821" y="1781962"/>
                </a:lnTo>
                <a:lnTo>
                  <a:pt x="2854139" y="1743231"/>
                </a:lnTo>
                <a:lnTo>
                  <a:pt x="2177737" y="1743231"/>
                </a:lnTo>
                <a:lnTo>
                  <a:pt x="2177737" y="1778787"/>
                </a:lnTo>
                <a:lnTo>
                  <a:pt x="2169798" y="1759739"/>
                </a:lnTo>
                <a:lnTo>
                  <a:pt x="2161859" y="1741326"/>
                </a:lnTo>
                <a:lnTo>
                  <a:pt x="2153602" y="1722912"/>
                </a:lnTo>
                <a:lnTo>
                  <a:pt x="2145028" y="1704817"/>
                </a:lnTo>
                <a:lnTo>
                  <a:pt x="2136137" y="1686721"/>
                </a:lnTo>
                <a:lnTo>
                  <a:pt x="2126610" y="1668942"/>
                </a:lnTo>
                <a:lnTo>
                  <a:pt x="2117083" y="1651164"/>
                </a:lnTo>
                <a:lnTo>
                  <a:pt x="2107239" y="1633386"/>
                </a:lnTo>
                <a:lnTo>
                  <a:pt x="2107239" y="995905"/>
                </a:lnTo>
                <a:lnTo>
                  <a:pt x="2068496" y="996540"/>
                </a:lnTo>
                <a:lnTo>
                  <a:pt x="2029754" y="997492"/>
                </a:lnTo>
                <a:lnTo>
                  <a:pt x="1991012" y="998762"/>
                </a:lnTo>
                <a:lnTo>
                  <a:pt x="1952269" y="1000350"/>
                </a:lnTo>
                <a:lnTo>
                  <a:pt x="1913527" y="1002254"/>
                </a:lnTo>
                <a:lnTo>
                  <a:pt x="1874785" y="1004477"/>
                </a:lnTo>
                <a:lnTo>
                  <a:pt x="1836360" y="1007651"/>
                </a:lnTo>
                <a:lnTo>
                  <a:pt x="1797618" y="1010509"/>
                </a:lnTo>
                <a:lnTo>
                  <a:pt x="1759193" y="1014636"/>
                </a:lnTo>
                <a:lnTo>
                  <a:pt x="1720451" y="1018445"/>
                </a:lnTo>
                <a:lnTo>
                  <a:pt x="1682026" y="1023207"/>
                </a:lnTo>
                <a:lnTo>
                  <a:pt x="1643601" y="1027969"/>
                </a:lnTo>
                <a:lnTo>
                  <a:pt x="1605494" y="1033366"/>
                </a:lnTo>
                <a:lnTo>
                  <a:pt x="1567070" y="1039081"/>
                </a:lnTo>
                <a:lnTo>
                  <a:pt x="1528962" y="1045430"/>
                </a:lnTo>
                <a:lnTo>
                  <a:pt x="1490855" y="1052415"/>
                </a:lnTo>
                <a:lnTo>
                  <a:pt x="1482599" y="1096861"/>
                </a:lnTo>
                <a:lnTo>
                  <a:pt x="1474977" y="1141306"/>
                </a:lnTo>
                <a:lnTo>
                  <a:pt x="1457829" y="1136862"/>
                </a:lnTo>
                <a:lnTo>
                  <a:pt x="1440681" y="1132100"/>
                </a:lnTo>
                <a:lnTo>
                  <a:pt x="1423533" y="1127973"/>
                </a:lnTo>
                <a:lnTo>
                  <a:pt x="1406067" y="1124163"/>
                </a:lnTo>
                <a:lnTo>
                  <a:pt x="1411148" y="1095591"/>
                </a:lnTo>
                <a:lnTo>
                  <a:pt x="1415911" y="1067018"/>
                </a:lnTo>
                <a:lnTo>
                  <a:pt x="1378122" y="1075590"/>
                </a:lnTo>
                <a:lnTo>
                  <a:pt x="1340332" y="1084479"/>
                </a:lnTo>
                <a:lnTo>
                  <a:pt x="1302860" y="1093686"/>
                </a:lnTo>
                <a:lnTo>
                  <a:pt x="1265388" y="1103527"/>
                </a:lnTo>
                <a:lnTo>
                  <a:pt x="1243794" y="1101940"/>
                </a:lnTo>
                <a:lnTo>
                  <a:pt x="1221565" y="1100670"/>
                </a:lnTo>
                <a:lnTo>
                  <a:pt x="1199971" y="1100035"/>
                </a:lnTo>
                <a:lnTo>
                  <a:pt x="1177424" y="1099718"/>
                </a:lnTo>
                <a:lnTo>
                  <a:pt x="1156465" y="1099718"/>
                </a:lnTo>
                <a:lnTo>
                  <a:pt x="1135189" y="1100353"/>
                </a:lnTo>
                <a:lnTo>
                  <a:pt x="1114547" y="1101623"/>
                </a:lnTo>
                <a:lnTo>
                  <a:pt x="1093588" y="1102893"/>
                </a:lnTo>
                <a:lnTo>
                  <a:pt x="1072947" y="1104797"/>
                </a:lnTo>
                <a:lnTo>
                  <a:pt x="1051988" y="1106702"/>
                </a:lnTo>
                <a:lnTo>
                  <a:pt x="1031664" y="1109559"/>
                </a:lnTo>
                <a:lnTo>
                  <a:pt x="1011023" y="1112417"/>
                </a:lnTo>
                <a:lnTo>
                  <a:pt x="1043414" y="1100353"/>
                </a:lnTo>
                <a:lnTo>
                  <a:pt x="1075805" y="1088289"/>
                </a:lnTo>
                <a:lnTo>
                  <a:pt x="1108196" y="1077177"/>
                </a:lnTo>
                <a:lnTo>
                  <a:pt x="1141222" y="1066383"/>
                </a:lnTo>
                <a:lnTo>
                  <a:pt x="1176789" y="1054954"/>
                </a:lnTo>
                <a:lnTo>
                  <a:pt x="1212673" y="1044795"/>
                </a:lnTo>
                <a:lnTo>
                  <a:pt x="1248875" y="1034954"/>
                </a:lnTo>
                <a:lnTo>
                  <a:pt x="1285077" y="1025430"/>
                </a:lnTo>
                <a:lnTo>
                  <a:pt x="1321278" y="1016541"/>
                </a:lnTo>
                <a:lnTo>
                  <a:pt x="1357798" y="1007969"/>
                </a:lnTo>
                <a:lnTo>
                  <a:pt x="1394317" y="1000032"/>
                </a:lnTo>
                <a:lnTo>
                  <a:pt x="1430837" y="992413"/>
                </a:lnTo>
                <a:lnTo>
                  <a:pt x="1438140" y="958761"/>
                </a:lnTo>
                <a:lnTo>
                  <a:pt x="1445762" y="925109"/>
                </a:lnTo>
                <a:lnTo>
                  <a:pt x="1453701" y="891457"/>
                </a:lnTo>
                <a:lnTo>
                  <a:pt x="1462275" y="858123"/>
                </a:lnTo>
                <a:lnTo>
                  <a:pt x="1471167" y="824788"/>
                </a:lnTo>
                <a:lnTo>
                  <a:pt x="1480376" y="791454"/>
                </a:lnTo>
                <a:lnTo>
                  <a:pt x="1489903" y="758437"/>
                </a:lnTo>
                <a:lnTo>
                  <a:pt x="1500065" y="725420"/>
                </a:lnTo>
                <a:lnTo>
                  <a:pt x="1509274" y="697483"/>
                </a:lnTo>
                <a:lnTo>
                  <a:pt x="1518801" y="669545"/>
                </a:lnTo>
                <a:lnTo>
                  <a:pt x="1528962" y="641608"/>
                </a:lnTo>
                <a:lnTo>
                  <a:pt x="1539442" y="613353"/>
                </a:lnTo>
                <a:lnTo>
                  <a:pt x="1549921" y="585733"/>
                </a:lnTo>
                <a:lnTo>
                  <a:pt x="1561036" y="558431"/>
                </a:lnTo>
                <a:lnTo>
                  <a:pt x="1572786" y="531128"/>
                </a:lnTo>
                <a:lnTo>
                  <a:pt x="1584853" y="503508"/>
                </a:lnTo>
                <a:lnTo>
                  <a:pt x="1556273" y="511445"/>
                </a:lnTo>
                <a:lnTo>
                  <a:pt x="1527375" y="520017"/>
                </a:lnTo>
                <a:lnTo>
                  <a:pt x="1499112" y="528906"/>
                </a:lnTo>
                <a:lnTo>
                  <a:pt x="1471167" y="538113"/>
                </a:lnTo>
                <a:lnTo>
                  <a:pt x="1442586" y="548272"/>
                </a:lnTo>
                <a:lnTo>
                  <a:pt x="1414959" y="558431"/>
                </a:lnTo>
                <a:lnTo>
                  <a:pt x="1387331" y="569225"/>
                </a:lnTo>
                <a:lnTo>
                  <a:pt x="1359703" y="580019"/>
                </a:lnTo>
                <a:lnTo>
                  <a:pt x="1332075" y="591765"/>
                </a:lnTo>
                <a:lnTo>
                  <a:pt x="1304765" y="603829"/>
                </a:lnTo>
                <a:lnTo>
                  <a:pt x="1278090" y="616210"/>
                </a:lnTo>
                <a:lnTo>
                  <a:pt x="1251098" y="628909"/>
                </a:lnTo>
                <a:lnTo>
                  <a:pt x="1224740" y="642560"/>
                </a:lnTo>
                <a:lnTo>
                  <a:pt x="1198065" y="656212"/>
                </a:lnTo>
                <a:lnTo>
                  <a:pt x="1172025" y="670498"/>
                </a:lnTo>
                <a:lnTo>
                  <a:pt x="1146303" y="685101"/>
                </a:lnTo>
                <a:lnTo>
                  <a:pt x="1130425" y="710816"/>
                </a:lnTo>
                <a:lnTo>
                  <a:pt x="1115500" y="736849"/>
                </a:lnTo>
                <a:lnTo>
                  <a:pt x="1100575" y="762882"/>
                </a:lnTo>
                <a:lnTo>
                  <a:pt x="1086284" y="789549"/>
                </a:lnTo>
                <a:lnTo>
                  <a:pt x="1072629" y="816217"/>
                </a:lnTo>
                <a:lnTo>
                  <a:pt x="1058974" y="843202"/>
                </a:lnTo>
                <a:lnTo>
                  <a:pt x="1045954" y="870504"/>
                </a:lnTo>
                <a:lnTo>
                  <a:pt x="1033569" y="897807"/>
                </a:lnTo>
                <a:lnTo>
                  <a:pt x="1021820" y="925427"/>
                </a:lnTo>
                <a:lnTo>
                  <a:pt x="1010070" y="953046"/>
                </a:lnTo>
                <a:lnTo>
                  <a:pt x="998955" y="981301"/>
                </a:lnTo>
                <a:lnTo>
                  <a:pt x="988476" y="1009556"/>
                </a:lnTo>
                <a:lnTo>
                  <a:pt x="977996" y="1037811"/>
                </a:lnTo>
                <a:lnTo>
                  <a:pt x="968152" y="1066383"/>
                </a:lnTo>
                <a:lnTo>
                  <a:pt x="958943" y="1094956"/>
                </a:lnTo>
                <a:lnTo>
                  <a:pt x="950051" y="1123846"/>
                </a:lnTo>
                <a:lnTo>
                  <a:pt x="930363" y="1128608"/>
                </a:lnTo>
                <a:lnTo>
                  <a:pt x="910356" y="1133370"/>
                </a:lnTo>
                <a:lnTo>
                  <a:pt x="890668" y="1138449"/>
                </a:lnTo>
                <a:lnTo>
                  <a:pt x="871296" y="1144164"/>
                </a:lnTo>
                <a:lnTo>
                  <a:pt x="877965" y="1119718"/>
                </a:lnTo>
                <a:lnTo>
                  <a:pt x="884952" y="1095591"/>
                </a:lnTo>
                <a:lnTo>
                  <a:pt x="892573" y="1071145"/>
                </a:lnTo>
                <a:lnTo>
                  <a:pt x="900194" y="1047018"/>
                </a:lnTo>
                <a:lnTo>
                  <a:pt x="908451" y="1023525"/>
                </a:lnTo>
                <a:lnTo>
                  <a:pt x="916707" y="999715"/>
                </a:lnTo>
                <a:lnTo>
                  <a:pt x="925282" y="975904"/>
                </a:lnTo>
                <a:lnTo>
                  <a:pt x="934491" y="952094"/>
                </a:lnTo>
                <a:lnTo>
                  <a:pt x="943700" y="928601"/>
                </a:lnTo>
                <a:lnTo>
                  <a:pt x="953544" y="905426"/>
                </a:lnTo>
                <a:lnTo>
                  <a:pt x="963389" y="882251"/>
                </a:lnTo>
                <a:lnTo>
                  <a:pt x="973551" y="859075"/>
                </a:lnTo>
                <a:lnTo>
                  <a:pt x="984030" y="836217"/>
                </a:lnTo>
                <a:lnTo>
                  <a:pt x="994827" y="813359"/>
                </a:lnTo>
                <a:lnTo>
                  <a:pt x="1006259" y="790502"/>
                </a:lnTo>
                <a:lnTo>
                  <a:pt x="1017691" y="768279"/>
                </a:lnTo>
                <a:lnTo>
                  <a:pt x="989746" y="788597"/>
                </a:lnTo>
                <a:lnTo>
                  <a:pt x="962119" y="809550"/>
                </a:lnTo>
                <a:lnTo>
                  <a:pt x="948463" y="820661"/>
                </a:lnTo>
                <a:lnTo>
                  <a:pt x="934808" y="831455"/>
                </a:lnTo>
                <a:lnTo>
                  <a:pt x="921788" y="842567"/>
                </a:lnTo>
                <a:lnTo>
                  <a:pt x="908451" y="853996"/>
                </a:lnTo>
                <a:lnTo>
                  <a:pt x="895431" y="865107"/>
                </a:lnTo>
                <a:lnTo>
                  <a:pt x="882411" y="876536"/>
                </a:lnTo>
                <a:lnTo>
                  <a:pt x="869709" y="888600"/>
                </a:lnTo>
                <a:lnTo>
                  <a:pt x="857006" y="900346"/>
                </a:lnTo>
                <a:lnTo>
                  <a:pt x="844621" y="912093"/>
                </a:lnTo>
                <a:lnTo>
                  <a:pt x="831919" y="924474"/>
                </a:lnTo>
                <a:lnTo>
                  <a:pt x="819852" y="936538"/>
                </a:lnTo>
                <a:lnTo>
                  <a:pt x="807785" y="949237"/>
                </a:lnTo>
                <a:lnTo>
                  <a:pt x="796035" y="961618"/>
                </a:lnTo>
                <a:lnTo>
                  <a:pt x="784603" y="974634"/>
                </a:lnTo>
                <a:lnTo>
                  <a:pt x="772853" y="987333"/>
                </a:lnTo>
                <a:lnTo>
                  <a:pt x="761421" y="1000350"/>
                </a:lnTo>
                <a:lnTo>
                  <a:pt x="749989" y="1013366"/>
                </a:lnTo>
                <a:lnTo>
                  <a:pt x="739192" y="1026700"/>
                </a:lnTo>
                <a:lnTo>
                  <a:pt x="728395" y="1040351"/>
                </a:lnTo>
                <a:lnTo>
                  <a:pt x="717915" y="1053685"/>
                </a:lnTo>
                <a:lnTo>
                  <a:pt x="707118" y="1067653"/>
                </a:lnTo>
                <a:lnTo>
                  <a:pt x="696956" y="1081305"/>
                </a:lnTo>
                <a:lnTo>
                  <a:pt x="687112" y="1095591"/>
                </a:lnTo>
                <a:lnTo>
                  <a:pt x="677267" y="1109559"/>
                </a:lnTo>
                <a:lnTo>
                  <a:pt x="667741" y="1123846"/>
                </a:lnTo>
                <a:lnTo>
                  <a:pt x="658214" y="1138449"/>
                </a:lnTo>
                <a:lnTo>
                  <a:pt x="649005" y="1153053"/>
                </a:lnTo>
                <a:lnTo>
                  <a:pt x="639795" y="1167657"/>
                </a:lnTo>
                <a:lnTo>
                  <a:pt x="631856" y="1181308"/>
                </a:lnTo>
                <a:lnTo>
                  <a:pt x="623917" y="1195276"/>
                </a:lnTo>
                <a:lnTo>
                  <a:pt x="616296" y="1208928"/>
                </a:lnTo>
                <a:lnTo>
                  <a:pt x="608675" y="1223214"/>
                </a:lnTo>
                <a:lnTo>
                  <a:pt x="601371" y="1237183"/>
                </a:lnTo>
                <a:lnTo>
                  <a:pt x="594384" y="1251469"/>
                </a:lnTo>
                <a:lnTo>
                  <a:pt x="587398" y="1265755"/>
                </a:lnTo>
                <a:lnTo>
                  <a:pt x="580729" y="1280359"/>
                </a:lnTo>
                <a:lnTo>
                  <a:pt x="566122" y="1290200"/>
                </a:lnTo>
                <a:lnTo>
                  <a:pt x="551514" y="1300359"/>
                </a:lnTo>
                <a:lnTo>
                  <a:pt x="537224" y="1310836"/>
                </a:lnTo>
                <a:lnTo>
                  <a:pt x="523251" y="1321630"/>
                </a:lnTo>
                <a:lnTo>
                  <a:pt x="508961" y="1332424"/>
                </a:lnTo>
                <a:lnTo>
                  <a:pt x="495306" y="1343535"/>
                </a:lnTo>
                <a:lnTo>
                  <a:pt x="481651" y="1355282"/>
                </a:lnTo>
                <a:lnTo>
                  <a:pt x="468313" y="1366711"/>
                </a:lnTo>
                <a:lnTo>
                  <a:pt x="472442" y="1346710"/>
                </a:lnTo>
                <a:lnTo>
                  <a:pt x="476887" y="1326709"/>
                </a:lnTo>
                <a:lnTo>
                  <a:pt x="481651" y="1307026"/>
                </a:lnTo>
                <a:lnTo>
                  <a:pt x="486097" y="1287025"/>
                </a:lnTo>
                <a:lnTo>
                  <a:pt x="491495" y="1267025"/>
                </a:lnTo>
                <a:lnTo>
                  <a:pt x="496894" y="1247659"/>
                </a:lnTo>
                <a:lnTo>
                  <a:pt x="502292" y="1227976"/>
                </a:lnTo>
                <a:lnTo>
                  <a:pt x="508326" y="1208293"/>
                </a:lnTo>
                <a:lnTo>
                  <a:pt x="514359" y="1188610"/>
                </a:lnTo>
                <a:lnTo>
                  <a:pt x="520393" y="1169244"/>
                </a:lnTo>
                <a:lnTo>
                  <a:pt x="527062" y="1150196"/>
                </a:lnTo>
                <a:lnTo>
                  <a:pt x="533731" y="1130512"/>
                </a:lnTo>
                <a:lnTo>
                  <a:pt x="540717" y="1111464"/>
                </a:lnTo>
                <a:lnTo>
                  <a:pt x="548021" y="1092416"/>
                </a:lnTo>
                <a:lnTo>
                  <a:pt x="555325" y="1073050"/>
                </a:lnTo>
                <a:lnTo>
                  <a:pt x="563264" y="1054320"/>
                </a:lnTo>
                <a:lnTo>
                  <a:pt x="571203" y="1034954"/>
                </a:lnTo>
                <a:lnTo>
                  <a:pt x="579777" y="1015906"/>
                </a:lnTo>
                <a:lnTo>
                  <a:pt x="588351" y="996540"/>
                </a:lnTo>
                <a:lnTo>
                  <a:pt x="597242" y="977492"/>
                </a:lnTo>
                <a:lnTo>
                  <a:pt x="606134" y="958761"/>
                </a:lnTo>
                <a:lnTo>
                  <a:pt x="615978" y="940030"/>
                </a:lnTo>
                <a:lnTo>
                  <a:pt x="625505" y="921299"/>
                </a:lnTo>
                <a:lnTo>
                  <a:pt x="635032" y="902569"/>
                </a:lnTo>
                <a:lnTo>
                  <a:pt x="645194" y="884155"/>
                </a:lnTo>
                <a:lnTo>
                  <a:pt x="655356" y="866060"/>
                </a:lnTo>
                <a:lnTo>
                  <a:pt x="665835" y="847964"/>
                </a:lnTo>
                <a:lnTo>
                  <a:pt x="676632" y="829868"/>
                </a:lnTo>
                <a:lnTo>
                  <a:pt x="687429" y="812090"/>
                </a:lnTo>
                <a:lnTo>
                  <a:pt x="698544" y="794311"/>
                </a:lnTo>
                <a:lnTo>
                  <a:pt x="709976" y="776215"/>
                </a:lnTo>
                <a:lnTo>
                  <a:pt x="721408" y="758755"/>
                </a:lnTo>
                <a:lnTo>
                  <a:pt x="733476" y="741611"/>
                </a:lnTo>
                <a:lnTo>
                  <a:pt x="745225" y="724468"/>
                </a:lnTo>
                <a:lnTo>
                  <a:pt x="757293" y="707324"/>
                </a:lnTo>
                <a:lnTo>
                  <a:pt x="769995" y="690498"/>
                </a:lnTo>
                <a:lnTo>
                  <a:pt x="782380" y="673672"/>
                </a:lnTo>
                <a:lnTo>
                  <a:pt x="795400" y="657164"/>
                </a:lnTo>
                <a:lnTo>
                  <a:pt x="808102" y="640973"/>
                </a:lnTo>
                <a:lnTo>
                  <a:pt x="821440" y="624464"/>
                </a:lnTo>
                <a:lnTo>
                  <a:pt x="835095" y="608591"/>
                </a:lnTo>
                <a:lnTo>
                  <a:pt x="848432" y="592400"/>
                </a:lnTo>
                <a:lnTo>
                  <a:pt x="862405" y="576526"/>
                </a:lnTo>
                <a:lnTo>
                  <a:pt x="876060" y="560970"/>
                </a:lnTo>
                <a:lnTo>
                  <a:pt x="890350" y="545414"/>
                </a:lnTo>
                <a:lnTo>
                  <a:pt x="904958" y="530176"/>
                </a:lnTo>
                <a:lnTo>
                  <a:pt x="919566" y="515255"/>
                </a:lnTo>
                <a:lnTo>
                  <a:pt x="933856" y="500333"/>
                </a:lnTo>
                <a:lnTo>
                  <a:pt x="948781" y="485730"/>
                </a:lnTo>
                <a:lnTo>
                  <a:pt x="964024" y="470809"/>
                </a:lnTo>
                <a:lnTo>
                  <a:pt x="979584" y="456840"/>
                </a:lnTo>
                <a:lnTo>
                  <a:pt x="994510" y="442554"/>
                </a:lnTo>
                <a:lnTo>
                  <a:pt x="1010388" y="428903"/>
                </a:lnTo>
                <a:lnTo>
                  <a:pt x="1026266" y="414934"/>
                </a:lnTo>
                <a:lnTo>
                  <a:pt x="1042144" y="400965"/>
                </a:lnTo>
                <a:lnTo>
                  <a:pt x="1058339" y="387949"/>
                </a:lnTo>
                <a:lnTo>
                  <a:pt x="1074535" y="374615"/>
                </a:lnTo>
                <a:lnTo>
                  <a:pt x="1091048" y="361599"/>
                </a:lnTo>
                <a:lnTo>
                  <a:pt x="1107561" y="348900"/>
                </a:lnTo>
                <a:lnTo>
                  <a:pt x="1124391" y="336201"/>
                </a:lnTo>
                <a:lnTo>
                  <a:pt x="1141222" y="323820"/>
                </a:lnTo>
                <a:lnTo>
                  <a:pt x="1158370" y="311756"/>
                </a:lnTo>
                <a:lnTo>
                  <a:pt x="1175519" y="299375"/>
                </a:lnTo>
                <a:lnTo>
                  <a:pt x="1192984" y="287946"/>
                </a:lnTo>
                <a:lnTo>
                  <a:pt x="1210450" y="276517"/>
                </a:lnTo>
                <a:lnTo>
                  <a:pt x="1227916" y="264770"/>
                </a:lnTo>
                <a:lnTo>
                  <a:pt x="1245699" y="253976"/>
                </a:lnTo>
                <a:lnTo>
                  <a:pt x="1263800" y="242865"/>
                </a:lnTo>
                <a:lnTo>
                  <a:pt x="1281584" y="232071"/>
                </a:lnTo>
                <a:lnTo>
                  <a:pt x="1299684" y="221594"/>
                </a:lnTo>
                <a:lnTo>
                  <a:pt x="1318420" y="211435"/>
                </a:lnTo>
                <a:lnTo>
                  <a:pt x="1336839" y="201594"/>
                </a:lnTo>
                <a:lnTo>
                  <a:pt x="1355257" y="191752"/>
                </a:lnTo>
                <a:lnTo>
                  <a:pt x="1373676" y="181911"/>
                </a:lnTo>
                <a:lnTo>
                  <a:pt x="1392412" y="172704"/>
                </a:lnTo>
                <a:lnTo>
                  <a:pt x="1411783" y="163497"/>
                </a:lnTo>
                <a:lnTo>
                  <a:pt x="1430519" y="154608"/>
                </a:lnTo>
                <a:lnTo>
                  <a:pt x="1449573" y="146037"/>
                </a:lnTo>
                <a:lnTo>
                  <a:pt x="1468944" y="137782"/>
                </a:lnTo>
                <a:lnTo>
                  <a:pt x="1488315" y="129528"/>
                </a:lnTo>
                <a:lnTo>
                  <a:pt x="1507686" y="121591"/>
                </a:lnTo>
                <a:lnTo>
                  <a:pt x="1527057" y="113972"/>
                </a:lnTo>
                <a:lnTo>
                  <a:pt x="1547063" y="106670"/>
                </a:lnTo>
                <a:lnTo>
                  <a:pt x="1566434" y="99368"/>
                </a:lnTo>
                <a:lnTo>
                  <a:pt x="1586123" y="92384"/>
                </a:lnTo>
                <a:lnTo>
                  <a:pt x="1606447" y="85717"/>
                </a:lnTo>
                <a:lnTo>
                  <a:pt x="1626136" y="79368"/>
                </a:lnTo>
                <a:lnTo>
                  <a:pt x="1646142" y="73336"/>
                </a:lnTo>
                <a:lnTo>
                  <a:pt x="1666466" y="67304"/>
                </a:lnTo>
                <a:lnTo>
                  <a:pt x="1686472" y="61272"/>
                </a:lnTo>
                <a:lnTo>
                  <a:pt x="1706796" y="56192"/>
                </a:lnTo>
                <a:lnTo>
                  <a:pt x="1727120" y="50795"/>
                </a:lnTo>
                <a:lnTo>
                  <a:pt x="1747444" y="45716"/>
                </a:lnTo>
                <a:lnTo>
                  <a:pt x="1768085" y="41271"/>
                </a:lnTo>
                <a:lnTo>
                  <a:pt x="1788409" y="36509"/>
                </a:lnTo>
                <a:lnTo>
                  <a:pt x="1809050" y="32699"/>
                </a:lnTo>
                <a:lnTo>
                  <a:pt x="1829374" y="28572"/>
                </a:lnTo>
                <a:lnTo>
                  <a:pt x="1850333" y="25080"/>
                </a:lnTo>
                <a:lnTo>
                  <a:pt x="1870974" y="21588"/>
                </a:lnTo>
                <a:lnTo>
                  <a:pt x="1891616" y="18096"/>
                </a:lnTo>
                <a:lnTo>
                  <a:pt x="1912257" y="15556"/>
                </a:lnTo>
                <a:lnTo>
                  <a:pt x="1933216" y="12381"/>
                </a:lnTo>
                <a:lnTo>
                  <a:pt x="1954175" y="10159"/>
                </a:lnTo>
                <a:lnTo>
                  <a:pt x="1974816" y="8254"/>
                </a:lnTo>
                <a:lnTo>
                  <a:pt x="1995775" y="6349"/>
                </a:lnTo>
                <a:lnTo>
                  <a:pt x="2016417" y="4762"/>
                </a:lnTo>
                <a:lnTo>
                  <a:pt x="2037693" y="2857"/>
                </a:lnTo>
                <a:lnTo>
                  <a:pt x="2058334" y="1905"/>
                </a:lnTo>
                <a:lnTo>
                  <a:pt x="2079611" y="952"/>
                </a:lnTo>
                <a:lnTo>
                  <a:pt x="2100252" y="317"/>
                </a:lnTo>
                <a:lnTo>
                  <a:pt x="2121529"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32773" name="矩形 12"/>
          <p:cNvSpPr/>
          <p:nvPr/>
        </p:nvSpPr>
        <p:spPr>
          <a:xfrm>
            <a:off x="2727960" y="2124710"/>
            <a:ext cx="7568565" cy="327215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30000"/>
              </a:lnSpc>
              <a:spcBef>
                <a:spcPct val="0"/>
              </a:spcBef>
              <a:buClrTx/>
              <a:buFont typeface="Arial" panose="020B0604020202020204" pitchFamily="34" charset="0"/>
              <a:buNone/>
            </a:pPr>
            <a:r>
              <a:rPr lang="en-US" altLang="en-US" sz="2000" b="0" dirty="0">
                <a:solidFill>
                  <a:srgbClr val="002060"/>
                </a:solidFill>
                <a:latin typeface="华文中宋" panose="02010600040101010101" pitchFamily="2" charset="-122"/>
                <a:ea typeface="华文中宋" panose="02010600040101010101" pitchFamily="2" charset="-122"/>
                <a:sym typeface="Arial" panose="020B0604020202020204" pitchFamily="34" charset="0"/>
              </a:rPr>
              <a:t>以上设备，在物理治疗师的指导下进行治疗和训练，可以改善和提高患者的躯干与肢体的活动度、肌力与耐力、平衡功能、协调功能、转移功能与步行功能等。运动疗法室的环境要求方便整洁、空间宽敞明亮、设备摆放布局合理，有利于治疗操作及患者康复。</a:t>
            </a:r>
            <a:endParaRPr lang="en-US" altLang="en-US" sz="2000" b="0" dirty="0">
              <a:solidFill>
                <a:srgbClr val="002060"/>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32775" name="文本框 13"/>
          <p:cNvSpPr txBox="1"/>
          <p:nvPr/>
        </p:nvSpPr>
        <p:spPr>
          <a:xfrm>
            <a:off x="3535363" y="1181735"/>
            <a:ext cx="3471862" cy="3987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1400" b="0" dirty="0">
                <a:solidFill>
                  <a:schemeClr val="tx1"/>
                </a:solidFill>
                <a:latin typeface="微软雅黑" panose="020B0503020204020204" charset="-122"/>
                <a:ea typeface="微软雅黑" panose="020B0503020204020204" charset="-122"/>
              </a:rPr>
              <a:t>  </a:t>
            </a:r>
            <a:r>
              <a:rPr lang="en-US" altLang="zh-CN" sz="2000" b="0" dirty="0">
                <a:solidFill>
                  <a:schemeClr val="tx1"/>
                </a:solidFill>
                <a:latin typeface="华文中宋" panose="02010600040101010101" pitchFamily="2" charset="-122"/>
                <a:ea typeface="华文中宋" panose="02010600040101010101" pitchFamily="2" charset="-122"/>
              </a:rPr>
              <a:t>  </a:t>
            </a:r>
            <a:r>
              <a:rPr lang="en-US" altLang="zh-CN" sz="2000" dirty="0">
                <a:solidFill>
                  <a:schemeClr val="tx1"/>
                </a:solidFill>
                <a:latin typeface="华文中宋" panose="02010600040101010101" pitchFamily="2" charset="-122"/>
                <a:ea typeface="华文中宋" panose="02010600040101010101" pitchFamily="2" charset="-122"/>
              </a:rPr>
              <a:t> </a:t>
            </a:r>
            <a:r>
              <a:rPr lang="zh-CN" altLang="en-US" sz="2000" dirty="0">
                <a:solidFill>
                  <a:schemeClr val="tx1"/>
                </a:solidFill>
                <a:latin typeface="华文中宋" panose="02010600040101010101" pitchFamily="2" charset="-122"/>
                <a:ea typeface="华文中宋" panose="02010600040101010101" pitchFamily="2" charset="-122"/>
              </a:rPr>
              <a:t>二 </a:t>
            </a:r>
            <a:r>
              <a:rPr lang="en-US" altLang="zh-CN" sz="2000" dirty="0">
                <a:solidFill>
                  <a:schemeClr val="tx1"/>
                </a:solidFill>
                <a:latin typeface="华文中宋" panose="02010600040101010101" pitchFamily="2" charset="-122"/>
                <a:ea typeface="华文中宋" panose="02010600040101010101" pitchFamily="2" charset="-122"/>
              </a:rPr>
              <a:t>.</a:t>
            </a:r>
            <a:r>
              <a:rPr lang="zh-CN" altLang="en-US" sz="2000" dirty="0">
                <a:solidFill>
                  <a:schemeClr val="tx1"/>
                </a:solidFill>
                <a:latin typeface="华文中宋" panose="02010600040101010101" pitchFamily="2" charset="-122"/>
                <a:ea typeface="华文中宋" panose="02010600040101010101" pitchFamily="2" charset="-122"/>
              </a:rPr>
              <a:t>    物理疗法设备</a:t>
            </a:r>
            <a:r>
              <a:rPr lang="en-US" altLang="zh-CN" sz="2000" dirty="0">
                <a:solidFill>
                  <a:schemeClr val="tx1"/>
                </a:solidFill>
                <a:latin typeface="华文中宋" panose="02010600040101010101" pitchFamily="2" charset="-122"/>
                <a:ea typeface="华文中宋" panose="02010600040101010101" pitchFamily="2" charset="-122"/>
              </a:rPr>
              <a:t> </a:t>
            </a:r>
            <a:endParaRPr lang="en-US" altLang="zh-CN" sz="2000" dirty="0">
              <a:solidFill>
                <a:schemeClr val="tx1"/>
              </a:solidFill>
              <a:latin typeface="华文中宋" panose="02010600040101010101" pitchFamily="2" charset="-122"/>
              <a:ea typeface="华文中宋" panose="02010600040101010101" pitchFamily="2" charset="-122"/>
            </a:endParaRPr>
          </a:p>
        </p:txBody>
      </p:sp>
      <p:sp>
        <p:nvSpPr>
          <p:cNvPr id="23" name="Title 6"/>
          <p:cNvSpPr txBox="1"/>
          <p:nvPr>
            <p:custDataLst>
              <p:tags r:id="rId1"/>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616075" y="1343660"/>
            <a:ext cx="7864475" cy="4755515"/>
            <a:chOff x="2545" y="3153"/>
            <a:chExt cx="9264" cy="5622"/>
          </a:xfrm>
        </p:grpSpPr>
        <p:grpSp>
          <p:nvGrpSpPr>
            <p:cNvPr id="33794" name="组合 6"/>
            <p:cNvGrpSpPr/>
            <p:nvPr/>
          </p:nvGrpSpPr>
          <p:grpSpPr>
            <a:xfrm>
              <a:off x="2545" y="3165"/>
              <a:ext cx="4088" cy="5610"/>
              <a:chOff x="1979" y="3165"/>
              <a:chExt cx="3816" cy="5484"/>
            </a:xfrm>
          </p:grpSpPr>
          <p:sp>
            <p:nvSpPr>
              <p:cNvPr id="9" name="折角形 8"/>
              <p:cNvSpPr/>
              <p:nvPr/>
            </p:nvSpPr>
            <p:spPr>
              <a:xfrm>
                <a:off x="1979" y="3165"/>
                <a:ext cx="3816" cy="5484"/>
              </a:xfrm>
              <a:prstGeom prst="foldedCorner">
                <a:avLst/>
              </a:prstGeom>
              <a:solidFill>
                <a:schemeClr val="accent5"/>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华文中宋" panose="02010600040101010101" pitchFamily="2" charset="-122"/>
                  <a:ea typeface="华文中宋" panose="02010600040101010101" pitchFamily="2" charset="-122"/>
                  <a:cs typeface="+mn-cs"/>
                </a:endParaRPr>
              </a:p>
            </p:txBody>
          </p:sp>
          <p:sp>
            <p:nvSpPr>
              <p:cNvPr id="11" name="文本框 10"/>
              <p:cNvSpPr txBox="1"/>
              <p:nvPr/>
            </p:nvSpPr>
            <p:spPr>
              <a:xfrm>
                <a:off x="2049" y="3209"/>
                <a:ext cx="3006" cy="3947"/>
              </a:xfrm>
              <a:prstGeom prst="rect">
                <a:avLst/>
              </a:prstGeom>
              <a:solidFill>
                <a:schemeClr val="accent5"/>
              </a:solidFill>
            </p:spPr>
            <p:txBody>
              <a:bodyPr>
                <a:spAutoFit/>
              </a:bodyPr>
              <a:lstStyle/>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1.OT桌</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2.砂磨板</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3.插板</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4.螺栓</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5.套圈</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6.手指功能训练器</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7.前臂旋转训练器</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8.握力器</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9.捏力器</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10.分指板</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11.楔形垫</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12.肩抬举训练器</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13.上肢协调训练器</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14.上肢推举训练系统</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15.滚筒</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16.认知训练用品及图卡</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17.黏土及陶器制作用具</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marR="0" defTabSz="914400" eaLnBrk="1" hangingPunct="1">
                  <a:buClrTx/>
                  <a:buSzTx/>
                  <a:buFont typeface="Arial" panose="020B0604020202020204" pitchFamily="34" charset="0"/>
                  <a:buNone/>
                  <a:defRPr/>
                </a:pPr>
                <a:r>
                  <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sym typeface="+mn-ea"/>
                  </a:rPr>
                  <a:t>18.竹编或藤编工艺用具</a:t>
                </a:r>
                <a:endParaRPr kumimoji="0" lang="en-US" sz="1200" kern="1200" cap="none" spc="0" normalizeH="0" baseline="0" noProof="1">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p:txBody>
          </p:sp>
        </p:grpSp>
        <p:grpSp>
          <p:nvGrpSpPr>
            <p:cNvPr id="33797" name="组合 9"/>
            <p:cNvGrpSpPr/>
            <p:nvPr/>
          </p:nvGrpSpPr>
          <p:grpSpPr>
            <a:xfrm>
              <a:off x="7985" y="3153"/>
              <a:ext cx="3825" cy="5482"/>
              <a:chOff x="7420" y="3152"/>
              <a:chExt cx="3825" cy="5484"/>
            </a:xfrm>
          </p:grpSpPr>
          <p:grpSp>
            <p:nvGrpSpPr>
              <p:cNvPr id="4" name="组合 12"/>
              <p:cNvGrpSpPr/>
              <p:nvPr/>
            </p:nvGrpSpPr>
            <p:grpSpPr>
              <a:xfrm>
                <a:off x="7420" y="3152"/>
                <a:ext cx="3825" cy="5484"/>
                <a:chOff x="2668" y="1118"/>
                <a:chExt cx="3825" cy="5484"/>
              </a:xfrm>
              <a:solidFill>
                <a:schemeClr val="accent5"/>
              </a:solidFill>
            </p:grpSpPr>
            <p:pic>
              <p:nvPicPr>
                <p:cNvPr id="14" name="图片 13" descr="4459883"/>
                <p:cNvPicPr>
                  <a:picLocks noChangeAspect="1"/>
                </p:cNvPicPr>
                <p:nvPr/>
              </p:nvPicPr>
              <p:blipFill>
                <a:blip r:embed="rId1" cstate="print"/>
                <a:stretch>
                  <a:fillRect/>
                </a:stretch>
              </p:blipFill>
              <p:spPr>
                <a:xfrm>
                  <a:off x="2668" y="1217"/>
                  <a:ext cx="650" cy="650"/>
                </a:xfrm>
                <a:prstGeom prst="rect">
                  <a:avLst/>
                </a:prstGeom>
              </p:spPr>
            </p:pic>
            <p:sp>
              <p:nvSpPr>
                <p:cNvPr id="15" name="折角形 14"/>
                <p:cNvSpPr/>
                <p:nvPr/>
              </p:nvSpPr>
              <p:spPr>
                <a:xfrm>
                  <a:off x="2676" y="1118"/>
                  <a:ext cx="3817" cy="5484"/>
                </a:xfrm>
                <a:prstGeom prst="foldedCorner">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华文中宋" panose="02010600040101010101" pitchFamily="2" charset="-122"/>
                    <a:ea typeface="华文中宋" panose="02010600040101010101" pitchFamily="2" charset="-122"/>
                    <a:cs typeface="+mn-cs"/>
                  </a:endParaRPr>
                </a:p>
              </p:txBody>
            </p:sp>
          </p:grpSp>
          <p:sp>
            <p:nvSpPr>
              <p:cNvPr id="33801" name="文本框 16"/>
              <p:cNvSpPr txBox="1"/>
              <p:nvPr/>
            </p:nvSpPr>
            <p:spPr>
              <a:xfrm>
                <a:off x="7601" y="3209"/>
                <a:ext cx="3614" cy="38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19.绘画、图案、书法用品用具</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20.电脑</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21.打字机</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22.缝纫机</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23.纺织机</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24.电子元件组装器材</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25.制图用器材</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26.砂轮</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27.钳工工具                                                                                                                  28.竹工工具</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29.裁剪工具</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30.纸编工艺</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31.橡皮手指训练器</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32.自来水开关训练器</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33.灶台训练器</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34.木工器材</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35.门、抽屉、柜、电器开关训练器 </a:t>
                </a:r>
                <a:endParaRPr lang="en-US" altLang="en-US" sz="1200" b="0" dirty="0">
                  <a:solidFill>
                    <a:srgbClr val="111111"/>
                  </a:solidFill>
                  <a:latin typeface="华文中宋" panose="02010600040101010101" pitchFamily="2" charset="-122"/>
                  <a:ea typeface="华文中宋" panose="02010600040101010101" pitchFamily="2" charset="-122"/>
                </a:endParaRPr>
              </a:p>
            </p:txBody>
          </p:sp>
        </p:grpSp>
      </p:grpSp>
      <p:sp>
        <p:nvSpPr>
          <p:cNvPr id="33796" name="文本框 2"/>
          <p:cNvSpPr txBox="1"/>
          <p:nvPr/>
        </p:nvSpPr>
        <p:spPr>
          <a:xfrm>
            <a:off x="3535363" y="720725"/>
            <a:ext cx="3471862" cy="3987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2000" b="0" dirty="0">
                <a:solidFill>
                  <a:schemeClr val="tx1"/>
                </a:solidFill>
                <a:latin typeface="华文中宋" panose="02010600040101010101" pitchFamily="2" charset="-122"/>
                <a:ea typeface="华文中宋" panose="02010600040101010101" pitchFamily="2" charset="-122"/>
              </a:rPr>
              <a:t>  </a:t>
            </a:r>
            <a:r>
              <a:rPr lang="en-US" altLang="zh-CN" sz="2000" dirty="0">
                <a:solidFill>
                  <a:schemeClr val="tx1"/>
                </a:solidFill>
                <a:latin typeface="华文中宋" panose="02010600040101010101" pitchFamily="2" charset="-122"/>
                <a:ea typeface="华文中宋" panose="02010600040101010101" pitchFamily="2" charset="-122"/>
              </a:rPr>
              <a:t> </a:t>
            </a:r>
            <a:r>
              <a:rPr lang="zh-CN" altLang="zh-CN" sz="2000" dirty="0">
                <a:solidFill>
                  <a:schemeClr val="tx1"/>
                </a:solidFill>
                <a:latin typeface="华文中宋" panose="02010600040101010101" pitchFamily="2" charset="-122"/>
                <a:ea typeface="华文中宋" panose="02010600040101010101" pitchFamily="2" charset="-122"/>
              </a:rPr>
              <a:t>三</a:t>
            </a:r>
            <a:r>
              <a:rPr lang="zh-CN" altLang="en-US" sz="2000" dirty="0">
                <a:solidFill>
                  <a:schemeClr val="tx1"/>
                </a:solidFill>
                <a:latin typeface="华文中宋" panose="02010600040101010101" pitchFamily="2" charset="-122"/>
                <a:ea typeface="华文中宋" panose="02010600040101010101" pitchFamily="2" charset="-122"/>
              </a:rPr>
              <a:t> </a:t>
            </a:r>
            <a:r>
              <a:rPr lang="en-US" altLang="zh-CN" sz="2000" dirty="0">
                <a:solidFill>
                  <a:schemeClr val="tx1"/>
                </a:solidFill>
                <a:latin typeface="华文中宋" panose="02010600040101010101" pitchFamily="2" charset="-122"/>
                <a:ea typeface="华文中宋" panose="02010600040101010101" pitchFamily="2" charset="-122"/>
              </a:rPr>
              <a:t>.</a:t>
            </a:r>
            <a:r>
              <a:rPr lang="zh-CN" altLang="en-US" sz="2000" dirty="0">
                <a:solidFill>
                  <a:schemeClr val="tx1"/>
                </a:solidFill>
                <a:latin typeface="华文中宋" panose="02010600040101010101" pitchFamily="2" charset="-122"/>
                <a:ea typeface="华文中宋" panose="02010600040101010101" pitchFamily="2" charset="-122"/>
              </a:rPr>
              <a:t> 作业疗法设备</a:t>
            </a:r>
            <a:r>
              <a:rPr lang="en-US" altLang="zh-CN" sz="2000" dirty="0">
                <a:solidFill>
                  <a:schemeClr val="tx1"/>
                </a:solidFill>
                <a:latin typeface="华文中宋" panose="02010600040101010101" pitchFamily="2" charset="-122"/>
                <a:ea typeface="华文中宋" panose="02010600040101010101" pitchFamily="2" charset="-122"/>
              </a:rPr>
              <a:t> </a:t>
            </a:r>
            <a:endParaRPr lang="en-US" altLang="zh-CN" sz="2000" dirty="0">
              <a:solidFill>
                <a:schemeClr val="tx1"/>
              </a:solidFill>
              <a:latin typeface="华文中宋" panose="02010600040101010101" pitchFamily="2" charset="-122"/>
              <a:ea typeface="华文中宋" panose="02010600040101010101" pitchFamily="2" charset="-122"/>
            </a:endParaRPr>
          </a:p>
        </p:txBody>
      </p:sp>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641475" y="1273175"/>
            <a:ext cx="8403590" cy="5093970"/>
            <a:chOff x="2585" y="3043"/>
            <a:chExt cx="8568" cy="6627"/>
          </a:xfrm>
        </p:grpSpPr>
        <p:grpSp>
          <p:nvGrpSpPr>
            <p:cNvPr id="34818" name="组合 2"/>
            <p:cNvGrpSpPr/>
            <p:nvPr/>
          </p:nvGrpSpPr>
          <p:grpSpPr>
            <a:xfrm>
              <a:off x="2585" y="3115"/>
              <a:ext cx="3815" cy="5486"/>
              <a:chOff x="2584" y="3116"/>
              <a:chExt cx="3817" cy="5484"/>
            </a:xfrm>
          </p:grpSpPr>
          <p:sp>
            <p:nvSpPr>
              <p:cNvPr id="9" name="折角形 8"/>
              <p:cNvSpPr/>
              <p:nvPr/>
            </p:nvSpPr>
            <p:spPr>
              <a:xfrm>
                <a:off x="2584" y="3116"/>
                <a:ext cx="3817" cy="5484"/>
              </a:xfrm>
              <a:prstGeom prst="foldedCorner">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sp>
            <p:nvSpPr>
              <p:cNvPr id="34828" name="文本框 10"/>
              <p:cNvSpPr txBox="1"/>
              <p:nvPr/>
            </p:nvSpPr>
            <p:spPr>
              <a:xfrm>
                <a:off x="2836" y="3985"/>
                <a:ext cx="2911" cy="4256"/>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36.食具</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37.厨房用具</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38.家用电器</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39.梳子</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40.毛巾</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41.上衣</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42.裤子</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43.模拟厕所</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44.浴室设备</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45.自助具碟档弯头刷粗把匙、刀、叉弯头匙、刀、叉吸盘刷修改的指甲钳取物器穿衣棒多用ADL箍长对掌矫形器及ADL</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箍书写器</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锯刀 有挡板和固定钉的切菜板</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endParaRPr lang="en-US" altLang="en-US" sz="1000" b="0" dirty="0">
                  <a:solidFill>
                    <a:srgbClr val="7F7F7F"/>
                  </a:solidFill>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en-US" altLang="en-US" sz="1000" b="0" dirty="0">
                  <a:solidFill>
                    <a:srgbClr val="7F7F7F"/>
                  </a:solidFill>
                  <a:latin typeface="微软雅黑" panose="020B0503020204020204" charset="-122"/>
                  <a:ea typeface="微软雅黑" panose="020B0503020204020204" charset="-122"/>
                </a:endParaRPr>
              </a:p>
            </p:txBody>
          </p:sp>
        </p:grpSp>
        <p:grpSp>
          <p:nvGrpSpPr>
            <p:cNvPr id="34819" name="组合 3"/>
            <p:cNvGrpSpPr/>
            <p:nvPr/>
          </p:nvGrpSpPr>
          <p:grpSpPr>
            <a:xfrm>
              <a:off x="7335" y="3115"/>
              <a:ext cx="3818" cy="5485"/>
              <a:chOff x="7336" y="3116"/>
              <a:chExt cx="3817" cy="5484"/>
            </a:xfrm>
          </p:grpSpPr>
          <p:grpSp>
            <p:nvGrpSpPr>
              <p:cNvPr id="34824" name="组合 5"/>
              <p:cNvGrpSpPr/>
              <p:nvPr/>
            </p:nvGrpSpPr>
            <p:grpSpPr>
              <a:xfrm>
                <a:off x="7336" y="3116"/>
                <a:ext cx="3817" cy="5484"/>
                <a:chOff x="2668" y="1130"/>
                <a:chExt cx="3817" cy="5484"/>
              </a:xfrm>
            </p:grpSpPr>
            <p:sp>
              <p:nvSpPr>
                <p:cNvPr id="10" name="折角形 9"/>
                <p:cNvSpPr/>
                <p:nvPr/>
              </p:nvSpPr>
              <p:spPr>
                <a:xfrm>
                  <a:off x="2668" y="1130"/>
                  <a:ext cx="3817" cy="5484"/>
                </a:xfrm>
                <a:prstGeom prst="foldedCorner">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grpSp>
          <p:sp>
            <p:nvSpPr>
              <p:cNvPr id="34825" name="文本框 13"/>
              <p:cNvSpPr txBox="1"/>
              <p:nvPr/>
            </p:nvSpPr>
            <p:spPr>
              <a:xfrm>
                <a:off x="7934" y="4081"/>
                <a:ext cx="2870" cy="444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46.训练用上肢支具</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47.矫形器</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48.虚拟情景互动系统</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49.计算机辅助认知训练系统</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50.声控、气控系统     </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51.娱乐性器材      </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52.灶台训练器     </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53.盥洗池训练器      </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54.厕所训练器      </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55.沐浴训练器     </a:t>
                </a:r>
                <a:endParaRPr lang="en-US" altLang="zh-CN"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en-US" altLang="zh-CN" sz="1200" b="0" dirty="0">
                    <a:solidFill>
                      <a:srgbClr val="111111"/>
                    </a:solidFill>
                    <a:latin typeface="华文中宋" panose="02010600040101010101" pitchFamily="2" charset="-122"/>
                    <a:ea typeface="华文中宋" panose="02010600040101010101" pitchFamily="2" charset="-122"/>
                  </a:rPr>
                  <a:t>56.各种体育球类乒乓球、排球</a:t>
                </a:r>
                <a:endParaRPr lang="en-US" altLang="en-US" sz="12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endParaRPr lang="en-US" altLang="en-US" sz="1200" b="0" dirty="0">
                  <a:solidFill>
                    <a:srgbClr val="7F7F7F"/>
                  </a:solidFill>
                  <a:latin typeface="华文中宋" panose="02010600040101010101" pitchFamily="2" charset="-122"/>
                  <a:ea typeface="华文中宋" panose="02010600040101010101" pitchFamily="2" charset="-122"/>
                </a:endParaRPr>
              </a:p>
            </p:txBody>
          </p:sp>
        </p:grpSp>
        <p:pic>
          <p:nvPicPr>
            <p:cNvPr id="34822" name="图片 6"/>
            <p:cNvPicPr>
              <a:picLocks noGrp="1" noChangeAspect="1"/>
            </p:cNvPicPr>
            <p:nvPr/>
          </p:nvPicPr>
          <p:blipFill>
            <a:blip r:embed="rId1"/>
            <a:stretch>
              <a:fillRect/>
            </a:stretch>
          </p:blipFill>
          <p:spPr>
            <a:xfrm>
              <a:off x="6670" y="3043"/>
              <a:ext cx="1663" cy="1662"/>
            </a:xfrm>
            <a:prstGeom prst="rect">
              <a:avLst/>
            </a:prstGeom>
            <a:noFill/>
            <a:ln w="9525">
              <a:noFill/>
            </a:ln>
          </p:spPr>
        </p:pic>
        <p:pic>
          <p:nvPicPr>
            <p:cNvPr id="34823" name="图片 7"/>
            <p:cNvPicPr>
              <a:picLocks noGrp="1" noChangeAspect="1"/>
            </p:cNvPicPr>
            <p:nvPr/>
          </p:nvPicPr>
          <p:blipFill>
            <a:blip r:embed="rId1"/>
            <a:stretch>
              <a:fillRect/>
            </a:stretch>
          </p:blipFill>
          <p:spPr>
            <a:xfrm>
              <a:off x="6743" y="8008"/>
              <a:ext cx="1662" cy="1662"/>
            </a:xfrm>
            <a:prstGeom prst="rect">
              <a:avLst/>
            </a:prstGeom>
            <a:noFill/>
            <a:ln w="9525">
              <a:noFill/>
            </a:ln>
          </p:spPr>
        </p:pic>
      </p:grpSp>
      <p:sp>
        <p:nvSpPr>
          <p:cNvPr id="34821" name="文本框 4"/>
          <p:cNvSpPr txBox="1"/>
          <p:nvPr/>
        </p:nvSpPr>
        <p:spPr>
          <a:xfrm>
            <a:off x="3535363" y="720725"/>
            <a:ext cx="3471862" cy="3987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1400" b="0" dirty="0">
                <a:solidFill>
                  <a:schemeClr val="tx1"/>
                </a:solidFill>
                <a:latin typeface="微软雅黑" panose="020B0503020204020204" charset="-122"/>
                <a:ea typeface="微软雅黑" panose="020B0503020204020204" charset="-122"/>
              </a:rPr>
              <a:t>  </a:t>
            </a:r>
            <a:r>
              <a:rPr lang="en-US" altLang="zh-CN" sz="2000" b="0" dirty="0">
                <a:solidFill>
                  <a:schemeClr val="tx1"/>
                </a:solidFill>
                <a:latin typeface="华文中宋" panose="02010600040101010101" pitchFamily="2" charset="-122"/>
                <a:ea typeface="华文中宋" panose="02010600040101010101" pitchFamily="2" charset="-122"/>
              </a:rPr>
              <a:t>  </a:t>
            </a:r>
            <a:r>
              <a:rPr lang="en-US" altLang="zh-CN" sz="2000" dirty="0">
                <a:solidFill>
                  <a:schemeClr val="tx1"/>
                </a:solidFill>
                <a:latin typeface="华文中宋" panose="02010600040101010101" pitchFamily="2" charset="-122"/>
                <a:ea typeface="华文中宋" panose="02010600040101010101" pitchFamily="2" charset="-122"/>
              </a:rPr>
              <a:t> </a:t>
            </a:r>
            <a:r>
              <a:rPr lang="zh-CN" altLang="zh-CN" sz="2000" dirty="0">
                <a:solidFill>
                  <a:schemeClr val="tx1"/>
                </a:solidFill>
                <a:latin typeface="华文中宋" panose="02010600040101010101" pitchFamily="2" charset="-122"/>
                <a:ea typeface="华文中宋" panose="02010600040101010101" pitchFamily="2" charset="-122"/>
              </a:rPr>
              <a:t>三</a:t>
            </a:r>
            <a:r>
              <a:rPr lang="zh-CN" altLang="en-US" sz="2000" dirty="0">
                <a:solidFill>
                  <a:schemeClr val="tx1"/>
                </a:solidFill>
                <a:latin typeface="华文中宋" panose="02010600040101010101" pitchFamily="2" charset="-122"/>
                <a:ea typeface="华文中宋" panose="02010600040101010101" pitchFamily="2" charset="-122"/>
              </a:rPr>
              <a:t> </a:t>
            </a:r>
            <a:r>
              <a:rPr lang="en-US" altLang="zh-CN" sz="2000" dirty="0">
                <a:solidFill>
                  <a:schemeClr val="tx1"/>
                </a:solidFill>
                <a:latin typeface="华文中宋" panose="02010600040101010101" pitchFamily="2" charset="-122"/>
                <a:ea typeface="华文中宋" panose="02010600040101010101" pitchFamily="2" charset="-122"/>
              </a:rPr>
              <a:t>.</a:t>
            </a:r>
            <a:r>
              <a:rPr lang="zh-CN" altLang="en-US" sz="2000" dirty="0">
                <a:solidFill>
                  <a:schemeClr val="tx1"/>
                </a:solidFill>
                <a:latin typeface="华文中宋" panose="02010600040101010101" pitchFamily="2" charset="-122"/>
                <a:ea typeface="华文中宋" panose="02010600040101010101" pitchFamily="2" charset="-122"/>
              </a:rPr>
              <a:t>   作业疗法设备</a:t>
            </a:r>
            <a:r>
              <a:rPr lang="en-US" altLang="zh-CN" sz="2000" dirty="0">
                <a:solidFill>
                  <a:schemeClr val="tx1"/>
                </a:solidFill>
                <a:latin typeface="华文中宋" panose="02010600040101010101" pitchFamily="2" charset="-122"/>
                <a:ea typeface="华文中宋" panose="02010600040101010101" pitchFamily="2" charset="-122"/>
              </a:rPr>
              <a:t> </a:t>
            </a:r>
            <a:endParaRPr lang="en-US" altLang="zh-CN" sz="2000" dirty="0">
              <a:solidFill>
                <a:schemeClr val="tx1"/>
              </a:solidFill>
              <a:latin typeface="华文中宋" panose="02010600040101010101" pitchFamily="2" charset="-122"/>
              <a:ea typeface="华文中宋" panose="02010600040101010101" pitchFamily="2" charset="-122"/>
            </a:endParaRPr>
          </a:p>
        </p:txBody>
      </p:sp>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082040" y="2238375"/>
            <a:ext cx="10327005" cy="2122805"/>
          </a:xfrm>
          <a:prstGeom prst="rect">
            <a:avLst/>
          </a:prstGeom>
          <a:noFill/>
        </p:spPr>
        <p:txBody>
          <a:bodyPr wrap="square">
            <a:spAutoFit/>
          </a:bodyPr>
          <a:lstStyle/>
          <a:p>
            <a:pPr marR="0" defTabSz="914400" eaLnBrk="1" hangingPunct="1">
              <a:buClrTx/>
              <a:buSzTx/>
              <a:buFont typeface="Arial" panose="020B0604020202020204" pitchFamily="34" charset="0"/>
              <a:buNone/>
              <a:defRPr/>
            </a:pPr>
            <a:r>
              <a:rPr lang="en-US" altLang="zh-CN" sz="6600" b="1" noProof="0" dirty="0">
                <a:solidFill>
                  <a:schemeClr val="bg1"/>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sym typeface="+mn-ea"/>
              </a:rPr>
              <a:t>          </a:t>
            </a:r>
            <a:r>
              <a:rPr lang="zh-CN" altLang="zh-CN" sz="6600" noProof="0" dirty="0">
                <a:solidFill>
                  <a:schemeClr val="accent1"/>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sym typeface="+mn-ea"/>
              </a:rPr>
              <a:t>项目</a:t>
            </a:r>
            <a:r>
              <a:rPr lang="zh-CN" altLang="en-US" sz="6600" noProof="0" dirty="0">
                <a:solidFill>
                  <a:schemeClr val="accent1"/>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sym typeface="+mn-ea"/>
              </a:rPr>
              <a:t>七</a:t>
            </a:r>
            <a:r>
              <a:rPr lang="zh-CN" altLang="en-US" sz="6600" noProof="0" dirty="0">
                <a:solidFill>
                  <a:schemeClr val="accent1"/>
                </a:solidFill>
                <a:latin typeface="微软雅黑" panose="020B0503020204020204" charset="-122"/>
                <a:ea typeface="微软雅黑" panose="020B0503020204020204" charset="-122"/>
                <a:sym typeface="+mn-ea"/>
              </a:rPr>
              <a:t>  </a:t>
            </a:r>
            <a:endParaRPr lang="zh-CN" altLang="en-US" sz="6600" noProof="0" dirty="0">
              <a:solidFill>
                <a:schemeClr val="bg1"/>
              </a:solidFill>
              <a:latin typeface="微软雅黑" panose="020B0503020204020204" charset="-122"/>
              <a:ea typeface="微软雅黑" panose="020B0503020204020204" charset="-122"/>
              <a:sym typeface="+mn-ea"/>
            </a:endParaRPr>
          </a:p>
          <a:p>
            <a:pPr marR="0" defTabSz="914400" eaLnBrk="1" hangingPunct="1">
              <a:buClrTx/>
              <a:buSzTx/>
              <a:buFont typeface="Arial" panose="020B0604020202020204" pitchFamily="34" charset="0"/>
              <a:buNone/>
              <a:defRPr/>
            </a:pPr>
            <a:r>
              <a:rPr lang="en-US" altLang="zh-CN" sz="6600">
                <a:solidFill>
                  <a:schemeClr val="accent1"/>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sym typeface="+mn-ea"/>
              </a:rPr>
              <a:t>    </a:t>
            </a:r>
            <a:r>
              <a:rPr lang="zh-CN" sz="6600">
                <a:solidFill>
                  <a:schemeClr val="accent1"/>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sym typeface="+mn-ea"/>
              </a:rPr>
              <a:t>康复医学科的管理</a:t>
            </a:r>
            <a:endParaRPr lang="zh-CN" altLang="en-US" sz="6600" dirty="0">
              <a:solidFill>
                <a:schemeClr val="accent1"/>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1343025" y="1375410"/>
          <a:ext cx="9297670" cy="3996690"/>
        </p:xfrm>
        <a:graphic>
          <a:graphicData uri="http://schemas.openxmlformats.org/drawingml/2006/table">
            <a:tbl>
              <a:tblPr firstRow="1" bandRow="1">
                <a:tableStyleId>{5940675A-B579-460E-94D1-54222C63F5DA}</a:tableStyleId>
              </a:tblPr>
              <a:tblGrid>
                <a:gridCol w="4411345"/>
                <a:gridCol w="4886325"/>
              </a:tblGrid>
              <a:tr h="735330">
                <a:tc>
                  <a:txBody>
                    <a:bodyPr/>
                    <a:p>
                      <a:pPr indent="0">
                        <a:buNone/>
                      </a:pPr>
                      <a:r>
                        <a:rPr lang="en-US" sz="1200" b="0" dirty="0" err="1">
                          <a:solidFill>
                            <a:schemeClr val="tx1"/>
                          </a:solidFill>
                          <a:latin typeface="微软雅黑" panose="020B0503020204020204" charset="-122"/>
                          <a:ea typeface="微软雅黑" panose="020B0503020204020204" charset="-122"/>
                          <a:cs typeface="宋体" panose="02010600030101010101" pitchFamily="2" charset="-122"/>
                        </a:rPr>
                        <a:t>纯音测听仪</a:t>
                      </a:r>
                      <a:endParaRPr lang="en-US" altLang="en-US" sz="1200" b="0" dirty="0">
                        <a:solidFill>
                          <a:schemeClr val="tx1"/>
                        </a:solidFill>
                        <a:latin typeface="微软雅黑" panose="020B0503020204020204" charset="-122"/>
                        <a:ea typeface="微软雅黑" panose="020B0503020204020204" charset="-122"/>
                        <a:cs typeface="宋体" panose="02010600030101010101" pitchFamily="2" charset="-122"/>
                      </a:endParaRPr>
                    </a:p>
                  </a:txBody>
                  <a:tcPr marL="68576" marR="68576" marT="0" marB="0" anchor="ctr">
                    <a:lnL>
                      <a:noFill/>
                    </a:lnL>
                    <a:lnR>
                      <a:noFill/>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c>
                  <a:txBody>
                    <a:bodyPr/>
                    <a:p>
                      <a:pPr indent="0">
                        <a:buNone/>
                      </a:pPr>
                      <a:r>
                        <a:rPr lang="en-US" sz="1200" b="0">
                          <a:solidFill>
                            <a:schemeClr val="tx1"/>
                          </a:solidFill>
                          <a:latin typeface="微软雅黑" panose="020B0503020204020204" charset="-122"/>
                          <a:ea typeface="微软雅黑" panose="020B0503020204020204" charset="-122"/>
                          <a:cs typeface="宋体" panose="02010600030101010101" pitchFamily="2" charset="-122"/>
                        </a:rPr>
                        <a:t>汉语失语检查用表格、图片、字卡和物品</a:t>
                      </a:r>
                      <a:endParaRPr lang="en-US" altLang="en-US" sz="1200" b="0">
                        <a:solidFill>
                          <a:schemeClr val="tx1"/>
                        </a:solidFill>
                        <a:latin typeface="微软雅黑" panose="020B0503020204020204" charset="-122"/>
                        <a:ea typeface="微软雅黑" panose="020B0503020204020204" charset="-122"/>
                        <a:cs typeface="宋体" panose="02010600030101010101" pitchFamily="2" charset="-122"/>
                      </a:endParaRPr>
                    </a:p>
                  </a:txBody>
                  <a:tcPr marL="68576" marR="68576" marT="0" marB="0" anchor="ctr">
                    <a:lnL>
                      <a:noFill/>
                    </a:lnL>
                    <a:lnR cap="flat">
                      <a:noFill/>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r>
              <a:tr h="630555">
                <a:tc>
                  <a:txBody>
                    <a:bodyPr/>
                    <a:p>
                      <a:pPr indent="0">
                        <a:buNone/>
                      </a:pPr>
                      <a:r>
                        <a:rPr lang="en-US" sz="1200" b="0">
                          <a:solidFill>
                            <a:schemeClr val="tx1"/>
                          </a:solidFill>
                          <a:latin typeface="微软雅黑" panose="020B0503020204020204" charset="-122"/>
                          <a:ea typeface="微软雅黑" panose="020B0503020204020204" charset="-122"/>
                          <a:cs typeface="宋体" panose="02010600030101010101" pitchFamily="2" charset="-122"/>
                        </a:rPr>
                        <a:t>录音机和录音带</a:t>
                      </a:r>
                      <a:endParaRPr lang="en-US" altLang="en-US" sz="1200" b="0">
                        <a:solidFill>
                          <a:schemeClr val="tx1"/>
                        </a:solidFill>
                        <a:latin typeface="微软雅黑" panose="020B0503020204020204" charset="-122"/>
                        <a:ea typeface="微软雅黑" panose="020B0503020204020204" charset="-122"/>
                        <a:cs typeface="宋体" panose="02010600030101010101" pitchFamily="2" charset="-122"/>
                      </a:endParaRPr>
                    </a:p>
                  </a:txBody>
                  <a:tcPr marL="68576" marR="68576" marT="0" marB="0" anchor="ctr">
                    <a:lnL>
                      <a:noFill/>
                    </a:lnL>
                    <a:lnR>
                      <a:noFill/>
                    </a:lnR>
                    <a:lnT w="12700" cap="flat" cmpd="sng">
                      <a:solidFill>
                        <a:srgbClr val="080000"/>
                      </a:solidFill>
                      <a:prstDash val="solid"/>
                      <a:headEnd type="none" w="med" len="med"/>
                      <a:tailEnd type="none" w="med" len="med"/>
                    </a:lnT>
                    <a:lnB cap="flat">
                      <a:noFill/>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c>
                  <a:txBody>
                    <a:bodyPr/>
                    <a:p>
                      <a:pPr indent="0">
                        <a:buNone/>
                      </a:pPr>
                      <a:r>
                        <a:rPr lang="en-US" sz="1200" b="0">
                          <a:solidFill>
                            <a:schemeClr val="tx1"/>
                          </a:solidFill>
                          <a:latin typeface="微软雅黑" panose="020B0503020204020204" charset="-122"/>
                          <a:ea typeface="微软雅黑" panose="020B0503020204020204" charset="-122"/>
                          <a:cs typeface="宋体" panose="02010600030101010101" pitchFamily="2" charset="-122"/>
                        </a:rPr>
                        <a:t>西方失语成套测验用表格、图片、字卡和物品</a:t>
                      </a:r>
                      <a:endParaRPr lang="en-US" altLang="en-US" sz="1200" b="0">
                        <a:solidFill>
                          <a:schemeClr val="tx1"/>
                        </a:solidFill>
                        <a:latin typeface="微软雅黑" panose="020B0503020204020204" charset="-122"/>
                        <a:ea typeface="微软雅黑" panose="020B0503020204020204" charset="-122"/>
                        <a:cs typeface="宋体" panose="02010600030101010101" pitchFamily="2" charset="-122"/>
                      </a:endParaRPr>
                    </a:p>
                  </a:txBody>
                  <a:tcPr marL="68576" marR="68576" marT="0" marB="0" anchor="ctr">
                    <a:lnL>
                      <a:noFill/>
                    </a:lnL>
                    <a:lnR cap="flat">
                      <a:noFill/>
                    </a:lnR>
                    <a:lnT w="12700" cap="flat" cmpd="sng">
                      <a:solidFill>
                        <a:srgbClr val="080000"/>
                      </a:solidFill>
                      <a:prstDash val="solid"/>
                      <a:headEnd type="none" w="med" len="med"/>
                      <a:tailEnd type="none" w="med" len="med"/>
                    </a:lnT>
                    <a:lnB cap="flat">
                      <a:noFill/>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r>
              <a:tr h="633730">
                <a:tc>
                  <a:txBody>
                    <a:bodyPr/>
                    <a:p>
                      <a:pPr indent="0">
                        <a:buNone/>
                      </a:pPr>
                      <a:r>
                        <a:rPr lang="en-US" sz="1200" b="0">
                          <a:solidFill>
                            <a:schemeClr val="tx1"/>
                          </a:solidFill>
                          <a:latin typeface="微软雅黑" panose="020B0503020204020204" charset="-122"/>
                          <a:ea typeface="微软雅黑" panose="020B0503020204020204" charset="-122"/>
                          <a:cs typeface="微软雅黑" panose="020B0503020204020204" charset="-122"/>
                        </a:rPr>
                        <a:t>必要的替换交流仪器(ACS）</a:t>
                      </a:r>
                      <a:endParaRPr lang="en-US" altLang="en-US" sz="1200" b="0">
                        <a:solidFill>
                          <a:schemeClr val="tx1"/>
                        </a:solidFill>
                        <a:latin typeface="微软雅黑" panose="020B0503020204020204" charset="-122"/>
                        <a:ea typeface="微软雅黑" panose="020B0503020204020204" charset="-122"/>
                        <a:cs typeface="微软雅黑" panose="020B0503020204020204" charset="-122"/>
                      </a:endParaRPr>
                    </a:p>
                  </a:txBody>
                  <a:tcPr marL="68576" marR="68576" marT="0" marB="0" anchor="ctr">
                    <a:lnL>
                      <a:noFill/>
                    </a:lnL>
                    <a:lnR>
                      <a:noFill/>
                    </a:lnR>
                    <a:lnT cap="flat">
                      <a:noFill/>
                    </a:lnT>
                    <a:lnB cap="flat">
                      <a:noFill/>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c>
                  <a:txBody>
                    <a:bodyPr/>
                    <a:p>
                      <a:pPr indent="0">
                        <a:buNone/>
                      </a:pPr>
                      <a:r>
                        <a:rPr lang="en-US" sz="1200" b="0">
                          <a:solidFill>
                            <a:schemeClr val="tx1"/>
                          </a:solidFill>
                          <a:latin typeface="微软雅黑" panose="020B0503020204020204" charset="-122"/>
                          <a:ea typeface="微软雅黑" panose="020B0503020204020204" charset="-122"/>
                          <a:cs typeface="宋体" panose="02010600030101010101" pitchFamily="2" charset="-122"/>
                        </a:rPr>
                        <a:t>构音障碍检查用表格、图片、字卡、物品</a:t>
                      </a:r>
                      <a:endParaRPr lang="en-US" altLang="en-US" sz="1200" b="0">
                        <a:solidFill>
                          <a:schemeClr val="tx1"/>
                        </a:solidFill>
                        <a:latin typeface="微软雅黑" panose="020B0503020204020204" charset="-122"/>
                        <a:ea typeface="微软雅黑" panose="020B0503020204020204" charset="-122"/>
                        <a:cs typeface="宋体" panose="02010600030101010101" pitchFamily="2" charset="-122"/>
                      </a:endParaRPr>
                    </a:p>
                  </a:txBody>
                  <a:tcPr marL="68576" marR="68576" marT="0" marB="0" anchor="ctr">
                    <a:lnL>
                      <a:noFill/>
                    </a:lnL>
                    <a:lnR cap="flat">
                      <a:noFill/>
                    </a:lnR>
                    <a:lnT cap="flat">
                      <a:noFill/>
                    </a:lnT>
                    <a:lnB cap="flat">
                      <a:noFill/>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r>
              <a:tr h="631190">
                <a:tc>
                  <a:txBody>
                    <a:bodyPr/>
                    <a:p>
                      <a:pPr indent="0">
                        <a:buNone/>
                      </a:pPr>
                      <a:r>
                        <a:rPr lang="en-US" sz="1200" b="0">
                          <a:solidFill>
                            <a:schemeClr val="tx1"/>
                          </a:solidFill>
                          <a:latin typeface="微软雅黑" panose="020B0503020204020204" charset="-122"/>
                          <a:ea typeface="微软雅黑" panose="020B0503020204020204" charset="-122"/>
                          <a:cs typeface="宋体" panose="02010600030101010101" pitchFamily="2" charset="-122"/>
                        </a:rPr>
                        <a:t>一般的临床耳鼻咽喉科检查用具</a:t>
                      </a:r>
                      <a:endParaRPr lang="en-US" altLang="en-US" sz="1200" b="0">
                        <a:solidFill>
                          <a:schemeClr val="tx1"/>
                        </a:solidFill>
                        <a:latin typeface="微软雅黑" panose="020B0503020204020204" charset="-122"/>
                        <a:ea typeface="微软雅黑" panose="020B0503020204020204" charset="-122"/>
                        <a:cs typeface="宋体" panose="02010600030101010101" pitchFamily="2" charset="-122"/>
                      </a:endParaRPr>
                    </a:p>
                  </a:txBody>
                  <a:tcPr marL="68576" marR="68576" marT="0" marB="0" anchor="ctr">
                    <a:lnL>
                      <a:noFill/>
                    </a:lnL>
                    <a:lnR>
                      <a:noFill/>
                    </a:lnR>
                    <a:lnT cap="flat">
                      <a:noFill/>
                    </a:lnT>
                    <a:lnB cap="flat">
                      <a:noFill/>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c>
                  <a:txBody>
                    <a:bodyPr/>
                    <a:p>
                      <a:pPr indent="0">
                        <a:buNone/>
                      </a:pPr>
                      <a:r>
                        <a:rPr lang="en-US" sz="1200" b="0">
                          <a:solidFill>
                            <a:schemeClr val="tx1"/>
                          </a:solidFill>
                          <a:latin typeface="微软雅黑" panose="020B0503020204020204" charset="-122"/>
                          <a:ea typeface="微软雅黑" panose="020B0503020204020204" charset="-122"/>
                          <a:cs typeface="宋体" panose="02010600030101010101" pitchFamily="2" charset="-122"/>
                        </a:rPr>
                        <a:t>有条件可设置隔音室</a:t>
                      </a:r>
                      <a:endParaRPr lang="en-US" altLang="en-US" sz="1200" b="0">
                        <a:solidFill>
                          <a:schemeClr val="tx1"/>
                        </a:solidFill>
                        <a:latin typeface="微软雅黑" panose="020B0503020204020204" charset="-122"/>
                        <a:ea typeface="微软雅黑" panose="020B0503020204020204" charset="-122"/>
                        <a:cs typeface="宋体" panose="02010600030101010101" pitchFamily="2" charset="-122"/>
                      </a:endParaRPr>
                    </a:p>
                  </a:txBody>
                  <a:tcPr marL="68576" marR="68576" marT="0" marB="0" anchor="ctr">
                    <a:lnL>
                      <a:noFill/>
                    </a:lnL>
                    <a:lnR cap="flat">
                      <a:noFill/>
                    </a:lnR>
                    <a:lnT cap="flat">
                      <a:noFill/>
                    </a:lnT>
                    <a:lnB cap="flat">
                      <a:noFill/>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r>
              <a:tr h="1365885">
                <a:tc>
                  <a:txBody>
                    <a:bodyPr/>
                    <a:p>
                      <a:pPr indent="0">
                        <a:buNone/>
                      </a:pPr>
                      <a:r>
                        <a:rPr lang="en-US" sz="1200" b="0">
                          <a:solidFill>
                            <a:schemeClr val="tx1"/>
                          </a:solidFill>
                          <a:latin typeface="微软雅黑" panose="020B0503020204020204" charset="-122"/>
                          <a:ea typeface="微软雅黑" panose="020B0503020204020204" charset="-122"/>
                          <a:cs typeface="宋体" panose="02010600030101010101" pitchFamily="2" charset="-122"/>
                        </a:rPr>
                        <a:t>口形矫正镜节拍器</a:t>
                      </a:r>
                      <a:endParaRPr lang="en-US" altLang="en-US" sz="1200" b="0">
                        <a:solidFill>
                          <a:schemeClr val="tx1"/>
                        </a:solidFill>
                        <a:latin typeface="微软雅黑" panose="020B0503020204020204" charset="-122"/>
                        <a:ea typeface="微软雅黑" panose="020B0503020204020204" charset="-122"/>
                        <a:cs typeface="宋体" panose="02010600030101010101" pitchFamily="2" charset="-122"/>
                      </a:endParaRPr>
                    </a:p>
                  </a:txBody>
                  <a:tcPr marL="68576" marR="68576" marT="0" marB="0" anchor="ctr">
                    <a:lnL>
                      <a:noFill/>
                    </a:lnL>
                    <a:lnR>
                      <a:noFill/>
                    </a:lnR>
                    <a:lnT cap="flat">
                      <a:noFill/>
                    </a:lnT>
                    <a:lnB w="19050" cap="flat" cmpd="sng">
                      <a:solidFill>
                        <a:srgbClr val="080000"/>
                      </a:solidFill>
                      <a:prstDash val="solid"/>
                      <a:headEnd type="none" w="med" len="med"/>
                      <a:tailEnd type="none" w="med" len="med"/>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c>
                  <a:txBody>
                    <a:bodyPr/>
                    <a:p>
                      <a:pPr indent="0">
                        <a:buNone/>
                      </a:pPr>
                      <a:r>
                        <a:rPr lang="en-US" sz="1200" b="0" dirty="0" err="1">
                          <a:solidFill>
                            <a:schemeClr val="tx1"/>
                          </a:solidFill>
                          <a:latin typeface="微软雅黑" panose="020B0503020204020204" charset="-122"/>
                          <a:ea typeface="微软雅黑" panose="020B0503020204020204" charset="-122"/>
                          <a:cs typeface="宋体" panose="02010600030101010101" pitchFamily="2" charset="-122"/>
                        </a:rPr>
                        <a:t>简易交流板计算机辅助语言训练系统</a:t>
                      </a:r>
                      <a:endParaRPr lang="en-US" altLang="en-US" sz="1200" b="0" dirty="0">
                        <a:solidFill>
                          <a:schemeClr val="tx1"/>
                        </a:solidFill>
                        <a:latin typeface="微软雅黑" panose="020B0503020204020204" charset="-122"/>
                        <a:ea typeface="微软雅黑" panose="020B0503020204020204" charset="-122"/>
                        <a:cs typeface="宋体" panose="02010600030101010101" pitchFamily="2" charset="-122"/>
                      </a:endParaRPr>
                    </a:p>
                  </a:txBody>
                  <a:tcPr marL="68576" marR="68576" marT="0" marB="0" anchor="ctr">
                    <a:lnL>
                      <a:noFill/>
                    </a:lnL>
                    <a:lnR cap="flat">
                      <a:noFill/>
                    </a:lnR>
                    <a:lnT cap="flat">
                      <a:noFill/>
                    </a:lnT>
                    <a:lnB w="19050" cap="flat" cmpd="sng">
                      <a:solidFill>
                        <a:srgbClr val="080000"/>
                      </a:solidFill>
                      <a:prstDash val="solid"/>
                      <a:headEnd type="none" w="med" len="med"/>
                      <a:tailEnd type="none" w="med" len="med"/>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r>
            </a:tbl>
          </a:graphicData>
        </a:graphic>
      </p:graphicFrame>
      <p:sp>
        <p:nvSpPr>
          <p:cNvPr id="34821" name="文本框 4"/>
          <p:cNvSpPr txBox="1"/>
          <p:nvPr/>
        </p:nvSpPr>
        <p:spPr>
          <a:xfrm>
            <a:off x="3535363" y="720725"/>
            <a:ext cx="3471862" cy="3987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1400" b="0" dirty="0">
                <a:solidFill>
                  <a:schemeClr val="tx1"/>
                </a:solidFill>
                <a:latin typeface="微软雅黑" panose="020B0503020204020204" charset="-122"/>
                <a:ea typeface="微软雅黑" panose="020B0503020204020204" charset="-122"/>
              </a:rPr>
              <a:t>  </a:t>
            </a:r>
            <a:r>
              <a:rPr lang="en-US" altLang="zh-CN" sz="2000" b="0" dirty="0">
                <a:solidFill>
                  <a:schemeClr val="tx1"/>
                </a:solidFill>
                <a:latin typeface="华文中宋" panose="02010600040101010101" pitchFamily="2" charset="-122"/>
                <a:ea typeface="华文中宋" panose="02010600040101010101" pitchFamily="2" charset="-122"/>
              </a:rPr>
              <a:t> </a:t>
            </a:r>
            <a:r>
              <a:rPr lang="zh-CN" sz="2000" b="0" dirty="0">
                <a:solidFill>
                  <a:schemeClr val="tx1"/>
                </a:solidFill>
                <a:latin typeface="华文中宋" panose="02010600040101010101" pitchFamily="2" charset="-122"/>
                <a:ea typeface="华文中宋" panose="02010600040101010101" pitchFamily="2" charset="-122"/>
              </a:rPr>
              <a:t>四</a:t>
            </a:r>
            <a:r>
              <a:rPr lang="en-US" altLang="zh-CN" sz="2000" b="0" dirty="0">
                <a:solidFill>
                  <a:schemeClr val="tx1"/>
                </a:solidFill>
                <a:latin typeface="华文中宋" panose="02010600040101010101" pitchFamily="2" charset="-122"/>
                <a:ea typeface="华文中宋" panose="02010600040101010101" pitchFamily="2" charset="-122"/>
              </a:rPr>
              <a:t>.</a:t>
            </a:r>
            <a:r>
              <a:rPr lang="zh-CN" altLang="en-US" sz="2000" dirty="0">
                <a:solidFill>
                  <a:schemeClr val="tx1"/>
                </a:solidFill>
                <a:latin typeface="华文中宋" panose="02010600040101010101" pitchFamily="2" charset="-122"/>
                <a:ea typeface="华文中宋" panose="02010600040101010101" pitchFamily="2" charset="-122"/>
              </a:rPr>
              <a:t>    作业疗法设备</a:t>
            </a:r>
            <a:r>
              <a:rPr lang="en-US" altLang="zh-CN" sz="2000" dirty="0">
                <a:solidFill>
                  <a:schemeClr val="tx1"/>
                </a:solidFill>
                <a:latin typeface="华文中宋" panose="02010600040101010101" pitchFamily="2" charset="-122"/>
                <a:ea typeface="华文中宋" panose="02010600040101010101" pitchFamily="2" charset="-122"/>
              </a:rPr>
              <a:t> </a:t>
            </a:r>
            <a:endParaRPr lang="en-US" altLang="zh-CN" sz="2000" dirty="0">
              <a:solidFill>
                <a:schemeClr val="tx1"/>
              </a:solidFill>
              <a:latin typeface="华文中宋" panose="02010600040101010101" pitchFamily="2" charset="-122"/>
              <a:ea typeface="华文中宋" panose="02010600040101010101" pitchFamily="2" charset="-122"/>
            </a:endParaRPr>
          </a:p>
        </p:txBody>
      </p:sp>
      <p:sp>
        <p:nvSpPr>
          <p:cNvPr id="35858" name="文本框 3"/>
          <p:cNvSpPr txBox="1"/>
          <p:nvPr/>
        </p:nvSpPr>
        <p:spPr>
          <a:xfrm>
            <a:off x="1248410" y="5511800"/>
            <a:ext cx="9695180" cy="9220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800" b="0" dirty="0">
                <a:solidFill>
                  <a:srgbClr val="111111"/>
                </a:solidFill>
                <a:latin typeface="华文中宋" panose="02010600040101010101" pitchFamily="2" charset="-122"/>
                <a:ea typeface="华文中宋" panose="02010600040101010101" pitchFamily="2" charset="-122"/>
              </a:rPr>
              <a:t>听力计、录音机、语言评定用具也是言语治疗用具，如实物、言语训练卡片、笔、纸、矫形镜、交流画板，以及计算机辅助语言训练系统，有的与认知评定和治疗用具相同。言语治疗室应采用隔音设施。</a:t>
            </a:r>
            <a:endParaRPr lang="zh-CN" altLang="en-US" sz="1800" b="0" dirty="0">
              <a:solidFill>
                <a:srgbClr val="111111"/>
              </a:solidFill>
              <a:latin typeface="华文中宋" panose="02010600040101010101" pitchFamily="2" charset="-122"/>
              <a:ea typeface="华文中宋" panose="02010600040101010101" pitchFamily="2" charset="-122"/>
            </a:endParaRPr>
          </a:p>
        </p:txBody>
      </p:sp>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1758950" y="1838325"/>
          <a:ext cx="8478520" cy="3230880"/>
        </p:xfrm>
        <a:graphic>
          <a:graphicData uri="http://schemas.openxmlformats.org/drawingml/2006/table">
            <a:tbl>
              <a:tblPr firstRow="1" bandRow="1">
                <a:tableStyleId>{5940675A-B579-460E-94D1-54222C63F5DA}</a:tableStyleId>
              </a:tblPr>
              <a:tblGrid>
                <a:gridCol w="4239260"/>
                <a:gridCol w="4239260"/>
              </a:tblGrid>
              <a:tr h="3230880">
                <a:tc>
                  <a:txBody>
                    <a:bodyPr/>
                    <a:p>
                      <a:pPr indent="0">
                        <a:buNone/>
                      </a:pPr>
                      <a:endParaRPr lang="en-US" sz="1200" b="0" dirty="0">
                        <a:solidFill>
                          <a:schemeClr val="tx1"/>
                        </a:solidFill>
                        <a:latin typeface="微软雅黑" panose="020B0503020204020204" charset="-122"/>
                        <a:ea typeface="微软雅黑" panose="020B0503020204020204" charset="-122"/>
                        <a:cs typeface="微软雅黑" panose="020B0503020204020204" charset="-122"/>
                      </a:endParaRPr>
                    </a:p>
                    <a:p>
                      <a:pPr indent="0">
                        <a:buNone/>
                      </a:pPr>
                      <a:endParaRPr lang="en-US" sz="1200" b="0" dirty="0">
                        <a:solidFill>
                          <a:schemeClr val="tx1"/>
                        </a:solidFill>
                        <a:latin typeface="微软雅黑" panose="020B0503020204020204" charset="-122"/>
                        <a:ea typeface="微软雅黑" panose="020B0503020204020204" charset="-122"/>
                        <a:cs typeface="微软雅黑" panose="020B0503020204020204" charset="-122"/>
                      </a:endParaRPr>
                    </a:p>
                    <a:p>
                      <a:pPr indent="0">
                        <a:buNone/>
                      </a:pPr>
                      <a:r>
                        <a:rPr lang="en-US" sz="1600" b="0" dirty="0" err="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吞咽评定系统 </a:t>
                      </a:r>
                      <a:endParaRPr lang="en-US" sz="1600" b="0" dirty="0" err="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表面肌电系统痉挛肌治疗仪</a:t>
                      </a: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各种辅助的勺子舌肌康复器</a:t>
                      </a:r>
                      <a:endParaRPr lang="en-US" alt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txBody>
                  <a:tcPr marL="68587" marR="68587" marT="0" marB="0">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c>
                  <a:txBody>
                    <a:bodyPr/>
                    <a:p>
                      <a:pPr indent="0">
                        <a:buNone/>
                      </a:pPr>
                      <a:endParaRPr lang="en-US" sz="1200" b="0" dirty="0">
                        <a:solidFill>
                          <a:schemeClr val="tx1"/>
                        </a:solidFill>
                        <a:latin typeface="微软雅黑" panose="020B0503020204020204" charset="-122"/>
                        <a:ea typeface="微软雅黑" panose="020B0503020204020204" charset="-122"/>
                        <a:cs typeface="微软雅黑" panose="020B0503020204020204" charset="-122"/>
                      </a:endParaRPr>
                    </a:p>
                    <a:p>
                      <a:pPr indent="0">
                        <a:buNone/>
                      </a:pPr>
                      <a:endParaRPr lang="en-US" sz="1200" b="0" dirty="0">
                        <a:solidFill>
                          <a:schemeClr val="tx1"/>
                        </a:solidFill>
                        <a:latin typeface="微软雅黑" panose="020B0503020204020204" charset="-122"/>
                        <a:ea typeface="微软雅黑" panose="020B0503020204020204" charset="-122"/>
                        <a:cs typeface="微软雅黑" panose="020B0503020204020204" charset="-122"/>
                      </a:endParaRPr>
                    </a:p>
                    <a:p>
                      <a:pPr indent="0">
                        <a:buNone/>
                      </a:pPr>
                      <a:r>
                        <a:rPr lang="en-US" sz="1600" b="0" dirty="0" err="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吞咽言语诊治仪</a:t>
                      </a: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脉冲静电按摩治疗仪</a:t>
                      </a: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球囊扩张技术设备</a:t>
                      </a: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呼吸训练器</a:t>
                      </a:r>
                      <a:r>
                        <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吞咽辅助设备</a:t>
                      </a:r>
                      <a:endParaRPr lang="en-US" altLang="en-US" sz="1600" b="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txBody>
                  <a:tcPr marL="68587" marR="68587"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33000">
                          <a:schemeClr val="accent1">
                            <a:lumMod val="5000"/>
                            <a:lumOff val="95000"/>
                          </a:schemeClr>
                        </a:gs>
                        <a:gs pos="91000">
                          <a:srgbClr val="FAFAFA"/>
                        </a:gs>
                        <a:gs pos="7000">
                          <a:srgbClr val="36A4D0"/>
                        </a:gs>
                        <a:gs pos="49000">
                          <a:srgbClr val="36A4D0"/>
                        </a:gs>
                      </a:gsLst>
                      <a:lin ang="5400000" scaled="0"/>
                    </a:gradFill>
                  </a:tcPr>
                </a:tc>
              </a:tr>
            </a:tbl>
          </a:graphicData>
        </a:graphic>
      </p:graphicFrame>
      <p:sp>
        <p:nvSpPr>
          <p:cNvPr id="4" name="文本框 3"/>
          <p:cNvSpPr txBox="1"/>
          <p:nvPr/>
        </p:nvSpPr>
        <p:spPr>
          <a:xfrm>
            <a:off x="2455545" y="1092835"/>
            <a:ext cx="6096000" cy="398780"/>
          </a:xfrm>
          <a:prstGeom prst="rect">
            <a:avLst/>
          </a:prstGeom>
          <a:noFill/>
        </p:spPr>
        <p:txBody>
          <a:bodyPr wrap="square" rtlCol="0" anchor="t">
            <a:spAutoFit/>
          </a:bodyPr>
          <a:p>
            <a:r>
              <a:rPr lang="zh-CN" altLang="en-US" sz="2000" dirty="0">
                <a:latin typeface="华文中宋" panose="02010600040101010101" pitchFamily="2" charset="-122"/>
                <a:ea typeface="华文中宋" panose="02010600040101010101" pitchFamily="2" charset="-122"/>
                <a:sym typeface="+mn-ea"/>
              </a:rPr>
              <a:t>五  </a:t>
            </a:r>
            <a:r>
              <a:rPr lang="en-US" altLang="zh-CN" sz="2000" dirty="0">
                <a:latin typeface="华文中宋" panose="02010600040101010101" pitchFamily="2" charset="-122"/>
                <a:ea typeface="华文中宋" panose="02010600040101010101" pitchFamily="2" charset="-122"/>
                <a:sym typeface="+mn-ea"/>
              </a:rPr>
              <a:t>.</a:t>
            </a:r>
            <a:r>
              <a:rPr lang="zh-CN" altLang="en-US" sz="2000" dirty="0">
                <a:latin typeface="华文中宋" panose="02010600040101010101" pitchFamily="2" charset="-122"/>
                <a:ea typeface="华文中宋" panose="02010600040101010101" pitchFamily="2" charset="-122"/>
                <a:sym typeface="+mn-ea"/>
              </a:rPr>
              <a:t> 吞咽障碍治疗设备 </a:t>
            </a:r>
            <a:endParaRPr lang="zh-CN" altLang="en-US" sz="2000" dirty="0">
              <a:latin typeface="华文中宋" panose="02010600040101010101" pitchFamily="2" charset="-122"/>
              <a:ea typeface="华文中宋" panose="02010600040101010101" pitchFamily="2" charset="-122"/>
              <a:sym typeface="+mn-ea"/>
            </a:endParaRPr>
          </a:p>
        </p:txBody>
      </p:sp>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7891" name="文本框 13"/>
          <p:cNvSpPr txBox="1"/>
          <p:nvPr/>
        </p:nvSpPr>
        <p:spPr>
          <a:xfrm>
            <a:off x="3287713" y="701675"/>
            <a:ext cx="3725862" cy="39846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zh-CN" altLang="en-US" sz="2000" dirty="0">
                <a:solidFill>
                  <a:schemeClr val="tx1"/>
                </a:solidFill>
                <a:latin typeface="华文中宋" panose="02010600040101010101" pitchFamily="2" charset="-122"/>
                <a:ea typeface="华文中宋" panose="02010600040101010101" pitchFamily="2" charset="-122"/>
              </a:rPr>
              <a:t>六</a:t>
            </a:r>
            <a:r>
              <a:rPr lang="zh-CN" altLang="zh-CN" sz="2000" dirty="0">
                <a:solidFill>
                  <a:schemeClr val="tx1"/>
                </a:solidFill>
                <a:latin typeface="华文中宋" panose="02010600040101010101" pitchFamily="2" charset="-122"/>
                <a:ea typeface="华文中宋" panose="02010600040101010101" pitchFamily="2" charset="-122"/>
              </a:rPr>
              <a:t>  心理测试和治疗用</a:t>
            </a:r>
            <a:r>
              <a:rPr lang="zh-CN" altLang="en-US" sz="2000" dirty="0">
                <a:solidFill>
                  <a:schemeClr val="tx1"/>
                </a:solidFill>
                <a:latin typeface="华文中宋" panose="02010600040101010101" pitchFamily="2" charset="-122"/>
                <a:ea typeface="华文中宋" panose="02010600040101010101" pitchFamily="2" charset="-122"/>
              </a:rPr>
              <a:t>设备</a:t>
            </a:r>
            <a:r>
              <a:rPr lang="en-US" altLang="zh-CN" sz="1400" dirty="0">
                <a:solidFill>
                  <a:schemeClr val="tx1"/>
                </a:solidFill>
                <a:latin typeface="微软雅黑" panose="020B0503020204020204" charset="-122"/>
                <a:ea typeface="微软雅黑" panose="020B0503020204020204" charset="-122"/>
              </a:rPr>
              <a:t> </a:t>
            </a:r>
            <a:endParaRPr lang="en-US" altLang="zh-CN" sz="1400" dirty="0">
              <a:solidFill>
                <a:schemeClr val="tx1"/>
              </a:solidFill>
              <a:latin typeface="微软雅黑" panose="020B0503020204020204" charset="-122"/>
              <a:ea typeface="微软雅黑" panose="020B0503020204020204" charset="-122"/>
            </a:endParaRPr>
          </a:p>
        </p:txBody>
      </p:sp>
      <p:graphicFrame>
        <p:nvGraphicFramePr>
          <p:cNvPr id="3" name="表格 2"/>
          <p:cNvGraphicFramePr/>
          <p:nvPr/>
        </p:nvGraphicFramePr>
        <p:xfrm>
          <a:off x="1403350" y="1894205"/>
          <a:ext cx="8718550" cy="3571240"/>
        </p:xfrm>
        <a:graphic>
          <a:graphicData uri="http://schemas.openxmlformats.org/drawingml/2006/table">
            <a:tbl>
              <a:tblPr firstRow="1" bandRow="1">
                <a:tableStyleId>{5940675A-B579-460E-94D1-54222C63F5DA}</a:tableStyleId>
              </a:tblPr>
              <a:tblGrid>
                <a:gridCol w="4481195"/>
                <a:gridCol w="4237355"/>
              </a:tblGrid>
              <a:tr h="963930">
                <a:tc>
                  <a:txBody>
                    <a:bodyPr/>
                    <a:p>
                      <a:pPr indent="0">
                        <a:buNone/>
                      </a:pPr>
                      <a:endParaRPr lang="en-US" sz="1600" b="0" dirty="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宋体" panose="02010600030101010101" pitchFamily="2" charset="-122"/>
                        </a:rPr>
                        <a:t>韦氏成人智力测验用品韦氏学前儿童智力检测用品</a:t>
                      </a:r>
                      <a:endParaRPr lang="en-US" altLang="en-US" sz="1600" b="0" dirty="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a:noFill/>
                    </a:lnR>
                    <a:lnT w="12700" cap="flat" cmpd="sng">
                      <a:solidFill>
                        <a:srgbClr val="080000"/>
                      </a:solidFill>
                      <a:prstDash val="solid"/>
                      <a:headEnd type="none" w="med" len="med"/>
                      <a:tailEnd type="none" w="med" len="med"/>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c>
                  <a:txBody>
                    <a:bodyPr/>
                    <a:p>
                      <a:pPr indent="0">
                        <a:buNone/>
                      </a:pPr>
                      <a:endParaRPr lang="en-US" sz="1600" b="0" dirty="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宋体" panose="02010600030101010101" pitchFamily="2" charset="-122"/>
                        </a:rPr>
                        <a:t>霍一涅神经心理检测用品手指灵活度测试仪</a:t>
                      </a:r>
                      <a:endParaRPr lang="en-US" altLang="en-US" sz="1600" b="0" dirty="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cap="flat">
                      <a:noFill/>
                    </a:lnR>
                    <a:lnT w="12700" cap="flat" cmpd="sng">
                      <a:solidFill>
                        <a:srgbClr val="080000"/>
                      </a:solidFill>
                      <a:prstDash val="solid"/>
                      <a:headEnd type="none" w="med" len="med"/>
                      <a:tailEnd type="none" w="med" len="med"/>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r>
              <a:tr h="243840">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韦氏记忆检测用品</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脑电图仪</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cap="flat">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r>
              <a:tr h="243840">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丹佛发育筛查试验用品</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诱发电位测定仪</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cap="flat">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r>
              <a:tr h="243840">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格塞尔发育试验用品</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视野仪</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cap="flat">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r>
              <a:tr h="243840">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明尼苏达多项性格调查用品</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速示仪</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cap="flat">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r>
              <a:tr h="243840">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艾森克性格问卷测试用品</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双听仪</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cap="flat">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r>
              <a:tr h="243840">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A、B型性格测定用表</a:t>
                      </a:r>
                      <a:endParaRPr lang="en-US" altLang="en-US" sz="1600" b="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txBody>
                  <a:tcPr marL="68597" marR="68597" marT="0" marB="0">
                    <a:lnL>
                      <a:noFill/>
                    </a:lnL>
                    <a:lnR>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反应潜伏时测定仪</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cap="flat">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r>
              <a:tr h="243840">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汉密尔顿抑郁测定用表</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c>
                  <a:txBody>
                    <a:bodyPr/>
                    <a:p>
                      <a:pPr indent="0">
                        <a:buNone/>
                      </a:pPr>
                      <a:r>
                        <a:rPr 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rPr>
                        <a:t>生物反馈治疗仪</a:t>
                      </a:r>
                      <a:endParaRPr lang="en-US" altLang="en-US" sz="1600" b="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cap="flat">
                      <a:noFill/>
                    </a:lnR>
                    <a:lnT cap="flat">
                      <a:noFill/>
                    </a:lnT>
                    <a:lnB cap="flat">
                      <a:noFill/>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r>
              <a:tr h="900430">
                <a:tc>
                  <a:txBody>
                    <a:bodyPr/>
                    <a:p>
                      <a:pPr indent="0">
                        <a:buNone/>
                      </a:pPr>
                      <a:r>
                        <a:rPr lang="en-US" sz="1600" b="0" dirty="0" err="1">
                          <a:solidFill>
                            <a:srgbClr val="111111"/>
                          </a:solidFill>
                          <a:latin typeface="华文中宋" panose="02010600040101010101" pitchFamily="2" charset="-122"/>
                          <a:ea typeface="华文中宋" panose="02010600040101010101" pitchFamily="2" charset="-122"/>
                          <a:cs typeface="宋体" panose="02010600030101010101" pitchFamily="2" charset="-122"/>
                        </a:rPr>
                        <a:t>焦虑自评测定用表</a:t>
                      </a:r>
                      <a:endParaRPr lang="en-US" sz="1600" b="0" dirty="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p>
                      <a:pPr indent="0">
                        <a:buNone/>
                      </a:pPr>
                      <a:endParaRPr lang="en-US" altLang="en-US" sz="1600" b="0" dirty="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a:noFill/>
                    </a:lnR>
                    <a:lnT cap="flat">
                      <a:noFill/>
                    </a:lnT>
                    <a:lnB w="19050" cap="flat" cmpd="sng">
                      <a:solidFill>
                        <a:srgbClr val="080000"/>
                      </a:solidFill>
                      <a:prstDash val="solid"/>
                      <a:headEnd type="none" w="med" len="med"/>
                      <a:tailEnd type="none" w="med" len="med"/>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c>
                  <a:txBody>
                    <a:bodyPr/>
                    <a:p>
                      <a:pPr indent="0">
                        <a:buNone/>
                      </a:pPr>
                      <a:r>
                        <a:rPr lang="en-US" sz="1600" b="0" dirty="0" err="1">
                          <a:solidFill>
                            <a:srgbClr val="111111"/>
                          </a:solidFill>
                          <a:latin typeface="华文中宋" panose="02010600040101010101" pitchFamily="2" charset="-122"/>
                          <a:ea typeface="华文中宋" panose="02010600040101010101" pitchFamily="2" charset="-122"/>
                          <a:cs typeface="宋体" panose="02010600030101010101" pitchFamily="2" charset="-122"/>
                        </a:rPr>
                        <a:t>行为疗法用的一些代币</a:t>
                      </a:r>
                      <a:endParaRPr lang="en-US" sz="1600" b="0" dirty="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p>
                      <a:pPr indent="0">
                        <a:buNone/>
                      </a:pPr>
                      <a:endParaRPr lang="en-US" altLang="en-US" sz="1600" b="0" dirty="0">
                        <a:solidFill>
                          <a:srgbClr val="111111"/>
                        </a:solidFill>
                        <a:latin typeface="华文中宋" panose="02010600040101010101" pitchFamily="2" charset="-122"/>
                        <a:ea typeface="华文中宋" panose="02010600040101010101" pitchFamily="2" charset="-122"/>
                        <a:cs typeface="宋体" panose="02010600030101010101" pitchFamily="2" charset="-122"/>
                      </a:endParaRPr>
                    </a:p>
                  </a:txBody>
                  <a:tcPr marL="68597" marR="68597" marT="0" marB="0">
                    <a:lnL>
                      <a:noFill/>
                    </a:lnL>
                    <a:lnR cap="flat">
                      <a:noFill/>
                    </a:lnR>
                    <a:lnT cap="flat">
                      <a:noFill/>
                    </a:lnT>
                    <a:lnB w="19050" cap="flat" cmpd="sng">
                      <a:solidFill>
                        <a:srgbClr val="080000"/>
                      </a:solidFill>
                      <a:prstDash val="solid"/>
                      <a:headEnd type="none" w="med" len="med"/>
                      <a:tailEnd type="none" w="med" len="med"/>
                    </a:lnB>
                    <a:lnTlToBr>
                      <a:noFill/>
                    </a:lnTlToBr>
                    <a:lnBlToTr>
                      <a:noFill/>
                    </a:lnBlToTr>
                    <a:gradFill>
                      <a:gsLst>
                        <a:gs pos="0">
                          <a:schemeClr val="accent1">
                            <a:lumMod val="5000"/>
                            <a:lumOff val="95000"/>
                          </a:schemeClr>
                        </a:gs>
                        <a:gs pos="74000">
                          <a:srgbClr val="FAFAFA"/>
                        </a:gs>
                        <a:gs pos="83000">
                          <a:srgbClr val="36A4D0"/>
                        </a:gs>
                        <a:gs pos="100000">
                          <a:srgbClr val="36A4D0"/>
                        </a:gs>
                      </a:gsLst>
                      <a:lin ang="5400000" scaled="0"/>
                    </a:gradFill>
                  </a:tcPr>
                </a:tc>
              </a:tr>
            </a:tbl>
          </a:graphicData>
        </a:graphic>
      </p:graphicFrame>
      <p:sp>
        <p:nvSpPr>
          <p:cNvPr id="23" name="Title 6"/>
          <p:cNvSpPr txBox="1"/>
          <p:nvPr>
            <p:custDataLst>
              <p:tags r:id="rId1"/>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5" name="表格 4"/>
          <p:cNvGraphicFramePr/>
          <p:nvPr>
            <p:custDataLst>
              <p:tags r:id="rId1"/>
            </p:custDataLst>
          </p:nvPr>
        </p:nvGraphicFramePr>
        <p:xfrm>
          <a:off x="1804670" y="1465580"/>
          <a:ext cx="8582660" cy="4098290"/>
        </p:xfrm>
        <a:graphic>
          <a:graphicData uri="http://schemas.openxmlformats.org/drawingml/2006/table">
            <a:tbl>
              <a:tblPr firstRow="1" bandRow="1">
                <a:tableStyleId>{5940675A-B579-460E-94D1-54222C63F5DA}</a:tableStyleId>
              </a:tblPr>
              <a:tblGrid>
                <a:gridCol w="4291330"/>
                <a:gridCol w="4291330"/>
              </a:tblGrid>
              <a:tr h="4098290">
                <a:tc>
                  <a:txBody>
                    <a:bodyPr/>
                    <a:p>
                      <a:pPr indent="0">
                        <a:buNone/>
                      </a:pPr>
                      <a:r>
                        <a:rPr lang="en-US" sz="18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运动心肺测试仪</a:t>
                      </a:r>
                      <a:r>
                        <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8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活动平板</a:t>
                      </a: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8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呼吸训练器</a:t>
                      </a: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8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运动血压监护仪</a:t>
                      </a:r>
                      <a:endParaRPr lang="en-US" alt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txBody>
                  <a:tcPr marL="68570" marR="68570"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82000">
                          <a:schemeClr val="accent1">
                            <a:lumMod val="5000"/>
                            <a:lumOff val="95000"/>
                          </a:schemeClr>
                        </a:gs>
                        <a:gs pos="47000">
                          <a:srgbClr val="FAFAFA"/>
                        </a:gs>
                        <a:gs pos="59000">
                          <a:srgbClr val="36A4D0"/>
                        </a:gs>
                        <a:gs pos="29000">
                          <a:srgbClr val="FEFEFE">
                            <a:lumMod val="17000"/>
                            <a:lumOff val="83000"/>
                            <a:alpha val="16000"/>
                          </a:srgbClr>
                        </a:gs>
                        <a:gs pos="93000">
                          <a:srgbClr val="FAFAFA"/>
                        </a:gs>
                        <a:gs pos="42000">
                          <a:srgbClr val="36A4D0"/>
                        </a:gs>
                      </a:gsLst>
                      <a:path path="rect">
                        <a:fillToRect l="50000" t="50000" r="50000" b="50000"/>
                      </a:path>
                      <a:tileRect/>
                    </a:gradFill>
                  </a:tcPr>
                </a:tc>
                <a:tc>
                  <a:txBody>
                    <a:bodyPr/>
                    <a:p>
                      <a:pPr indent="0">
                        <a:buNone/>
                      </a:pPr>
                      <a:r>
                        <a:rPr lang="en-US" sz="18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心率无线遥测仪</a:t>
                      </a: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8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功率单车</a:t>
                      </a: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8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四肢联动</a:t>
                      </a: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8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全身功能训练仪</a:t>
                      </a: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endParaRPr 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8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6分钟步行测试系统</a:t>
                      </a:r>
                      <a:endParaRPr lang="en-US" altLang="en-US" sz="18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txBody>
                  <a:tcPr marL="68570" marR="68570" marT="0" marB="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82000">
                          <a:schemeClr val="accent1">
                            <a:lumMod val="5000"/>
                            <a:lumOff val="95000"/>
                          </a:schemeClr>
                        </a:gs>
                        <a:gs pos="35000">
                          <a:srgbClr val="FAFAFA"/>
                        </a:gs>
                        <a:gs pos="57000">
                          <a:srgbClr val="36A4D0"/>
                        </a:gs>
                        <a:gs pos="18000">
                          <a:srgbClr val="FFFFFF">
                            <a:lumMod val="17000"/>
                            <a:lumOff val="83000"/>
                            <a:alpha val="16000"/>
                          </a:srgbClr>
                        </a:gs>
                        <a:gs pos="50000">
                          <a:srgbClr val="FAFAFA"/>
                        </a:gs>
                        <a:gs pos="42000">
                          <a:srgbClr val="36A4D0"/>
                        </a:gs>
                      </a:gsLst>
                      <a:path path="shape">
                        <a:fillToRect l="50000" t="50000" r="50000" b="50000"/>
                      </a:path>
                      <a:tileRect/>
                    </a:gradFill>
                  </a:tcPr>
                </a:tc>
              </a:tr>
            </a:tbl>
          </a:graphicData>
        </a:graphic>
      </p:graphicFrame>
      <p:sp>
        <p:nvSpPr>
          <p:cNvPr id="38915" name="文本框 1"/>
          <p:cNvSpPr txBox="1"/>
          <p:nvPr/>
        </p:nvSpPr>
        <p:spPr>
          <a:xfrm>
            <a:off x="3510280" y="935990"/>
            <a:ext cx="3387725" cy="3987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400" b="0" dirty="0">
                <a:solidFill>
                  <a:srgbClr val="FF7F7F"/>
                </a:solidFill>
                <a:latin typeface="微软雅黑" panose="020B0503020204020204" charset="-122"/>
                <a:ea typeface="微软雅黑" panose="020B0503020204020204" charset="-122"/>
              </a:rPr>
              <a:t>  </a:t>
            </a:r>
            <a:r>
              <a:rPr lang="en-US" altLang="zh-CN" sz="1400" b="0" dirty="0">
                <a:solidFill>
                  <a:schemeClr val="tx1"/>
                </a:solidFill>
                <a:latin typeface="微软雅黑" panose="020B0503020204020204" charset="-122"/>
                <a:ea typeface="微软雅黑" panose="020B0503020204020204" charset="-122"/>
              </a:rPr>
              <a:t>       </a:t>
            </a:r>
            <a:r>
              <a:rPr lang="en-US" altLang="zh-CN" sz="2000" dirty="0">
                <a:solidFill>
                  <a:schemeClr val="tx1"/>
                </a:solidFill>
                <a:latin typeface="华文中宋" panose="02010600040101010101" pitchFamily="2" charset="-122"/>
                <a:ea typeface="华文中宋" panose="02010600040101010101" pitchFamily="2" charset="-122"/>
              </a:rPr>
              <a:t> </a:t>
            </a:r>
            <a:r>
              <a:rPr lang="zh-CN" altLang="en-US" sz="2000" dirty="0">
                <a:solidFill>
                  <a:schemeClr val="tx1"/>
                </a:solidFill>
                <a:latin typeface="华文中宋" panose="02010600040101010101" pitchFamily="2" charset="-122"/>
                <a:ea typeface="华文中宋" panose="02010600040101010101" pitchFamily="2" charset="-122"/>
              </a:rPr>
              <a:t>七</a:t>
            </a:r>
            <a:r>
              <a:rPr lang="zh-CN" altLang="zh-CN" sz="2000" dirty="0">
                <a:solidFill>
                  <a:schemeClr val="tx1"/>
                </a:solidFill>
                <a:latin typeface="华文中宋" panose="02010600040101010101" pitchFamily="2" charset="-122"/>
                <a:ea typeface="华文中宋" panose="02010600040101010101" pitchFamily="2" charset="-122"/>
              </a:rPr>
              <a:t> </a:t>
            </a:r>
            <a:r>
              <a:rPr lang="en-US" altLang="zh-CN" sz="2000" dirty="0">
                <a:solidFill>
                  <a:schemeClr val="tx1"/>
                </a:solidFill>
                <a:latin typeface="华文中宋" panose="02010600040101010101" pitchFamily="2" charset="-122"/>
                <a:ea typeface="华文中宋" panose="02010600040101010101" pitchFamily="2" charset="-122"/>
              </a:rPr>
              <a:t>.</a:t>
            </a:r>
            <a:r>
              <a:rPr lang="zh-CN" altLang="zh-CN" sz="2000" dirty="0">
                <a:solidFill>
                  <a:schemeClr val="tx1"/>
                </a:solidFill>
                <a:latin typeface="华文中宋" panose="02010600040101010101" pitchFamily="2" charset="-122"/>
                <a:ea typeface="华文中宋" panose="02010600040101010101" pitchFamily="2" charset="-122"/>
              </a:rPr>
              <a:t> 心肺功能治疗设备</a:t>
            </a:r>
            <a:r>
              <a:rPr lang="en-US" altLang="zh-CN" sz="2000" dirty="0">
                <a:solidFill>
                  <a:schemeClr val="tx1"/>
                </a:solidFill>
                <a:latin typeface="华文中宋" panose="02010600040101010101" pitchFamily="2" charset="-122"/>
                <a:ea typeface="华文中宋" panose="02010600040101010101" pitchFamily="2" charset="-122"/>
              </a:rPr>
              <a:t> </a:t>
            </a:r>
            <a:endParaRPr lang="en-US" altLang="zh-CN" sz="2000" dirty="0">
              <a:solidFill>
                <a:schemeClr val="tx1"/>
              </a:solidFill>
              <a:latin typeface="华文中宋" panose="02010600040101010101" pitchFamily="2" charset="-122"/>
              <a:ea typeface="华文中宋" panose="02010600040101010101" pitchFamily="2" charset="-122"/>
            </a:endParaRPr>
          </a:p>
        </p:txBody>
      </p:sp>
      <p:sp>
        <p:nvSpPr>
          <p:cNvPr id="38916" name="文本框 3"/>
          <p:cNvSpPr txBox="1"/>
          <p:nvPr/>
        </p:nvSpPr>
        <p:spPr>
          <a:xfrm>
            <a:off x="2158365" y="5744845"/>
            <a:ext cx="7743825" cy="5835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可评估各类人群的心肺储备功能，制定心肺康复的运动处方，用于呼吸困难的评估与诊断，心血管疾病严重程度和预后的评估，药物和康复疗效的评估。</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1"/>
            </p:custDataLst>
          </p:nvPr>
        </p:nvGraphicFramePr>
        <p:xfrm>
          <a:off x="1324610" y="1666875"/>
          <a:ext cx="8929370" cy="3169285"/>
        </p:xfrm>
        <a:graphic>
          <a:graphicData uri="http://schemas.openxmlformats.org/drawingml/2006/table">
            <a:tbl>
              <a:tblPr firstRow="1" bandRow="1">
                <a:tableStyleId>{5940675A-B579-460E-94D1-54222C63F5DA}</a:tableStyleId>
              </a:tblPr>
              <a:tblGrid>
                <a:gridCol w="4464685"/>
                <a:gridCol w="4464685"/>
              </a:tblGrid>
              <a:tr h="3169285">
                <a:tc>
                  <a:txBody>
                    <a:bodyPr/>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支具</a:t>
                      </a: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假肢</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矫形器</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辅助器具</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生活辅助器具</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假肢</a:t>
                      </a:r>
                      <a:r>
                        <a:rPr lang="zh-CN" alt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替代品</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现代智能假肢</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压力衣</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可穿戴技术肢体</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训练系统</a:t>
                      </a:r>
                      <a:endParaRPr lang="en-US" alt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txBody>
                  <a:tcPr marL="68584" marR="68584"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82000">
                          <a:schemeClr val="accent1">
                            <a:lumMod val="5000"/>
                            <a:lumOff val="95000"/>
                          </a:schemeClr>
                        </a:gs>
                        <a:gs pos="35000">
                          <a:srgbClr val="FAFAFA"/>
                        </a:gs>
                        <a:gs pos="57000">
                          <a:srgbClr val="36A4D0"/>
                        </a:gs>
                        <a:gs pos="18000">
                          <a:srgbClr val="FFFFFF">
                            <a:lumMod val="17000"/>
                            <a:lumOff val="83000"/>
                            <a:alpha val="16000"/>
                          </a:srgbClr>
                        </a:gs>
                        <a:gs pos="50000">
                          <a:srgbClr val="FAFAFA"/>
                        </a:gs>
                        <a:gs pos="27000">
                          <a:srgbClr val="36A4D0"/>
                        </a:gs>
                      </a:gsLst>
                      <a:lin ang="16200000"/>
                      <a:tileRect/>
                    </a:gradFill>
                  </a:tcPr>
                </a:tc>
                <a:tc>
                  <a:txBody>
                    <a:bodyPr/>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下肢矫形器</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护具</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肩吊带</a:t>
                      </a: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腰围</a:t>
                      </a: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颈托</a:t>
                      </a: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护膝</a:t>
                      </a: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     </a:t>
                      </a: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矫形鞋垫</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康复工程用设备</a:t>
                      </a:r>
                      <a:endParaRPr 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p>
                      <a:pPr indent="0">
                        <a:buNone/>
                      </a:pPr>
                      <a:r>
                        <a:rPr lang="en-US" sz="1600" b="0" dirty="0" err="1">
                          <a:solidFill>
                            <a:srgbClr val="111111"/>
                          </a:solidFill>
                          <a:latin typeface="华文中宋" panose="02010600040101010101" pitchFamily="2" charset="-122"/>
                          <a:ea typeface="华文中宋" panose="02010600040101010101" pitchFamily="2" charset="-122"/>
                          <a:cs typeface="华文中宋" panose="02010600040101010101" pitchFamily="2" charset="-122"/>
                        </a:rPr>
                        <a:t>听力及语言辅助器具</a:t>
                      </a:r>
                      <a:endParaRPr lang="en-US" altLang="en-US" sz="1600" b="0" dirty="0">
                        <a:solidFill>
                          <a:srgbClr val="111111"/>
                        </a:solidFill>
                        <a:latin typeface="华文中宋" panose="02010600040101010101" pitchFamily="2" charset="-122"/>
                        <a:ea typeface="华文中宋" panose="02010600040101010101" pitchFamily="2" charset="-122"/>
                        <a:cs typeface="华文中宋" panose="02010600040101010101" pitchFamily="2" charset="-122"/>
                      </a:endParaRPr>
                    </a:p>
                  </a:txBody>
                  <a:tcPr marL="68584" marR="68584" marT="0" marB="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gradFill>
                      <a:gsLst>
                        <a:gs pos="82000">
                          <a:schemeClr val="accent1">
                            <a:lumMod val="5000"/>
                            <a:lumOff val="95000"/>
                          </a:schemeClr>
                        </a:gs>
                        <a:gs pos="35000">
                          <a:srgbClr val="FAFAFA"/>
                        </a:gs>
                        <a:gs pos="57000">
                          <a:srgbClr val="36A4D0"/>
                        </a:gs>
                        <a:gs pos="18000">
                          <a:srgbClr val="FFFFFF">
                            <a:lumMod val="17000"/>
                            <a:lumOff val="83000"/>
                            <a:alpha val="16000"/>
                          </a:srgbClr>
                        </a:gs>
                        <a:gs pos="50000">
                          <a:srgbClr val="FAFAFA"/>
                        </a:gs>
                        <a:gs pos="27000">
                          <a:srgbClr val="36A4D0"/>
                        </a:gs>
                      </a:gsLst>
                      <a:lin ang="16200000"/>
                      <a:tileRect/>
                    </a:gradFill>
                  </a:tcPr>
                </a:tc>
              </a:tr>
            </a:tbl>
          </a:graphicData>
        </a:graphic>
      </p:graphicFrame>
      <p:sp>
        <p:nvSpPr>
          <p:cNvPr id="39940" name="文本框 13"/>
          <p:cNvSpPr txBox="1"/>
          <p:nvPr/>
        </p:nvSpPr>
        <p:spPr>
          <a:xfrm>
            <a:off x="3659188" y="765175"/>
            <a:ext cx="3678237" cy="39846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400" b="0" dirty="0">
                <a:solidFill>
                  <a:srgbClr val="FF7F7F"/>
                </a:solidFill>
                <a:latin typeface="微软雅黑" panose="020B0503020204020204" charset="-122"/>
                <a:ea typeface="微软雅黑" panose="020B0503020204020204" charset="-122"/>
              </a:rPr>
              <a:t> </a:t>
            </a:r>
            <a:r>
              <a:rPr lang="zh-CN" altLang="zh-CN" sz="2000" dirty="0">
                <a:solidFill>
                  <a:schemeClr val="tx1"/>
                </a:solidFill>
                <a:latin typeface="华文中宋" panose="02010600040101010101" pitchFamily="2" charset="-122"/>
                <a:ea typeface="华文中宋" panose="02010600040101010101" pitchFamily="2" charset="-122"/>
              </a:rPr>
              <a:t>八．支具、假肢、矫形器设备</a:t>
            </a:r>
            <a:r>
              <a:rPr lang="en-US" altLang="zh-CN" sz="2000" dirty="0">
                <a:solidFill>
                  <a:schemeClr val="tx1"/>
                </a:solidFill>
                <a:latin typeface="华文中宋" panose="02010600040101010101" pitchFamily="2" charset="-122"/>
                <a:ea typeface="华文中宋" panose="02010600040101010101" pitchFamily="2" charset="-122"/>
              </a:rPr>
              <a:t> </a:t>
            </a:r>
            <a:endParaRPr lang="en-US" altLang="zh-CN" sz="2000" dirty="0">
              <a:solidFill>
                <a:schemeClr val="tx1"/>
              </a:solidFill>
              <a:latin typeface="华文中宋" panose="02010600040101010101" pitchFamily="2" charset="-122"/>
              <a:ea typeface="华文中宋" panose="02010600040101010101" pitchFamily="2" charset="-122"/>
            </a:endParaRPr>
          </a:p>
        </p:txBody>
      </p:sp>
      <p:sp>
        <p:nvSpPr>
          <p:cNvPr id="39941" name="文本框 3"/>
          <p:cNvSpPr txBox="1"/>
          <p:nvPr/>
        </p:nvSpPr>
        <p:spPr>
          <a:xfrm>
            <a:off x="1289050" y="5102225"/>
            <a:ext cx="8851265" cy="5835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solidFill>
                  <a:srgbClr val="111111"/>
                </a:solidFill>
                <a:latin typeface="华文中宋" panose="02010600040101010101" pitchFamily="2" charset="-122"/>
                <a:ea typeface="华文中宋" panose="02010600040101010101" pitchFamily="2" charset="-122"/>
              </a:rPr>
              <a:t>以上设备在三级以上综合医院的康复医学科是应基本配备的，二级以下医院的康复医学科可选择性地购置，也可由假肢、矫形器专门制作部门的工程技术人员上门定制与安装使用。 </a:t>
            </a:r>
            <a:endParaRPr lang="zh-CN" altLang="en-US" sz="1600" b="0" dirty="0">
              <a:solidFill>
                <a:srgbClr val="111111"/>
              </a:solidFill>
              <a:latin typeface="华文中宋" panose="02010600040101010101" pitchFamily="2" charset="-122"/>
              <a:ea typeface="华文中宋" panose="02010600040101010101" pitchFamily="2" charset="-122"/>
            </a:endParaRPr>
          </a:p>
        </p:txBody>
      </p:sp>
      <p:sp>
        <p:nvSpPr>
          <p:cNvPr id="23" name="Title 6"/>
          <p:cNvSpPr txBox="1"/>
          <p:nvPr>
            <p:custDataLst>
              <p:tags r:id="rId2"/>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p:nvPr>
            <p:custDataLst>
              <p:tags r:id="rId1"/>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1471930" y="1293495"/>
            <a:ext cx="8498271" cy="4981267"/>
            <a:chOff x="3586" y="2705"/>
            <a:chExt cx="12115" cy="7193"/>
          </a:xfrm>
        </p:grpSpPr>
        <p:sp>
          <p:nvSpPr>
            <p:cNvPr id="2" name="文本框 1"/>
            <p:cNvSpPr txBox="1"/>
            <p:nvPr/>
          </p:nvSpPr>
          <p:spPr>
            <a:xfrm>
              <a:off x="4800" y="4989"/>
              <a:ext cx="9600" cy="754"/>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0963" name="图片 3" descr="1.电脑控制牵引装置"/>
            <p:cNvPicPr>
              <a:picLocks noChangeAspect="1"/>
            </p:cNvPicPr>
            <p:nvPr/>
          </p:nvPicPr>
          <p:blipFill>
            <a:blip r:embed="rId2"/>
            <a:stretch>
              <a:fillRect/>
            </a:stretch>
          </p:blipFill>
          <p:spPr>
            <a:xfrm>
              <a:off x="4286" y="2705"/>
              <a:ext cx="4932" cy="4398"/>
            </a:xfrm>
            <a:prstGeom prst="rect">
              <a:avLst/>
            </a:prstGeom>
            <a:noFill/>
            <a:ln w="9525">
              <a:noFill/>
            </a:ln>
          </p:spPr>
        </p:pic>
        <p:pic>
          <p:nvPicPr>
            <p:cNvPr id="40964" name="图片 7" descr="2.气动式手康复装置"/>
            <p:cNvPicPr>
              <a:picLocks noChangeAspect="1"/>
            </p:cNvPicPr>
            <p:nvPr/>
          </p:nvPicPr>
          <p:blipFill>
            <a:blip r:embed="rId3"/>
            <a:stretch>
              <a:fillRect/>
            </a:stretch>
          </p:blipFill>
          <p:spPr>
            <a:xfrm>
              <a:off x="10251" y="2755"/>
              <a:ext cx="4347" cy="4298"/>
            </a:xfrm>
            <a:prstGeom prst="rect">
              <a:avLst/>
            </a:prstGeom>
            <a:noFill/>
            <a:ln w="9525">
              <a:noFill/>
            </a:ln>
          </p:spPr>
        </p:pic>
        <p:sp>
          <p:nvSpPr>
            <p:cNvPr id="40965" name="文本框 5"/>
            <p:cNvSpPr txBox="1"/>
            <p:nvPr/>
          </p:nvSpPr>
          <p:spPr>
            <a:xfrm>
              <a:off x="3586" y="7690"/>
              <a:ext cx="5640" cy="199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400" b="0" dirty="0">
                  <a:solidFill>
                    <a:schemeClr val="tx1"/>
                  </a:solidFill>
                  <a:latin typeface="华文中宋" panose="02010600040101010101" pitchFamily="2" charset="-122"/>
                  <a:ea typeface="华文中宋" panose="02010600040101010101" pitchFamily="2" charset="-122"/>
                </a:rPr>
                <a:t>适应症：</a:t>
              </a:r>
              <a:endParaRPr lang="zh-CN" altLang="en-US" sz="1400" b="0" dirty="0">
                <a:solidFill>
                  <a:schemeClr val="tx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r>
                <a:rPr lang="zh-CN" altLang="en-US" sz="1400" b="0" dirty="0">
                  <a:solidFill>
                    <a:schemeClr val="tx1"/>
                  </a:solidFill>
                  <a:latin typeface="华文中宋" panose="02010600040101010101" pitchFamily="2" charset="-122"/>
                  <a:ea typeface="华文中宋" panose="02010600040101010101" pitchFamily="2" charset="-122"/>
                </a:rPr>
                <a:t>主要用于颈椎、腰椎牵引，可治疗椎间盘突出症、颈椎骨质增生、脊柱小关节紊乱；由颈椎病引起的颈、肩、臂、头痛，由腰椎病引起的腰背痛、腰腿痛等,修复颈腰椎运动损伤。</a:t>
              </a:r>
              <a:endParaRPr lang="zh-CN" altLang="en-US" sz="1400" b="0" dirty="0">
                <a:solidFill>
                  <a:schemeClr val="tx1"/>
                </a:solidFill>
                <a:latin typeface="华文中宋" panose="02010600040101010101" pitchFamily="2" charset="-122"/>
                <a:ea typeface="华文中宋" panose="02010600040101010101" pitchFamily="2" charset="-122"/>
              </a:endParaRPr>
            </a:p>
          </p:txBody>
        </p:sp>
        <p:sp>
          <p:nvSpPr>
            <p:cNvPr id="40966" name="文本框 6"/>
            <p:cNvSpPr txBox="1"/>
            <p:nvPr/>
          </p:nvSpPr>
          <p:spPr>
            <a:xfrm>
              <a:off x="4446" y="7318"/>
              <a:ext cx="4537" cy="53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800" dirty="0">
                  <a:solidFill>
                    <a:srgbClr val="FF7F7F"/>
                  </a:solidFill>
                  <a:latin typeface="微软雅黑" panose="020B0503020204020204" charset="-122"/>
                  <a:ea typeface="微软雅黑" panose="020B0503020204020204" charset="-122"/>
                </a:rPr>
                <a:t>       </a:t>
              </a:r>
              <a:r>
                <a:rPr lang="zh-CN" altLang="en-US" sz="1800" dirty="0">
                  <a:latin typeface="华文中宋" panose="02010600040101010101" pitchFamily="2" charset="-122"/>
                  <a:ea typeface="华文中宋" panose="02010600040101010101" pitchFamily="2" charset="-122"/>
                </a:rPr>
                <a:t>电脑控制牵引装置</a:t>
              </a:r>
              <a:endParaRPr lang="zh-CN" altLang="en-US" sz="1800" dirty="0">
                <a:latin typeface="华文中宋" panose="02010600040101010101" pitchFamily="2" charset="-122"/>
                <a:ea typeface="华文中宋" panose="02010600040101010101" pitchFamily="2" charset="-122"/>
              </a:endParaRPr>
            </a:p>
          </p:txBody>
        </p:sp>
        <p:sp>
          <p:nvSpPr>
            <p:cNvPr id="40967" name="文本框 8"/>
            <p:cNvSpPr txBox="1"/>
            <p:nvPr/>
          </p:nvSpPr>
          <p:spPr>
            <a:xfrm>
              <a:off x="10251" y="7358"/>
              <a:ext cx="4537" cy="53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800" dirty="0">
                  <a:solidFill>
                    <a:srgbClr val="FF7F7F"/>
                  </a:solidFill>
                  <a:latin typeface="微软雅黑" panose="020B0503020204020204" charset="-122"/>
                  <a:ea typeface="微软雅黑" panose="020B0503020204020204" charset="-122"/>
                </a:rPr>
                <a:t>      </a:t>
              </a:r>
              <a:r>
                <a:rPr lang="zh-CN" altLang="en-US" sz="1800" dirty="0">
                  <a:latin typeface="华文中宋" panose="02010600040101010101" pitchFamily="2" charset="-122"/>
                  <a:ea typeface="华文中宋" panose="02010600040101010101" pitchFamily="2" charset="-122"/>
                </a:rPr>
                <a:t>气动式手康复装置</a:t>
              </a:r>
              <a:endParaRPr lang="zh-CN" altLang="en-US" sz="1800" dirty="0">
                <a:latin typeface="华文中宋" panose="02010600040101010101" pitchFamily="2" charset="-122"/>
                <a:ea typeface="华文中宋" panose="02010600040101010101" pitchFamily="2" charset="-122"/>
              </a:endParaRPr>
            </a:p>
          </p:txBody>
        </p:sp>
        <p:sp>
          <p:nvSpPr>
            <p:cNvPr id="40968" name="文本框 10"/>
            <p:cNvSpPr txBox="1"/>
            <p:nvPr/>
          </p:nvSpPr>
          <p:spPr>
            <a:xfrm>
              <a:off x="9526" y="7900"/>
              <a:ext cx="6175" cy="199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400" b="0" dirty="0">
                  <a:solidFill>
                    <a:schemeClr val="tx1"/>
                  </a:solidFill>
                  <a:latin typeface="华文中宋" panose="02010600040101010101" pitchFamily="2" charset="-122"/>
                  <a:ea typeface="华文中宋" panose="02010600040101010101" pitchFamily="2" charset="-122"/>
                </a:rPr>
                <a:t>通过空气压力自动地驱使手指及手腕部活动，以降低痉挛，帮助恢复手指功能。本装置体积小、噪音低，特别适合手的早期康复需要。本装置不仅可以有效地预防或减轻手指关节的痉挛，而且可以作用于脑部神经及血管，促进脑部损伤的康复。</a:t>
              </a:r>
              <a:endParaRPr lang="zh-CN" altLang="en-US" sz="1400" b="0" dirty="0">
                <a:solidFill>
                  <a:schemeClr val="tx1"/>
                </a:solidFill>
                <a:latin typeface="华文中宋" panose="02010600040101010101" pitchFamily="2" charset="-122"/>
                <a:ea typeface="华文中宋" panose="02010600040101010101" pitchFamily="2" charset="-122"/>
              </a:endParaRPr>
            </a:p>
          </p:txBody>
        </p:sp>
      </p:grpSp>
      <p:sp>
        <p:nvSpPr>
          <p:cNvPr id="6" name="文本框 5"/>
          <p:cNvSpPr txBox="1"/>
          <p:nvPr/>
        </p:nvSpPr>
        <p:spPr>
          <a:xfrm>
            <a:off x="5228590" y="734060"/>
            <a:ext cx="837565" cy="410210"/>
          </a:xfrm>
          <a:prstGeom prst="rect">
            <a:avLst/>
          </a:prstGeom>
        </p:spPr>
        <p:txBody>
          <a:bodyPr wrap="square">
            <a:noAutofit/>
            <a:extLst>
              <a:ext uri="{4A0BC546-FE56-4ADE-93B0-CB8AF2F6F144}">
                <wpsdc:textFrameExt xmlns:wpsdc="http://www.wps.cn/officeDocument/2022/drawingmlCustomData" type="text"/>
              </a:ext>
            </a:extLst>
          </a:bodyPr>
          <a:p>
            <a:pPr algn="l"/>
            <a:r>
              <a:rPr lang="zh-CN" altLang="en-US" sz="2400">
                <a:latin typeface="华文中宋" panose="02010600040101010101" pitchFamily="2" charset="-122"/>
                <a:ea typeface="华文中宋" panose="02010600040101010101" pitchFamily="2" charset="-122"/>
              </a:rPr>
              <a:t>图示</a:t>
            </a:r>
            <a:endParaRPr lang="zh-CN" altLang="en-US" sz="2400">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00835" y="1284605"/>
            <a:ext cx="8543925" cy="4643120"/>
            <a:chOff x="2775" y="2968"/>
            <a:chExt cx="13455" cy="7312"/>
          </a:xfrm>
        </p:grpSpPr>
        <p:sp>
          <p:nvSpPr>
            <p:cNvPr id="2" name="文本框 1"/>
            <p:cNvSpPr txBox="1"/>
            <p:nvPr/>
          </p:nvSpPr>
          <p:spPr>
            <a:xfrm>
              <a:off x="4800" y="4989"/>
              <a:ext cx="9600" cy="822"/>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1987" name="图片 1" descr="3.步态训练系统"/>
            <p:cNvPicPr>
              <a:picLocks noChangeAspect="1"/>
            </p:cNvPicPr>
            <p:nvPr/>
          </p:nvPicPr>
          <p:blipFill>
            <a:blip r:embed="rId1"/>
            <a:stretch>
              <a:fillRect/>
            </a:stretch>
          </p:blipFill>
          <p:spPr>
            <a:xfrm>
              <a:off x="3733" y="2968"/>
              <a:ext cx="4527" cy="4112"/>
            </a:xfrm>
            <a:prstGeom prst="rect">
              <a:avLst/>
            </a:prstGeom>
            <a:noFill/>
            <a:ln w="9525">
              <a:noFill/>
            </a:ln>
          </p:spPr>
        </p:pic>
        <p:pic>
          <p:nvPicPr>
            <p:cNvPr id="41988" name="图片 2" descr="6.电脑干扰电治疗仪"/>
            <p:cNvPicPr>
              <a:picLocks noChangeAspect="1"/>
            </p:cNvPicPr>
            <p:nvPr/>
          </p:nvPicPr>
          <p:blipFill>
            <a:blip r:embed="rId2"/>
            <a:stretch>
              <a:fillRect/>
            </a:stretch>
          </p:blipFill>
          <p:spPr>
            <a:xfrm>
              <a:off x="10535" y="3083"/>
              <a:ext cx="2828" cy="6287"/>
            </a:xfrm>
            <a:prstGeom prst="rect">
              <a:avLst/>
            </a:prstGeom>
            <a:noFill/>
            <a:ln w="9525">
              <a:noFill/>
            </a:ln>
          </p:spPr>
        </p:pic>
        <p:sp>
          <p:nvSpPr>
            <p:cNvPr id="41989" name="文本框 3"/>
            <p:cNvSpPr txBox="1"/>
            <p:nvPr/>
          </p:nvSpPr>
          <p:spPr>
            <a:xfrm>
              <a:off x="3248" y="7080"/>
              <a:ext cx="6427" cy="32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400" b="0" dirty="0">
                  <a:solidFill>
                    <a:schemeClr val="tx1"/>
                  </a:solidFill>
                  <a:latin typeface="华文中宋" panose="02010600040101010101" pitchFamily="2" charset="-122"/>
                  <a:ea typeface="华文中宋" panose="02010600040101010101" pitchFamily="2" charset="-122"/>
                </a:rPr>
                <a:t>步态训练系统是带测量平台的跑步机，可检测和记录步、步速以及左右侧行走时间分布（步态对称），并具有声觉-视觉生物反馈供患者进行训练。患者可被即时的声觉和视觉生物反馈所激励。患者根据反馈信息随时调整为合适的步态模式，以及合适的步长、步速和左右脚对称行走。生物反馈有助于患者在康复训练的每一阶段都保持在“目标水平”上，步长增加，以及步速增加以及对称改善。</a:t>
              </a:r>
              <a:endParaRPr lang="zh-CN" altLang="en-US" sz="1400" b="0" dirty="0">
                <a:solidFill>
                  <a:schemeClr val="tx1"/>
                </a:solidFill>
                <a:latin typeface="华文中宋" panose="02010600040101010101" pitchFamily="2" charset="-122"/>
                <a:ea typeface="华文中宋" panose="02010600040101010101" pitchFamily="2" charset="-122"/>
              </a:endParaRPr>
            </a:p>
          </p:txBody>
        </p:sp>
        <p:sp>
          <p:nvSpPr>
            <p:cNvPr id="41990" name="文本框 5"/>
            <p:cNvSpPr txBox="1"/>
            <p:nvPr/>
          </p:nvSpPr>
          <p:spPr>
            <a:xfrm>
              <a:off x="13518" y="4318"/>
              <a:ext cx="2712" cy="552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400" b="0" dirty="0">
                  <a:solidFill>
                    <a:schemeClr val="tx1"/>
                  </a:solidFill>
                  <a:latin typeface="华文中宋" panose="02010600040101010101" pitchFamily="2" charset="-122"/>
                  <a:ea typeface="华文中宋" panose="02010600040101010101" pitchFamily="2" charset="-122"/>
                </a:rPr>
                <a:t>适应症：各种疼痛、坐骨神经痛、颈肩腰腿痛、骨性关节病、关节扭伤、肩关节周围、骨折后延迟愈合、软组织损伤、肌筋膜炎、肌肉劳损、注射后硬结等纤维增生、周围血循环障碍、非出血性溃疡病、胃下垂、平滑肌张力低下、肌力低下、肌肉萎缩、减轻肌痉挛。</a:t>
              </a:r>
              <a:endParaRPr lang="zh-CN" altLang="en-US" sz="1400" b="0" dirty="0">
                <a:solidFill>
                  <a:schemeClr val="tx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endParaRPr lang="zh-CN" altLang="en-US" sz="1200" b="0" dirty="0">
                <a:solidFill>
                  <a:schemeClr val="tx1"/>
                </a:solidFill>
                <a:latin typeface="华文中宋" panose="02010600040101010101" pitchFamily="2" charset="-122"/>
                <a:ea typeface="华文中宋" panose="02010600040101010101" pitchFamily="2" charset="-122"/>
              </a:endParaRPr>
            </a:p>
          </p:txBody>
        </p:sp>
        <p:sp>
          <p:nvSpPr>
            <p:cNvPr id="41991" name="文本框 6"/>
            <p:cNvSpPr txBox="1"/>
            <p:nvPr/>
          </p:nvSpPr>
          <p:spPr>
            <a:xfrm>
              <a:off x="2775" y="3843"/>
              <a:ext cx="550" cy="276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800" dirty="0">
                  <a:latin typeface="华文中宋" panose="02010600040101010101" pitchFamily="2" charset="-122"/>
                  <a:ea typeface="华文中宋" panose="02010600040101010101" pitchFamily="2" charset="-122"/>
                </a:rPr>
                <a:t>步态训练系统</a:t>
              </a:r>
              <a:endParaRPr lang="zh-CN" altLang="en-US" sz="1800" dirty="0">
                <a:latin typeface="华文中宋" panose="02010600040101010101" pitchFamily="2" charset="-122"/>
                <a:ea typeface="华文中宋" panose="02010600040101010101" pitchFamily="2" charset="-122"/>
              </a:endParaRPr>
            </a:p>
          </p:txBody>
        </p:sp>
        <p:sp>
          <p:nvSpPr>
            <p:cNvPr id="41992" name="文本框 7"/>
            <p:cNvSpPr txBox="1"/>
            <p:nvPr/>
          </p:nvSpPr>
          <p:spPr>
            <a:xfrm>
              <a:off x="9830" y="4410"/>
              <a:ext cx="550" cy="363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800" dirty="0">
                  <a:latin typeface="华文中宋" panose="02010600040101010101" pitchFamily="2" charset="-122"/>
                  <a:ea typeface="华文中宋" panose="02010600040101010101" pitchFamily="2" charset="-122"/>
                </a:rPr>
                <a:t>电脑干扰电治疗仪</a:t>
              </a:r>
              <a:endParaRPr lang="zh-CN" altLang="en-US" sz="1800" dirty="0">
                <a:latin typeface="华文中宋" panose="02010600040101010101" pitchFamily="2" charset="-122"/>
                <a:ea typeface="华文中宋" panose="02010600040101010101" pitchFamily="2" charset="-122"/>
              </a:endParaRPr>
            </a:p>
          </p:txBody>
        </p:sp>
      </p:grpSp>
      <p:sp>
        <p:nvSpPr>
          <p:cNvPr id="23" name="Title 6"/>
          <p:cNvSpPr txBox="1"/>
          <p:nvPr>
            <p:custDataLst>
              <p:tags r:id="rId3"/>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440815" y="1031875"/>
            <a:ext cx="10165080" cy="5131480"/>
            <a:chOff x="1485" y="3088"/>
            <a:chExt cx="13705" cy="6623"/>
          </a:xfrm>
        </p:grpSpPr>
        <p:pic>
          <p:nvPicPr>
            <p:cNvPr id="44035" name="图片 1" descr="9.上下肢循环促进装置"/>
            <p:cNvPicPr>
              <a:picLocks noChangeAspect="1"/>
            </p:cNvPicPr>
            <p:nvPr/>
          </p:nvPicPr>
          <p:blipFill>
            <a:blip r:embed="rId1"/>
            <a:stretch>
              <a:fillRect/>
            </a:stretch>
          </p:blipFill>
          <p:spPr>
            <a:xfrm>
              <a:off x="3728" y="3263"/>
              <a:ext cx="3312" cy="4982"/>
            </a:xfrm>
            <a:prstGeom prst="rect">
              <a:avLst/>
            </a:prstGeom>
            <a:noFill/>
            <a:ln w="9525">
              <a:noFill/>
            </a:ln>
          </p:spPr>
        </p:pic>
        <p:pic>
          <p:nvPicPr>
            <p:cNvPr id="44036" name="图片 2" descr="10. 助力电刺激器仪a"/>
            <p:cNvPicPr>
              <a:picLocks noChangeAspect="1"/>
            </p:cNvPicPr>
            <p:nvPr/>
          </p:nvPicPr>
          <p:blipFill>
            <a:blip r:embed="rId2"/>
            <a:stretch>
              <a:fillRect/>
            </a:stretch>
          </p:blipFill>
          <p:spPr>
            <a:xfrm>
              <a:off x="8405" y="3088"/>
              <a:ext cx="3063" cy="4602"/>
            </a:xfrm>
            <a:prstGeom prst="rect">
              <a:avLst/>
            </a:prstGeom>
            <a:noFill/>
            <a:ln w="9525">
              <a:noFill/>
            </a:ln>
          </p:spPr>
        </p:pic>
        <p:sp>
          <p:nvSpPr>
            <p:cNvPr id="44037" name="文本框 3"/>
            <p:cNvSpPr txBox="1"/>
            <p:nvPr/>
          </p:nvSpPr>
          <p:spPr>
            <a:xfrm>
              <a:off x="3523" y="8580"/>
              <a:ext cx="3722" cy="4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800" dirty="0">
                  <a:latin typeface="华文中宋" panose="02010600040101010101" pitchFamily="2" charset="-122"/>
                  <a:ea typeface="华文中宋" panose="02010600040101010101" pitchFamily="2" charset="-122"/>
                </a:rPr>
                <a:t>上下肢循环促进装置</a:t>
              </a:r>
              <a:endParaRPr lang="zh-CN" altLang="en-US" sz="1800" dirty="0">
                <a:latin typeface="华文中宋" panose="02010600040101010101" pitchFamily="2" charset="-122"/>
                <a:ea typeface="华文中宋" panose="02010600040101010101" pitchFamily="2" charset="-122"/>
              </a:endParaRPr>
            </a:p>
          </p:txBody>
        </p:sp>
        <p:sp>
          <p:nvSpPr>
            <p:cNvPr id="44038" name="文本框 4"/>
            <p:cNvSpPr txBox="1"/>
            <p:nvPr/>
          </p:nvSpPr>
          <p:spPr>
            <a:xfrm>
              <a:off x="11468" y="5275"/>
              <a:ext cx="3722" cy="4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800" dirty="0">
                  <a:latin typeface="华文中宋" panose="02010600040101010101" pitchFamily="2" charset="-122"/>
                  <a:ea typeface="华文中宋" panose="02010600040101010101" pitchFamily="2" charset="-122"/>
                </a:rPr>
                <a:t>助力电刺激仪</a:t>
              </a:r>
              <a:endParaRPr lang="zh-CN" altLang="en-US" sz="1800" dirty="0">
                <a:latin typeface="华文中宋" panose="02010600040101010101" pitchFamily="2" charset="-122"/>
                <a:ea typeface="华文中宋" panose="02010600040101010101" pitchFamily="2" charset="-122"/>
              </a:endParaRPr>
            </a:p>
          </p:txBody>
        </p:sp>
        <p:sp>
          <p:nvSpPr>
            <p:cNvPr id="44039" name="文本框 5"/>
            <p:cNvSpPr txBox="1"/>
            <p:nvPr/>
          </p:nvSpPr>
          <p:spPr>
            <a:xfrm>
              <a:off x="1485" y="4003"/>
              <a:ext cx="1803" cy="373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400" b="0" dirty="0">
                  <a:solidFill>
                    <a:schemeClr val="tx1"/>
                  </a:solidFill>
                  <a:latin typeface="华文中宋" panose="02010600040101010101" pitchFamily="2" charset="-122"/>
                  <a:ea typeface="华文中宋" panose="02010600040101010101" pitchFamily="2" charset="-122"/>
                </a:rPr>
                <a:t>此产品适应性广泛，可以改善上下肢的血液循环增加上下肢回流改善局部炎症，增加供氧，调整PH值。还可以增加人体兴奋性，促进内分泌系统，可用于神经系统疾病的康复。</a:t>
              </a:r>
              <a:endParaRPr lang="zh-CN" altLang="en-US" sz="1400" b="0" dirty="0">
                <a:solidFill>
                  <a:schemeClr val="tx1"/>
                </a:solidFill>
                <a:latin typeface="华文中宋" panose="02010600040101010101" pitchFamily="2" charset="-122"/>
                <a:ea typeface="华文中宋" panose="02010600040101010101" pitchFamily="2" charset="-122"/>
              </a:endParaRPr>
            </a:p>
          </p:txBody>
        </p:sp>
        <p:sp>
          <p:nvSpPr>
            <p:cNvPr id="44040" name="文本框 6"/>
            <p:cNvSpPr txBox="1"/>
            <p:nvPr/>
          </p:nvSpPr>
          <p:spPr>
            <a:xfrm>
              <a:off x="8405" y="7925"/>
              <a:ext cx="4220" cy="1786"/>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400" b="0" dirty="0">
                  <a:solidFill>
                    <a:schemeClr val="tx1"/>
                  </a:solidFill>
                  <a:latin typeface="华文中宋" panose="02010600040101010101" pitchFamily="2" charset="-122"/>
                  <a:ea typeface="华文中宋" panose="02010600040101010101" pitchFamily="2" charset="-122"/>
                </a:rPr>
                <a:t>助力电刺激仪是一个由表面肌电反馈控制的功能性电刺激装置。主要用于脑中风后的患者，不仅可以用于下肢训练，也可用于上肢的康复训练，而上肢康复训练往往会在物理治疗中被忽视。</a:t>
              </a:r>
              <a:endParaRPr lang="zh-CN" altLang="en-US" sz="1400" b="0" dirty="0">
                <a:solidFill>
                  <a:schemeClr val="tx1"/>
                </a:solidFill>
                <a:latin typeface="华文中宋" panose="02010600040101010101" pitchFamily="2" charset="-122"/>
                <a:ea typeface="华文中宋" panose="02010600040101010101" pitchFamily="2" charset="-122"/>
              </a:endParaRPr>
            </a:p>
          </p:txBody>
        </p:sp>
      </p:grpSp>
      <p:sp>
        <p:nvSpPr>
          <p:cNvPr id="23" name="Title 6"/>
          <p:cNvSpPr txBox="1"/>
          <p:nvPr>
            <p:custDataLst>
              <p:tags r:id="rId3"/>
            </p:custDataLst>
          </p:nvPr>
        </p:nvSpPr>
        <p:spPr>
          <a:xfrm>
            <a:off x="231407" y="97384"/>
            <a:ext cx="5806440" cy="9340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任务二、康复医学科的常用设备</a:t>
            </a:r>
            <a:br>
              <a:rPr lang="zh-CN" altLang="en-US" sz="2800">
                <a:latin typeface="华文中宋" panose="02010600040101010101" pitchFamily="2" charset="-122"/>
                <a:ea typeface="华文中宋" panose="02010600040101010101" pitchFamily="2" charset="-122"/>
                <a:sym typeface="+mn-ea"/>
              </a:rPr>
            </a:b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309562"/>
            <a:ext cx="10564260" cy="5543549"/>
          </a:xfrm>
          <a:prstGeom prst="rect">
            <a:avLst/>
          </a:prstGeom>
        </p:spPr>
      </p:pic>
      <p:sp>
        <p:nvSpPr>
          <p:cNvPr id="4" name="矩形 3"/>
          <p:cNvSpPr/>
          <p:nvPr/>
        </p:nvSpPr>
        <p:spPr>
          <a:xfrm>
            <a:off x="1329690" y="2114550"/>
            <a:ext cx="9100185" cy="221488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康复医学科的人员组成</a:t>
            </a:r>
            <a:endParaRPr lang="zh-CN" altLang="en-US" sz="6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1"/>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案例导入</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048000" y="1998345"/>
            <a:ext cx="6096000" cy="2861310"/>
          </a:xfrm>
          <a:prstGeom prst="rect">
            <a:avLst/>
          </a:prstGeom>
          <a:noFill/>
        </p:spPr>
        <p:txBody>
          <a:bodyPr wrap="square" rtlCol="0" anchor="t">
            <a:spAutoFit/>
          </a:bodyPr>
          <a:p>
            <a:pPr marL="0" marR="0" lvl="0" indent="0" algn="l"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lang="zh-CN" altLang="zh-CN" sz="2400" b="1" noProof="0" dirty="0">
                <a:ln>
                  <a:noFill/>
                </a:ln>
                <a:solidFill>
                  <a:srgbClr val="111111"/>
                </a:solidFill>
                <a:effectLst/>
                <a:uLnTx/>
                <a:uFillTx/>
                <a:latin typeface="Calibri" panose="020F0502020204030204" pitchFamily="34" charset="0"/>
                <a:ea typeface="幼圆" panose="02010509060101010101" pitchFamily="49" charset="-122"/>
                <a:sym typeface="+mn-ea"/>
              </a:rPr>
              <a:t>某市区三级甲等综合医院开设康复医学科门诊及治疗区域、病区，医院总编制床位</a:t>
            </a:r>
            <a:r>
              <a:rPr lang="en-US" altLang="zh-CN" sz="2400" b="1" noProof="0" dirty="0">
                <a:ln>
                  <a:noFill/>
                </a:ln>
                <a:solidFill>
                  <a:srgbClr val="111111"/>
                </a:solidFill>
                <a:effectLst/>
                <a:uLnTx/>
                <a:uFillTx/>
                <a:latin typeface="Calibri" panose="020F0502020204030204" pitchFamily="34" charset="0"/>
                <a:ea typeface="幼圆" panose="02010509060101010101" pitchFamily="49" charset="-122"/>
                <a:sym typeface="+mn-ea"/>
              </a:rPr>
              <a:t>3000</a:t>
            </a:r>
            <a:r>
              <a:rPr lang="zh-CN" altLang="zh-CN" sz="2400" b="1" noProof="0" dirty="0">
                <a:ln>
                  <a:noFill/>
                </a:ln>
                <a:solidFill>
                  <a:srgbClr val="111111"/>
                </a:solidFill>
                <a:effectLst/>
                <a:uLnTx/>
                <a:uFillTx/>
                <a:latin typeface="Calibri" panose="020F0502020204030204" pitchFamily="34" charset="0"/>
                <a:ea typeface="幼圆" panose="02010509060101010101" pitchFamily="49" charset="-122"/>
                <a:sym typeface="+mn-ea"/>
              </a:rPr>
              <a:t>张，康复医学科床位</a:t>
            </a:r>
            <a:r>
              <a:rPr lang="en-US" altLang="zh-CN" sz="2400" b="1" noProof="0" dirty="0">
                <a:ln>
                  <a:noFill/>
                </a:ln>
                <a:solidFill>
                  <a:srgbClr val="111111"/>
                </a:solidFill>
                <a:effectLst/>
                <a:uLnTx/>
                <a:uFillTx/>
                <a:latin typeface="Calibri" panose="020F0502020204030204" pitchFamily="34" charset="0"/>
                <a:ea typeface="幼圆" panose="02010509060101010101" pitchFamily="49" charset="-122"/>
                <a:sym typeface="+mn-ea"/>
              </a:rPr>
              <a:t>45</a:t>
            </a:r>
            <a:r>
              <a:rPr lang="zh-CN" altLang="zh-CN" sz="2400" b="1" noProof="0" dirty="0">
                <a:ln>
                  <a:noFill/>
                </a:ln>
                <a:solidFill>
                  <a:srgbClr val="111111"/>
                </a:solidFill>
                <a:effectLst/>
                <a:uLnTx/>
                <a:uFillTx/>
                <a:latin typeface="Calibri" panose="020F0502020204030204" pitchFamily="34" charset="0"/>
                <a:ea typeface="幼圆" panose="02010509060101010101" pitchFamily="49" charset="-122"/>
                <a:sym typeface="+mn-ea"/>
              </a:rPr>
              <a:t>张，现有神经康复、骨科康复、小儿康复等专业方向，康复医学科编制人数</a:t>
            </a:r>
            <a:r>
              <a:rPr lang="en-US" altLang="zh-CN" sz="2400" b="1" noProof="0" dirty="0">
                <a:ln>
                  <a:noFill/>
                </a:ln>
                <a:solidFill>
                  <a:srgbClr val="111111"/>
                </a:solidFill>
                <a:effectLst/>
                <a:uLnTx/>
                <a:uFillTx/>
                <a:latin typeface="Calibri" panose="020F0502020204030204" pitchFamily="34" charset="0"/>
                <a:ea typeface="幼圆" panose="02010509060101010101" pitchFamily="49" charset="-122"/>
                <a:sym typeface="+mn-ea"/>
              </a:rPr>
              <a:t>55</a:t>
            </a:r>
            <a:r>
              <a:rPr lang="zh-CN" altLang="zh-CN" sz="2400" b="1" noProof="0" dirty="0">
                <a:ln>
                  <a:noFill/>
                </a:ln>
                <a:solidFill>
                  <a:srgbClr val="111111"/>
                </a:solidFill>
                <a:effectLst/>
                <a:uLnTx/>
                <a:uFillTx/>
                <a:latin typeface="Calibri" panose="020F0502020204030204" pitchFamily="34" charset="0"/>
                <a:ea typeface="幼圆" panose="02010509060101010101" pitchFamily="49" charset="-122"/>
                <a:sym typeface="+mn-ea"/>
              </a:rPr>
              <a:t>人。</a:t>
            </a:r>
            <a:endParaRPr lang="zh-CN" altLang="zh-CN" sz="2400" b="1" noProof="0" dirty="0">
              <a:ln>
                <a:noFill/>
              </a:ln>
              <a:solidFill>
                <a:srgbClr val="111111"/>
              </a:solidFill>
              <a:effectLst/>
              <a:uLnTx/>
              <a:uFillTx/>
              <a:latin typeface="Calibri" panose="020F0502020204030204" pitchFamily="34" charset="0"/>
              <a:ea typeface="幼圆"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sp>
        <p:nvSpPr>
          <p:cNvPr id="11" name="圆角矩形标注 47"/>
          <p:cNvSpPr/>
          <p:nvPr>
            <p:custDataLst>
              <p:tags r:id="rId2"/>
            </p:custDataLst>
          </p:nvPr>
        </p:nvSpPr>
        <p:spPr>
          <a:xfrm>
            <a:off x="6537902" y="2807335"/>
            <a:ext cx="4033838" cy="53975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12" name="TextBox 8"/>
          <p:cNvSpPr txBox="1">
            <a:spLocks noChangeArrowheads="1"/>
          </p:cNvSpPr>
          <p:nvPr>
            <p:custDataLst>
              <p:tags r:id="rId3"/>
            </p:custDataLst>
          </p:nvPr>
        </p:nvSpPr>
        <p:spPr bwMode="auto">
          <a:xfrm>
            <a:off x="5098040" y="2807335"/>
            <a:ext cx="1296987" cy="53975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任务二</a:t>
            </a:r>
            <a:endParaRPr lang="zh-CN" altLang="en-US" sz="2400" b="1" kern="0" dirty="0">
              <a:solidFill>
                <a:prstClr val="black"/>
              </a:solidFill>
            </a:endParaRPr>
          </a:p>
        </p:txBody>
      </p:sp>
      <p:sp>
        <p:nvSpPr>
          <p:cNvPr id="13" name="TextBox 9"/>
          <p:cNvSpPr txBox="1">
            <a:spLocks noChangeArrowheads="1"/>
          </p:cNvSpPr>
          <p:nvPr>
            <p:custDataLst>
              <p:tags r:id="rId4"/>
            </p:custDataLst>
          </p:nvPr>
        </p:nvSpPr>
        <p:spPr bwMode="auto">
          <a:xfrm>
            <a:off x="6776027" y="2834323"/>
            <a:ext cx="3549650" cy="460375"/>
          </a:xfrm>
          <a:prstGeom prst="rect">
            <a:avLst/>
          </a:prstGeom>
          <a:noFill/>
          <a:ln w="9525">
            <a:noFill/>
            <a:miter lim="800000"/>
          </a:ln>
        </p:spPr>
        <p:txBody>
          <a:bodyPr>
            <a:spAutoFit/>
          </a:bodyPr>
          <a:lstStyle/>
          <a:p>
            <a:pPr algn="ctr">
              <a:spcBef>
                <a:spcPct val="20000"/>
              </a:spcBef>
              <a:buClr>
                <a:schemeClr val="hlink"/>
              </a:buClr>
            </a:pPr>
            <a:r>
              <a:rPr lang="zh-CN" altLang="en-US" sz="2400" b="1" dirty="0">
                <a:latin typeface="Calibri" panose="020F0502020204030204" pitchFamily="34" charset="0"/>
                <a:ea typeface="微软雅黑" panose="020B0503020204020204" charset="-122"/>
              </a:rPr>
              <a:t>康复医学科的常用设备</a:t>
            </a:r>
            <a:endParaRPr lang="zh-CN" altLang="en-US" sz="2400" b="1" dirty="0">
              <a:latin typeface="Calibri" panose="020F0502020204030204" pitchFamily="34" charset="0"/>
              <a:ea typeface="微软雅黑" panose="020B0503020204020204" charset="-122"/>
            </a:endParaRPr>
          </a:p>
        </p:txBody>
      </p:sp>
      <p:grpSp>
        <p:nvGrpSpPr>
          <p:cNvPr id="14" name="组合 1"/>
          <p:cNvGrpSpPr/>
          <p:nvPr>
            <p:custDataLst>
              <p:tags r:id="rId5"/>
            </p:custDataLst>
          </p:nvPr>
        </p:nvGrpSpPr>
        <p:grpSpPr bwMode="auto">
          <a:xfrm>
            <a:off x="5172652" y="1511935"/>
            <a:ext cx="5399088" cy="539750"/>
            <a:chOff x="1888376" y="1520825"/>
            <a:chExt cx="5399837" cy="540285"/>
          </a:xfrm>
        </p:grpSpPr>
        <p:sp>
          <p:nvSpPr>
            <p:cNvPr id="15" name="圆角矩形标注 50"/>
            <p:cNvSpPr/>
            <p:nvPr>
              <p:custDataLst>
                <p:tags r:id="rId6"/>
              </p:custDataLst>
            </p:nvPr>
          </p:nvSpPr>
          <p:spPr>
            <a:xfrm>
              <a:off x="3253815" y="1520825"/>
              <a:ext cx="4034398" cy="540285"/>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16" name="TextBox 11"/>
            <p:cNvSpPr txBox="1">
              <a:spLocks noChangeArrowheads="1"/>
            </p:cNvSpPr>
            <p:nvPr>
              <p:custDataLst>
                <p:tags r:id="rId7"/>
              </p:custDataLst>
            </p:nvPr>
          </p:nvSpPr>
          <p:spPr bwMode="auto">
            <a:xfrm>
              <a:off x="1888376" y="1520825"/>
              <a:ext cx="1297168" cy="540285"/>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一</a:t>
              </a:r>
              <a:endParaRPr lang="zh-CN" altLang="en-US" sz="2400" b="1" kern="0" dirty="0">
                <a:solidFill>
                  <a:prstClr val="black"/>
                </a:solidFill>
              </a:endParaRPr>
            </a:p>
          </p:txBody>
        </p:sp>
        <p:sp>
          <p:nvSpPr>
            <p:cNvPr id="19" name="TextBox 12"/>
            <p:cNvSpPr txBox="1">
              <a:spLocks noChangeArrowheads="1"/>
            </p:cNvSpPr>
            <p:nvPr>
              <p:custDataLst>
                <p:tags r:id="rId8"/>
              </p:custDataLst>
            </p:nvPr>
          </p:nvSpPr>
          <p:spPr bwMode="auto">
            <a:xfrm>
              <a:off x="3563371" y="1556058"/>
              <a:ext cx="3312414" cy="460831"/>
            </a:xfrm>
            <a:prstGeom prst="rect">
              <a:avLst/>
            </a:prstGeom>
            <a:noFill/>
            <a:ln w="9525">
              <a:noFill/>
              <a:miter lim="800000"/>
            </a:ln>
          </p:spPr>
          <p:txBody>
            <a:bodyPr>
              <a:spAutoFit/>
            </a:bodyPr>
            <a:lstStyle/>
            <a:p>
              <a:pPr algn="ctr">
                <a:spcBef>
                  <a:spcPct val="20000"/>
                </a:spcBef>
                <a:buClr>
                  <a:schemeClr val="hlink"/>
                </a:buClr>
                <a:buFont typeface="Wingdings" panose="05000000000000000000" pitchFamily="2" charset="2"/>
                <a:buNone/>
              </a:pPr>
              <a:r>
                <a:rPr lang="zh-CN" altLang="en-US" sz="2400" b="1" dirty="0">
                  <a:latin typeface="Calibri" panose="020F0502020204030204" pitchFamily="34" charset="0"/>
                  <a:ea typeface="微软雅黑" panose="020B0503020204020204" charset="-122"/>
                </a:rPr>
                <a:t>康复医学科的设置</a:t>
              </a:r>
              <a:endParaRPr lang="zh-CN" altLang="en-US" sz="2400" b="1" dirty="0">
                <a:latin typeface="Calibri" panose="020F0502020204030204" pitchFamily="34" charset="0"/>
                <a:ea typeface="微软雅黑" panose="020B0503020204020204" charset="-122"/>
              </a:endParaRPr>
            </a:p>
          </p:txBody>
        </p:sp>
      </p:grpSp>
      <p:grpSp>
        <p:nvGrpSpPr>
          <p:cNvPr id="22" name="组合 9"/>
          <p:cNvGrpSpPr/>
          <p:nvPr>
            <p:custDataLst>
              <p:tags r:id="rId9"/>
            </p:custDataLst>
          </p:nvPr>
        </p:nvGrpSpPr>
        <p:grpSpPr bwMode="auto">
          <a:xfrm>
            <a:off x="5129790" y="4047175"/>
            <a:ext cx="5534025" cy="539750"/>
            <a:chOff x="1888376" y="1520717"/>
            <a:chExt cx="5534818" cy="540291"/>
          </a:xfrm>
        </p:grpSpPr>
        <p:sp>
          <p:nvSpPr>
            <p:cNvPr id="30" name="圆角矩形标注 50"/>
            <p:cNvSpPr/>
            <p:nvPr>
              <p:custDataLst>
                <p:tags r:id="rId10"/>
              </p:custDataLst>
            </p:nvPr>
          </p:nvSpPr>
          <p:spPr>
            <a:xfrm>
              <a:off x="3253822" y="1520717"/>
              <a:ext cx="4034415" cy="540291"/>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32" name="TextBox 11"/>
            <p:cNvSpPr txBox="1">
              <a:spLocks noChangeArrowheads="1"/>
            </p:cNvSpPr>
            <p:nvPr>
              <p:custDataLst>
                <p:tags r:id="rId11"/>
              </p:custDataLst>
            </p:nvPr>
          </p:nvSpPr>
          <p:spPr bwMode="auto">
            <a:xfrm>
              <a:off x="1888376" y="1520717"/>
              <a:ext cx="1297173" cy="540291"/>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三</a:t>
              </a:r>
              <a:endParaRPr lang="zh-CN" altLang="en-US" sz="2400" b="1" kern="0" dirty="0">
                <a:solidFill>
                  <a:prstClr val="black"/>
                </a:solidFill>
              </a:endParaRPr>
            </a:p>
          </p:txBody>
        </p:sp>
        <p:sp>
          <p:nvSpPr>
            <p:cNvPr id="37" name="TextBox 12"/>
            <p:cNvSpPr txBox="1">
              <a:spLocks noChangeArrowheads="1"/>
            </p:cNvSpPr>
            <p:nvPr>
              <p:custDataLst>
                <p:tags r:id="rId12"/>
              </p:custDataLst>
            </p:nvPr>
          </p:nvSpPr>
          <p:spPr bwMode="auto">
            <a:xfrm>
              <a:off x="3483064" y="1583410"/>
              <a:ext cx="3940130" cy="460836"/>
            </a:xfrm>
            <a:prstGeom prst="rect">
              <a:avLst/>
            </a:prstGeom>
            <a:noFill/>
            <a:ln w="9525">
              <a:noFill/>
              <a:miter lim="800000"/>
            </a:ln>
          </p:spPr>
          <p:txBody>
            <a:bodyPr>
              <a:spAutoFit/>
            </a:bodyPr>
            <a:lstStyle/>
            <a:p>
              <a:pPr algn="ctr">
                <a:spcBef>
                  <a:spcPct val="20000"/>
                </a:spcBef>
                <a:buClr>
                  <a:schemeClr val="hlink"/>
                </a:buClr>
                <a:buFont typeface="Arial" panose="020B0604020202020204" pitchFamily="34" charset="0"/>
                <a:buNone/>
              </a:pPr>
              <a:r>
                <a:rPr lang="zh-CN" altLang="en-US" sz="2400" b="1" dirty="0">
                  <a:latin typeface="Calibri" panose="020F0502020204030204" pitchFamily="34" charset="0"/>
                  <a:ea typeface="微软雅黑" panose="020B0503020204020204" charset="-122"/>
                </a:rPr>
                <a:t>康复医学科的人员组成</a:t>
              </a:r>
              <a:endParaRPr lang="zh-CN" altLang="en-US" sz="2400" b="1" dirty="0">
                <a:latin typeface="Calibri" panose="020F0502020204030204" pitchFamily="34" charset="0"/>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1"/>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任务三、康复医学科的人员组成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9" name="组合 18"/>
          <p:cNvGrpSpPr/>
          <p:nvPr/>
        </p:nvGrpSpPr>
        <p:grpSpPr>
          <a:xfrm>
            <a:off x="1164590" y="1432560"/>
            <a:ext cx="9782175" cy="4640899"/>
            <a:chOff x="623" y="2890"/>
            <a:chExt cx="13377" cy="6624"/>
          </a:xfrm>
        </p:grpSpPr>
        <p:sp>
          <p:nvSpPr>
            <p:cNvPr id="4" name="任意多边形 3"/>
            <p:cNvSpPr/>
            <p:nvPr/>
          </p:nvSpPr>
          <p:spPr>
            <a:xfrm>
              <a:off x="6428" y="3898"/>
              <a:ext cx="5153" cy="2578"/>
            </a:xfrm>
            <a:custGeom>
              <a:avLst/>
              <a:gdLst>
                <a:gd name="connsiteX0" fmla="*/ 1885950 w 3771900"/>
                <a:gd name="connsiteY0" fmla="*/ 0 h 2114550"/>
                <a:gd name="connsiteX1" fmla="*/ 3771900 w 3771900"/>
                <a:gd name="connsiteY1" fmla="*/ 1885950 h 2114550"/>
                <a:gd name="connsiteX2" fmla="*/ 3762163 w 3771900"/>
                <a:gd name="connsiteY2" fmla="*/ 2078778 h 2114550"/>
                <a:gd name="connsiteX3" fmla="*/ 3756704 w 3771900"/>
                <a:gd name="connsiteY3" fmla="*/ 2114550 h 2114550"/>
                <a:gd name="connsiteX4" fmla="*/ 15197 w 3771900"/>
                <a:gd name="connsiteY4" fmla="*/ 2114550 h 2114550"/>
                <a:gd name="connsiteX5" fmla="*/ 9737 w 3771900"/>
                <a:gd name="connsiteY5" fmla="*/ 2078778 h 2114550"/>
                <a:gd name="connsiteX6" fmla="*/ 0 w 3771900"/>
                <a:gd name="connsiteY6" fmla="*/ 1885950 h 2114550"/>
                <a:gd name="connsiteX7" fmla="*/ 1885950 w 3771900"/>
                <a:gd name="connsiteY7" fmla="*/ 0 h 2114550"/>
                <a:gd name="connsiteX0-1" fmla="*/ 3756704 w 3848144"/>
                <a:gd name="connsiteY0-2" fmla="*/ 2114550 h 2205990"/>
                <a:gd name="connsiteX1-3" fmla="*/ 15197 w 3848144"/>
                <a:gd name="connsiteY1-4" fmla="*/ 2114550 h 2205990"/>
                <a:gd name="connsiteX2-5" fmla="*/ 9737 w 3848144"/>
                <a:gd name="connsiteY2-6" fmla="*/ 2078778 h 2205990"/>
                <a:gd name="connsiteX3-7" fmla="*/ 0 w 3848144"/>
                <a:gd name="connsiteY3-8" fmla="*/ 1885950 h 2205990"/>
                <a:gd name="connsiteX4-9" fmla="*/ 1885950 w 3848144"/>
                <a:gd name="connsiteY4-10" fmla="*/ 0 h 2205990"/>
                <a:gd name="connsiteX5-11" fmla="*/ 3771900 w 3848144"/>
                <a:gd name="connsiteY5-12" fmla="*/ 1885950 h 2205990"/>
                <a:gd name="connsiteX6-13" fmla="*/ 3762163 w 3848144"/>
                <a:gd name="connsiteY6-14" fmla="*/ 2078778 h 2205990"/>
                <a:gd name="connsiteX7-15" fmla="*/ 3848144 w 3848144"/>
                <a:gd name="connsiteY7-16" fmla="*/ 2205990 h 2205990"/>
                <a:gd name="connsiteX0-17" fmla="*/ 3756704 w 3771900"/>
                <a:gd name="connsiteY0-18" fmla="*/ 2114550 h 2114550"/>
                <a:gd name="connsiteX1-19" fmla="*/ 15197 w 3771900"/>
                <a:gd name="connsiteY1-20" fmla="*/ 2114550 h 2114550"/>
                <a:gd name="connsiteX2-21" fmla="*/ 9737 w 3771900"/>
                <a:gd name="connsiteY2-22" fmla="*/ 2078778 h 2114550"/>
                <a:gd name="connsiteX3-23" fmla="*/ 0 w 3771900"/>
                <a:gd name="connsiteY3-24" fmla="*/ 1885950 h 2114550"/>
                <a:gd name="connsiteX4-25" fmla="*/ 1885950 w 3771900"/>
                <a:gd name="connsiteY4-26" fmla="*/ 0 h 2114550"/>
                <a:gd name="connsiteX5-27" fmla="*/ 3771900 w 3771900"/>
                <a:gd name="connsiteY5-28" fmla="*/ 1885950 h 2114550"/>
                <a:gd name="connsiteX6-29" fmla="*/ 3762163 w 3771900"/>
                <a:gd name="connsiteY6-30" fmla="*/ 2078778 h 2114550"/>
                <a:gd name="connsiteX0-31" fmla="*/ 3756704 w 3771900"/>
                <a:gd name="connsiteY0-32" fmla="*/ 2114550 h 2114550"/>
                <a:gd name="connsiteX1-33" fmla="*/ 15197 w 3771900"/>
                <a:gd name="connsiteY1-34" fmla="*/ 2114550 h 2114550"/>
                <a:gd name="connsiteX2-35" fmla="*/ 9737 w 3771900"/>
                <a:gd name="connsiteY2-36" fmla="*/ 2078778 h 2114550"/>
                <a:gd name="connsiteX3-37" fmla="*/ 0 w 3771900"/>
                <a:gd name="connsiteY3-38" fmla="*/ 1885950 h 2114550"/>
                <a:gd name="connsiteX4-39" fmla="*/ 1885950 w 3771900"/>
                <a:gd name="connsiteY4-40" fmla="*/ 0 h 2114550"/>
                <a:gd name="connsiteX5-41" fmla="*/ 3771900 w 3771900"/>
                <a:gd name="connsiteY5-42" fmla="*/ 1885950 h 2114550"/>
                <a:gd name="connsiteX0-43" fmla="*/ 15197 w 3771900"/>
                <a:gd name="connsiteY0-44" fmla="*/ 2114550 h 2114550"/>
                <a:gd name="connsiteX1-45" fmla="*/ 9737 w 3771900"/>
                <a:gd name="connsiteY1-46" fmla="*/ 2078778 h 2114550"/>
                <a:gd name="connsiteX2-47" fmla="*/ 0 w 3771900"/>
                <a:gd name="connsiteY2-48" fmla="*/ 1885950 h 2114550"/>
                <a:gd name="connsiteX3-49" fmla="*/ 1885950 w 3771900"/>
                <a:gd name="connsiteY3-50" fmla="*/ 0 h 2114550"/>
                <a:gd name="connsiteX4-51" fmla="*/ 3771900 w 3771900"/>
                <a:gd name="connsiteY4-52" fmla="*/ 1885950 h 2114550"/>
                <a:gd name="connsiteX0-53" fmla="*/ 15197 w 3771900"/>
                <a:gd name="connsiteY0-54" fmla="*/ 2114550 h 2114550"/>
                <a:gd name="connsiteX1-55" fmla="*/ 0 w 3771900"/>
                <a:gd name="connsiteY1-56" fmla="*/ 1885950 h 2114550"/>
                <a:gd name="connsiteX2-57" fmla="*/ 1885950 w 3771900"/>
                <a:gd name="connsiteY2-58" fmla="*/ 0 h 2114550"/>
                <a:gd name="connsiteX3-59" fmla="*/ 3771900 w 3771900"/>
                <a:gd name="connsiteY3-60" fmla="*/ 1885950 h 2114550"/>
                <a:gd name="connsiteX0-61" fmla="*/ 0 w 3771900"/>
                <a:gd name="connsiteY0-62" fmla="*/ 1885950 h 1885950"/>
                <a:gd name="connsiteX1-63" fmla="*/ 1885950 w 3771900"/>
                <a:gd name="connsiteY1-64" fmla="*/ 0 h 1885950"/>
                <a:gd name="connsiteX2-65" fmla="*/ 3771900 w 3771900"/>
                <a:gd name="connsiteY2-66" fmla="*/ 1885950 h 1885950"/>
              </a:gdLst>
              <a:ahLst/>
              <a:cxnLst>
                <a:cxn ang="0">
                  <a:pos x="connsiteX0-1" y="connsiteY0-2"/>
                </a:cxn>
                <a:cxn ang="0">
                  <a:pos x="connsiteX1-3" y="connsiteY1-4"/>
                </a:cxn>
                <a:cxn ang="0">
                  <a:pos x="connsiteX2-5" y="connsiteY2-6"/>
                </a:cxn>
              </a:cxnLst>
              <a:rect l="l" t="t" r="r" b="b"/>
              <a:pathLst>
                <a:path w="3771900" h="1885950">
                  <a:moveTo>
                    <a:pt x="0" y="1885950"/>
                  </a:moveTo>
                  <a:cubicBezTo>
                    <a:pt x="0" y="844369"/>
                    <a:pt x="844369" y="0"/>
                    <a:pt x="1885950" y="0"/>
                  </a:cubicBezTo>
                  <a:cubicBezTo>
                    <a:pt x="2927531" y="0"/>
                    <a:pt x="3771900" y="844369"/>
                    <a:pt x="3771900" y="1885950"/>
                  </a:cubicBezTo>
                </a:path>
              </a:pathLst>
            </a:custGeom>
            <a:noFill/>
            <a:ln w="38100">
              <a:solidFill>
                <a:srgbClr val="36A4D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6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rPr>
                <a:t> </a:t>
              </a:r>
              <a:endParaRPr kumimoji="0" lang="zh-CN" altLang="zh-CN" sz="16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9" name="组合 20"/>
            <p:cNvGrpSpPr/>
            <p:nvPr/>
          </p:nvGrpSpPr>
          <p:grpSpPr>
            <a:xfrm>
              <a:off x="5670" y="6050"/>
              <a:ext cx="1583" cy="1343"/>
              <a:chOff x="5081220" y="4627342"/>
              <a:chExt cx="1490211" cy="1263730"/>
            </a:xfrm>
          </p:grpSpPr>
          <p:sp>
            <p:nvSpPr>
              <p:cNvPr id="6" name="椭圆 5"/>
              <p:cNvSpPr/>
              <p:nvPr/>
            </p:nvSpPr>
            <p:spPr>
              <a:xfrm>
                <a:off x="5439059" y="4627342"/>
                <a:ext cx="736866" cy="736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rPr>
                  <a:t>1</a:t>
                </a:r>
                <a:endPar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4" name="矩形 13"/>
              <p:cNvSpPr/>
              <p:nvPr/>
            </p:nvSpPr>
            <p:spPr>
              <a:xfrm>
                <a:off x="5081220" y="5434698"/>
                <a:ext cx="1490211" cy="456374"/>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20" b="0" i="0" u="none" strike="noStrike" kern="1200" cap="none" spc="0" normalizeH="0" baseline="0" noProof="1">
                    <a:ln>
                      <a:noFill/>
                    </a:ln>
                    <a:solidFill>
                      <a:schemeClr val="accent1"/>
                    </a:solidFill>
                    <a:effectLst/>
                    <a:uLnTx/>
                    <a:uFillTx/>
                    <a:latin typeface="微软雅黑" panose="020B0503020204020204" charset="-122"/>
                    <a:ea typeface="微软雅黑" panose="020B0503020204020204" charset="-122"/>
                    <a:cs typeface="+mn-cs"/>
                  </a:rPr>
                  <a:t>康复医师</a:t>
                </a:r>
                <a:endParaRPr kumimoji="0" lang="zh-CN" altLang="en-US" sz="1620" b="0" i="0" u="none" strike="noStrike" kern="1200" cap="none" spc="0" normalizeH="0" baseline="0" noProof="1">
                  <a:ln>
                    <a:noFill/>
                  </a:ln>
                  <a:solidFill>
                    <a:schemeClr val="accent1"/>
                  </a:solidFill>
                  <a:effectLst/>
                  <a:uLnTx/>
                  <a:uFillTx/>
                  <a:latin typeface="微软雅黑" panose="020B0503020204020204" charset="-122"/>
                  <a:ea typeface="微软雅黑" panose="020B0503020204020204" charset="-122"/>
                  <a:cs typeface="+mn-cs"/>
                </a:endParaRPr>
              </a:p>
            </p:txBody>
          </p:sp>
        </p:grpSp>
        <p:grpSp>
          <p:nvGrpSpPr>
            <p:cNvPr id="10" name="组合 21"/>
            <p:cNvGrpSpPr/>
            <p:nvPr/>
          </p:nvGrpSpPr>
          <p:grpSpPr>
            <a:xfrm>
              <a:off x="6083" y="4008"/>
              <a:ext cx="1285" cy="1417"/>
              <a:chOff x="6032839" y="2075941"/>
              <a:chExt cx="1209791" cy="1332202"/>
            </a:xfrm>
          </p:grpSpPr>
          <p:sp>
            <p:nvSpPr>
              <p:cNvPr id="7" name="椭圆 6"/>
              <p:cNvSpPr/>
              <p:nvPr/>
            </p:nvSpPr>
            <p:spPr>
              <a:xfrm>
                <a:off x="6505928" y="2670380"/>
                <a:ext cx="736702" cy="73776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rPr>
                  <a:t>2</a:t>
                </a:r>
                <a:endPar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5" name="矩形 14"/>
              <p:cNvSpPr/>
              <p:nvPr/>
            </p:nvSpPr>
            <p:spPr>
              <a:xfrm>
                <a:off x="6032839" y="2075941"/>
                <a:ext cx="880276" cy="45587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20" b="0" i="0" u="none" strike="noStrike" kern="1200" cap="none" spc="0" normalizeH="0" baseline="0" noProof="1">
                    <a:ln>
                      <a:noFill/>
                    </a:ln>
                    <a:solidFill>
                      <a:schemeClr val="accent1"/>
                    </a:solidFill>
                    <a:effectLst/>
                    <a:uLnTx/>
                    <a:uFillTx/>
                    <a:latin typeface="华文中宋" panose="02010600040101010101" pitchFamily="2" charset="-122"/>
                    <a:ea typeface="华文中宋" panose="02010600040101010101" pitchFamily="2" charset="-122"/>
                    <a:cs typeface="+mn-cs"/>
                  </a:rPr>
                  <a:t>护士</a:t>
                </a:r>
                <a:endParaRPr kumimoji="0" lang="zh-CN" altLang="en-US" sz="1620" b="0" i="0" u="none" strike="noStrike" kern="1200" cap="none" spc="0" normalizeH="0" baseline="0" noProof="1">
                  <a:ln>
                    <a:noFill/>
                  </a:ln>
                  <a:solidFill>
                    <a:schemeClr val="accent1"/>
                  </a:solidFill>
                  <a:effectLst/>
                  <a:uLnTx/>
                  <a:uFillTx/>
                  <a:latin typeface="华文中宋" panose="02010600040101010101" pitchFamily="2" charset="-122"/>
                  <a:ea typeface="华文中宋" panose="02010600040101010101" pitchFamily="2" charset="-122"/>
                  <a:cs typeface="+mn-cs"/>
                </a:endParaRPr>
              </a:p>
            </p:txBody>
          </p:sp>
        </p:grpSp>
        <p:grpSp>
          <p:nvGrpSpPr>
            <p:cNvPr id="12" name="组合 22"/>
            <p:cNvGrpSpPr/>
            <p:nvPr/>
          </p:nvGrpSpPr>
          <p:grpSpPr>
            <a:xfrm>
              <a:off x="7815" y="2890"/>
              <a:ext cx="1970" cy="1418"/>
              <a:chOff x="9350830" y="2075941"/>
              <a:chExt cx="1855236" cy="1332202"/>
            </a:xfrm>
          </p:grpSpPr>
          <p:sp>
            <p:nvSpPr>
              <p:cNvPr id="8" name="椭圆 7"/>
              <p:cNvSpPr/>
              <p:nvPr/>
            </p:nvSpPr>
            <p:spPr>
              <a:xfrm>
                <a:off x="9350830" y="2670381"/>
                <a:ext cx="736916" cy="7377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rPr>
                  <a:t>3</a:t>
                </a:r>
                <a:endPar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6" name="矩形 15"/>
              <p:cNvSpPr/>
              <p:nvPr/>
            </p:nvSpPr>
            <p:spPr>
              <a:xfrm>
                <a:off x="9412043" y="2075941"/>
                <a:ext cx="1794023" cy="455554"/>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20" b="0" i="0" u="none" strike="noStrike" kern="1200" cap="none" spc="0" normalizeH="0" baseline="0" noProof="1">
                    <a:ln>
                      <a:noFill/>
                    </a:ln>
                    <a:solidFill>
                      <a:schemeClr val="accent1"/>
                    </a:solidFill>
                    <a:effectLst/>
                    <a:uLnTx/>
                    <a:uFillTx/>
                    <a:latin typeface="华文中宋" panose="02010600040101010101" pitchFamily="2" charset="-122"/>
                    <a:ea typeface="华文中宋" panose="02010600040101010101" pitchFamily="2" charset="-122"/>
                    <a:cs typeface="+mn-cs"/>
                  </a:rPr>
                  <a:t>物理治疗师</a:t>
                </a:r>
                <a:endParaRPr kumimoji="0" lang="zh-CN" altLang="en-US" sz="1620" b="0" i="0" u="none" strike="noStrike" kern="1200" cap="none" spc="0" normalizeH="0" baseline="0" noProof="1">
                  <a:ln>
                    <a:noFill/>
                  </a:ln>
                  <a:solidFill>
                    <a:schemeClr val="accent1"/>
                  </a:solidFill>
                  <a:effectLst/>
                  <a:uLnTx/>
                  <a:uFillTx/>
                  <a:latin typeface="华文中宋" panose="02010600040101010101" pitchFamily="2" charset="-122"/>
                  <a:ea typeface="华文中宋" panose="02010600040101010101" pitchFamily="2" charset="-122"/>
                  <a:cs typeface="+mn-cs"/>
                </a:endParaRPr>
              </a:p>
            </p:txBody>
          </p:sp>
        </p:grpSp>
        <p:sp>
          <p:nvSpPr>
            <p:cNvPr id="11" name="椭圆 10"/>
            <p:cNvSpPr/>
            <p:nvPr/>
          </p:nvSpPr>
          <p:spPr>
            <a:xfrm>
              <a:off x="7600" y="4880"/>
              <a:ext cx="2810" cy="2810"/>
            </a:xfrm>
            <a:prstGeom prst="ellipse">
              <a:avLst/>
            </a:prstGeom>
            <a:solidFill>
              <a:srgbClr val="36A4D0"/>
            </a:solidFill>
            <a:ln>
              <a:noFill/>
            </a:ln>
          </p:spPr>
          <p:style>
            <a:lnRef idx="2">
              <a:schemeClr val="accent1">
                <a:shade val="50000"/>
              </a:schemeClr>
            </a:lnRef>
            <a:fillRef idx="1">
              <a:schemeClr val="accent1"/>
            </a:fillRef>
            <a:effectRef idx="0">
              <a:schemeClr val="accent1"/>
            </a:effectRef>
            <a:fontRef idx="minor">
              <a:schemeClr val="lt1"/>
            </a:fontRef>
          </p:style>
          <p:txBody>
            <a:bodyPr lIns="61718" tIns="30858" rIns="61718" bIns="30858"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20" b="0" i="0" u="none" strike="noStrike" kern="1200" cap="none" spc="0" normalizeH="0" baseline="0" noProof="1">
                <a:ln>
                  <a:noFill/>
                </a:ln>
                <a:gradFill>
                  <a:gsLst>
                    <a:gs pos="100000">
                      <a:schemeClr val="bg1"/>
                    </a:gs>
                    <a:gs pos="28000">
                      <a:schemeClr val="accent1">
                        <a:lumMod val="5000"/>
                        <a:lumOff val="95000"/>
                      </a:schemeClr>
                    </a:gs>
                    <a:gs pos="70000">
                      <a:srgbClr val="FFC000"/>
                    </a:gs>
                  </a:gsLst>
                  <a:lin ang="5400000" scaled="1"/>
                </a:gradFill>
                <a:effectLst/>
                <a:uLnTx/>
                <a:uFillTx/>
                <a:latin typeface="微软雅黑" panose="020B0503020204020204" charset="-122"/>
                <a:ea typeface="微软雅黑" panose="020B0503020204020204" charset="-122"/>
                <a:cs typeface="+mn-cs"/>
              </a:endParaRPr>
            </a:p>
          </p:txBody>
        </p:sp>
        <p:grpSp>
          <p:nvGrpSpPr>
            <p:cNvPr id="13" name="组合 44"/>
            <p:cNvGrpSpPr/>
            <p:nvPr/>
          </p:nvGrpSpPr>
          <p:grpSpPr>
            <a:xfrm>
              <a:off x="9410" y="3235"/>
              <a:ext cx="2873" cy="1128"/>
              <a:chOff x="9863" y="2105"/>
              <a:chExt cx="2871" cy="1128"/>
            </a:xfrm>
          </p:grpSpPr>
          <p:sp>
            <p:nvSpPr>
              <p:cNvPr id="17" name="椭圆 16"/>
              <p:cNvSpPr/>
              <p:nvPr/>
            </p:nvSpPr>
            <p:spPr>
              <a:xfrm>
                <a:off x="9863" y="2450"/>
                <a:ext cx="782" cy="78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rPr>
                  <a:t>4</a:t>
                </a:r>
                <a:endPar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endParaRPr>
              </a:p>
            </p:txBody>
          </p:sp>
          <p:sp>
            <p:nvSpPr>
              <p:cNvPr id="48148" name="文本框 8"/>
              <p:cNvSpPr txBox="1"/>
              <p:nvPr/>
            </p:nvSpPr>
            <p:spPr>
              <a:xfrm>
                <a:off x="10646" y="2105"/>
                <a:ext cx="2088" cy="481"/>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latin typeface="华文中宋" panose="02010600040101010101" pitchFamily="2" charset="-122"/>
                    <a:ea typeface="华文中宋" panose="02010600040101010101" pitchFamily="2" charset="-122"/>
                  </a:rPr>
                  <a:t>作业治疗师</a:t>
                </a:r>
                <a:endParaRPr lang="zh-CN" altLang="en-US" sz="1600" b="0" dirty="0">
                  <a:latin typeface="华文中宋" panose="02010600040101010101" pitchFamily="2" charset="-122"/>
                  <a:ea typeface="华文中宋" panose="02010600040101010101" pitchFamily="2" charset="-122"/>
                </a:endParaRPr>
              </a:p>
            </p:txBody>
          </p:sp>
        </p:grpSp>
        <p:grpSp>
          <p:nvGrpSpPr>
            <p:cNvPr id="18" name="组合 45"/>
            <p:cNvGrpSpPr/>
            <p:nvPr/>
          </p:nvGrpSpPr>
          <p:grpSpPr>
            <a:xfrm>
              <a:off x="10785" y="4363"/>
              <a:ext cx="2885" cy="965"/>
              <a:chOff x="11238" y="3233"/>
              <a:chExt cx="2883" cy="964"/>
            </a:xfrm>
          </p:grpSpPr>
          <p:sp>
            <p:nvSpPr>
              <p:cNvPr id="20" name="椭圆 19"/>
              <p:cNvSpPr/>
              <p:nvPr/>
            </p:nvSpPr>
            <p:spPr>
              <a:xfrm>
                <a:off x="11238" y="3413"/>
                <a:ext cx="794" cy="7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rPr>
                  <a:t>5</a:t>
                </a:r>
                <a:endPar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endParaRPr>
              </a:p>
            </p:txBody>
          </p:sp>
          <p:sp>
            <p:nvSpPr>
              <p:cNvPr id="48146" name="文本框 37"/>
              <p:cNvSpPr txBox="1"/>
              <p:nvPr/>
            </p:nvSpPr>
            <p:spPr>
              <a:xfrm>
                <a:off x="12033" y="3233"/>
                <a:ext cx="2088" cy="481"/>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latin typeface="华文中宋" panose="02010600040101010101" pitchFamily="2" charset="-122"/>
                    <a:ea typeface="华文中宋" panose="02010600040101010101" pitchFamily="2" charset="-122"/>
                  </a:rPr>
                  <a:t>言语治疗师</a:t>
                </a:r>
                <a:endParaRPr lang="zh-CN" altLang="en-US" sz="1600" b="0" dirty="0">
                  <a:latin typeface="华文中宋" panose="02010600040101010101" pitchFamily="2" charset="-122"/>
                  <a:ea typeface="华文中宋" panose="02010600040101010101" pitchFamily="2" charset="-122"/>
                </a:endParaRPr>
              </a:p>
            </p:txBody>
          </p:sp>
        </p:grpSp>
        <p:grpSp>
          <p:nvGrpSpPr>
            <p:cNvPr id="21" name="组合 46"/>
            <p:cNvGrpSpPr/>
            <p:nvPr/>
          </p:nvGrpSpPr>
          <p:grpSpPr>
            <a:xfrm>
              <a:off x="11130" y="6050"/>
              <a:ext cx="2870" cy="783"/>
              <a:chOff x="11582" y="4919"/>
              <a:chExt cx="2871" cy="783"/>
            </a:xfrm>
          </p:grpSpPr>
          <p:sp>
            <p:nvSpPr>
              <p:cNvPr id="35" name="椭圆 34"/>
              <p:cNvSpPr/>
              <p:nvPr/>
            </p:nvSpPr>
            <p:spPr>
              <a:xfrm>
                <a:off x="11582" y="4919"/>
                <a:ext cx="783" cy="78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rPr>
                  <a:t>6</a:t>
                </a:r>
                <a:endParaRPr kumimoji="0" lang="zh-CN" altLang="zh-CN" sz="2000" b="0" i="0" u="none" strike="noStrike" kern="1200" cap="none" spc="0" normalizeH="0" baseline="0" noProof="1">
                  <a:ln>
                    <a:noFill/>
                  </a:ln>
                  <a:solidFill>
                    <a:srgbClr val="FFFFFF"/>
                  </a:solidFill>
                  <a:effectLst/>
                  <a:uLnTx/>
                  <a:uFillTx/>
                  <a:latin typeface="微软雅黑" panose="020B0503020204020204" charset="-122"/>
                  <a:ea typeface="微软雅黑" panose="020B0503020204020204" charset="-122"/>
                  <a:cs typeface="+mn-cs"/>
                </a:endParaRPr>
              </a:p>
            </p:txBody>
          </p:sp>
          <p:sp>
            <p:nvSpPr>
              <p:cNvPr id="48144" name="文本框 38"/>
              <p:cNvSpPr txBox="1"/>
              <p:nvPr/>
            </p:nvSpPr>
            <p:spPr>
              <a:xfrm>
                <a:off x="12365" y="5171"/>
                <a:ext cx="2088" cy="481"/>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1600" b="0" dirty="0">
                    <a:latin typeface="华文中宋" panose="02010600040101010101" pitchFamily="2" charset="-122"/>
                    <a:ea typeface="华文中宋" panose="02010600040101010101" pitchFamily="2" charset="-122"/>
                  </a:rPr>
                  <a:t>心理治疗师</a:t>
                </a:r>
                <a:endParaRPr lang="zh-CN" altLang="en-US" sz="1600" b="0" dirty="0">
                  <a:latin typeface="华文中宋" panose="02010600040101010101" pitchFamily="2" charset="-122"/>
                  <a:ea typeface="华文中宋" panose="02010600040101010101" pitchFamily="2" charset="-122"/>
                </a:endParaRPr>
              </a:p>
            </p:txBody>
          </p:sp>
        </p:grpSp>
        <p:sp>
          <p:nvSpPr>
            <p:cNvPr id="41" name="文本框 40"/>
            <p:cNvSpPr txBox="1"/>
            <p:nvPr/>
          </p:nvSpPr>
          <p:spPr>
            <a:xfrm>
              <a:off x="5100" y="7803"/>
              <a:ext cx="8215" cy="1711"/>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800" dirty="0">
                  <a:solidFill>
                    <a:srgbClr val="111111"/>
                  </a:solidFill>
                  <a:latin typeface="华文中宋" panose="02010600040101010101" pitchFamily="2" charset="-122"/>
                  <a:ea typeface="华文中宋" panose="02010600040101010101" pitchFamily="2" charset="-122"/>
                </a:rPr>
                <a:t>规模较大的康复医学科或康复中心应配备中医医师、中医针灸医师、心理治疗师、支具与矫形器师、文体治疗师、社会工作者等。</a:t>
              </a:r>
              <a:endParaRPr lang="zh-CN" altLang="zh-CN" sz="180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endParaRPr lang="zh-CN" altLang="en-US" sz="1800" dirty="0">
                <a:latin typeface="华文中宋" panose="02010600040101010101" pitchFamily="2" charset="-122"/>
                <a:ea typeface="华文中宋" panose="02010600040101010101" pitchFamily="2" charset="-122"/>
              </a:endParaRPr>
            </a:p>
          </p:txBody>
        </p:sp>
        <p:sp>
          <p:nvSpPr>
            <p:cNvPr id="44" name="Freeform 221"/>
            <p:cNvSpPr>
              <a:spLocks noEditPoints="1"/>
            </p:cNvSpPr>
            <p:nvPr/>
          </p:nvSpPr>
          <p:spPr bwMode="auto">
            <a:xfrm>
              <a:off x="8360" y="5830"/>
              <a:ext cx="1428" cy="868"/>
            </a:xfrm>
            <a:custGeom>
              <a:avLst/>
              <a:gdLst>
                <a:gd name="T0" fmla="*/ 2650 w 3261"/>
                <a:gd name="T1" fmla="*/ 2036 h 2443"/>
                <a:gd name="T2" fmla="*/ 2650 w 3261"/>
                <a:gd name="T3" fmla="*/ 2239 h 2443"/>
                <a:gd name="T4" fmla="*/ 2853 w 3261"/>
                <a:gd name="T5" fmla="*/ 2239 h 2443"/>
                <a:gd name="T6" fmla="*/ 2853 w 3261"/>
                <a:gd name="T7" fmla="*/ 2036 h 2443"/>
                <a:gd name="T8" fmla="*/ 2650 w 3261"/>
                <a:gd name="T9" fmla="*/ 2036 h 2443"/>
                <a:gd name="T10" fmla="*/ 0 w 3261"/>
                <a:gd name="T11" fmla="*/ 1832 h 2443"/>
                <a:gd name="T12" fmla="*/ 3261 w 3261"/>
                <a:gd name="T13" fmla="*/ 1832 h 2443"/>
                <a:gd name="T14" fmla="*/ 3258 w 3261"/>
                <a:gd name="T15" fmla="*/ 1895 h 2443"/>
                <a:gd name="T16" fmla="*/ 3249 w 3261"/>
                <a:gd name="T17" fmla="*/ 1955 h 2443"/>
                <a:gd name="T18" fmla="*/ 3234 w 3261"/>
                <a:gd name="T19" fmla="*/ 2014 h 2443"/>
                <a:gd name="T20" fmla="*/ 3213 w 3261"/>
                <a:gd name="T21" fmla="*/ 2070 h 2443"/>
                <a:gd name="T22" fmla="*/ 3188 w 3261"/>
                <a:gd name="T23" fmla="*/ 2123 h 2443"/>
                <a:gd name="T24" fmla="*/ 3156 w 3261"/>
                <a:gd name="T25" fmla="*/ 2173 h 2443"/>
                <a:gd name="T26" fmla="*/ 3121 w 3261"/>
                <a:gd name="T27" fmla="*/ 2220 h 2443"/>
                <a:gd name="T28" fmla="*/ 3082 w 3261"/>
                <a:gd name="T29" fmla="*/ 2263 h 2443"/>
                <a:gd name="T30" fmla="*/ 3039 w 3261"/>
                <a:gd name="T31" fmla="*/ 2304 h 2443"/>
                <a:gd name="T32" fmla="*/ 2992 w 3261"/>
                <a:gd name="T33" fmla="*/ 2339 h 2443"/>
                <a:gd name="T34" fmla="*/ 2941 w 3261"/>
                <a:gd name="T35" fmla="*/ 2369 h 2443"/>
                <a:gd name="T36" fmla="*/ 2887 w 3261"/>
                <a:gd name="T37" fmla="*/ 2395 h 2443"/>
                <a:gd name="T38" fmla="*/ 2831 w 3261"/>
                <a:gd name="T39" fmla="*/ 2415 h 2443"/>
                <a:gd name="T40" fmla="*/ 2773 w 3261"/>
                <a:gd name="T41" fmla="*/ 2430 h 2443"/>
                <a:gd name="T42" fmla="*/ 2712 w 3261"/>
                <a:gd name="T43" fmla="*/ 2439 h 2443"/>
                <a:gd name="T44" fmla="*/ 2650 w 3261"/>
                <a:gd name="T45" fmla="*/ 2443 h 2443"/>
                <a:gd name="T46" fmla="*/ 611 w 3261"/>
                <a:gd name="T47" fmla="*/ 2443 h 2443"/>
                <a:gd name="T48" fmla="*/ 549 w 3261"/>
                <a:gd name="T49" fmla="*/ 2439 h 2443"/>
                <a:gd name="T50" fmla="*/ 489 w 3261"/>
                <a:gd name="T51" fmla="*/ 2430 h 2443"/>
                <a:gd name="T52" fmla="*/ 430 w 3261"/>
                <a:gd name="T53" fmla="*/ 2415 h 2443"/>
                <a:gd name="T54" fmla="*/ 373 w 3261"/>
                <a:gd name="T55" fmla="*/ 2395 h 2443"/>
                <a:gd name="T56" fmla="*/ 320 w 3261"/>
                <a:gd name="T57" fmla="*/ 2369 h 2443"/>
                <a:gd name="T58" fmla="*/ 270 w 3261"/>
                <a:gd name="T59" fmla="*/ 2339 h 2443"/>
                <a:gd name="T60" fmla="*/ 223 w 3261"/>
                <a:gd name="T61" fmla="*/ 2304 h 2443"/>
                <a:gd name="T62" fmla="*/ 179 w 3261"/>
                <a:gd name="T63" fmla="*/ 2263 h 2443"/>
                <a:gd name="T64" fmla="*/ 140 w 3261"/>
                <a:gd name="T65" fmla="*/ 2220 h 2443"/>
                <a:gd name="T66" fmla="*/ 104 w 3261"/>
                <a:gd name="T67" fmla="*/ 2173 h 2443"/>
                <a:gd name="T68" fmla="*/ 74 w 3261"/>
                <a:gd name="T69" fmla="*/ 2123 h 2443"/>
                <a:gd name="T70" fmla="*/ 48 w 3261"/>
                <a:gd name="T71" fmla="*/ 2070 h 2443"/>
                <a:gd name="T72" fmla="*/ 27 w 3261"/>
                <a:gd name="T73" fmla="*/ 2014 h 2443"/>
                <a:gd name="T74" fmla="*/ 12 w 3261"/>
                <a:gd name="T75" fmla="*/ 1955 h 2443"/>
                <a:gd name="T76" fmla="*/ 3 w 3261"/>
                <a:gd name="T77" fmla="*/ 1895 h 2443"/>
                <a:gd name="T78" fmla="*/ 0 w 3261"/>
                <a:gd name="T79" fmla="*/ 1832 h 2443"/>
                <a:gd name="T80" fmla="*/ 204 w 3261"/>
                <a:gd name="T81" fmla="*/ 0 h 2443"/>
                <a:gd name="T82" fmla="*/ 3057 w 3261"/>
                <a:gd name="T83" fmla="*/ 0 h 2443"/>
                <a:gd name="T84" fmla="*/ 3261 w 3261"/>
                <a:gd name="T85" fmla="*/ 1629 h 2443"/>
                <a:gd name="T86" fmla="*/ 0 w 3261"/>
                <a:gd name="T87" fmla="*/ 1629 h 2443"/>
                <a:gd name="T88" fmla="*/ 204 w 3261"/>
                <a:gd name="T89" fmla="*/ 0 h 2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61" h="2443">
                  <a:moveTo>
                    <a:pt x="2650" y="2036"/>
                  </a:moveTo>
                  <a:lnTo>
                    <a:pt x="2650" y="2239"/>
                  </a:lnTo>
                  <a:lnTo>
                    <a:pt x="2853" y="2239"/>
                  </a:lnTo>
                  <a:lnTo>
                    <a:pt x="2853" y="2036"/>
                  </a:lnTo>
                  <a:lnTo>
                    <a:pt x="2650" y="2036"/>
                  </a:lnTo>
                  <a:close/>
                  <a:moveTo>
                    <a:pt x="0" y="1832"/>
                  </a:moveTo>
                  <a:lnTo>
                    <a:pt x="3261" y="1832"/>
                  </a:lnTo>
                  <a:lnTo>
                    <a:pt x="3258" y="1895"/>
                  </a:lnTo>
                  <a:lnTo>
                    <a:pt x="3249" y="1955"/>
                  </a:lnTo>
                  <a:lnTo>
                    <a:pt x="3234" y="2014"/>
                  </a:lnTo>
                  <a:lnTo>
                    <a:pt x="3213" y="2070"/>
                  </a:lnTo>
                  <a:lnTo>
                    <a:pt x="3188" y="2123"/>
                  </a:lnTo>
                  <a:lnTo>
                    <a:pt x="3156" y="2173"/>
                  </a:lnTo>
                  <a:lnTo>
                    <a:pt x="3121" y="2220"/>
                  </a:lnTo>
                  <a:lnTo>
                    <a:pt x="3082" y="2263"/>
                  </a:lnTo>
                  <a:lnTo>
                    <a:pt x="3039" y="2304"/>
                  </a:lnTo>
                  <a:lnTo>
                    <a:pt x="2992" y="2339"/>
                  </a:lnTo>
                  <a:lnTo>
                    <a:pt x="2941" y="2369"/>
                  </a:lnTo>
                  <a:lnTo>
                    <a:pt x="2887" y="2395"/>
                  </a:lnTo>
                  <a:lnTo>
                    <a:pt x="2831" y="2415"/>
                  </a:lnTo>
                  <a:lnTo>
                    <a:pt x="2773" y="2430"/>
                  </a:lnTo>
                  <a:lnTo>
                    <a:pt x="2712" y="2439"/>
                  </a:lnTo>
                  <a:lnTo>
                    <a:pt x="2650" y="2443"/>
                  </a:lnTo>
                  <a:lnTo>
                    <a:pt x="611" y="2443"/>
                  </a:lnTo>
                  <a:lnTo>
                    <a:pt x="549" y="2439"/>
                  </a:lnTo>
                  <a:lnTo>
                    <a:pt x="489" y="2430"/>
                  </a:lnTo>
                  <a:lnTo>
                    <a:pt x="430" y="2415"/>
                  </a:lnTo>
                  <a:lnTo>
                    <a:pt x="373" y="2395"/>
                  </a:lnTo>
                  <a:lnTo>
                    <a:pt x="320" y="2369"/>
                  </a:lnTo>
                  <a:lnTo>
                    <a:pt x="270" y="2339"/>
                  </a:lnTo>
                  <a:lnTo>
                    <a:pt x="223" y="2304"/>
                  </a:lnTo>
                  <a:lnTo>
                    <a:pt x="179" y="2263"/>
                  </a:lnTo>
                  <a:lnTo>
                    <a:pt x="140" y="2220"/>
                  </a:lnTo>
                  <a:lnTo>
                    <a:pt x="104" y="2173"/>
                  </a:lnTo>
                  <a:lnTo>
                    <a:pt x="74" y="2123"/>
                  </a:lnTo>
                  <a:lnTo>
                    <a:pt x="48" y="2070"/>
                  </a:lnTo>
                  <a:lnTo>
                    <a:pt x="27" y="2014"/>
                  </a:lnTo>
                  <a:lnTo>
                    <a:pt x="12" y="1955"/>
                  </a:lnTo>
                  <a:lnTo>
                    <a:pt x="3" y="1895"/>
                  </a:lnTo>
                  <a:lnTo>
                    <a:pt x="0" y="1832"/>
                  </a:lnTo>
                  <a:close/>
                  <a:moveTo>
                    <a:pt x="204" y="0"/>
                  </a:moveTo>
                  <a:lnTo>
                    <a:pt x="3057" y="0"/>
                  </a:lnTo>
                  <a:lnTo>
                    <a:pt x="3261" y="1629"/>
                  </a:lnTo>
                  <a:lnTo>
                    <a:pt x="0" y="1629"/>
                  </a:lnTo>
                  <a:lnTo>
                    <a:pt x="204" y="0"/>
                  </a:lnTo>
                  <a:close/>
                </a:path>
              </a:pathLst>
            </a:custGeom>
            <a:solidFill>
              <a:schemeClr val="bg1"/>
            </a:solidFill>
            <a:ln w="0">
              <a:noFill/>
              <a:prstDash val="solid"/>
              <a:round/>
            </a:ln>
          </p:spPr>
          <p:txBody>
            <a:bodyPr lIns="68580" tIns="34290" rIns="68580" bIns="34290"/>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22" name="矩形 21"/>
            <p:cNvSpPr/>
            <p:nvPr/>
          </p:nvSpPr>
          <p:spPr>
            <a:xfrm>
              <a:off x="623" y="2905"/>
              <a:ext cx="4725" cy="320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zh-CN" altLang="zh-CN" sz="2000" b="0" dirty="0">
                  <a:solidFill>
                    <a:srgbClr val="111111"/>
                  </a:solidFill>
                  <a:latin typeface="华文中宋" panose="02010600040101010101" pitchFamily="2" charset="-122"/>
                  <a:ea typeface="华文中宋" panose="02010600040101010101" pitchFamily="2" charset="-122"/>
                </a:rPr>
                <a:t>康复医疗机构建设中，对人员的要求，国际国内尚无统一的标准，康复医学科的人员配备主要是：康复医师、护士，物理治疗师、作业治疗师、言语治疗师等</a:t>
              </a:r>
              <a:r>
                <a:rPr lang="zh-CN" altLang="zh-CN" sz="1400" b="0" dirty="0">
                  <a:solidFill>
                    <a:srgbClr val="111111"/>
                  </a:solidFill>
                  <a:latin typeface="华文中宋" panose="02010600040101010101" pitchFamily="2" charset="-122"/>
                  <a:ea typeface="华文中宋" panose="02010600040101010101" pitchFamily="2" charset="-122"/>
                </a:rPr>
                <a:t>。</a:t>
              </a:r>
              <a:endParaRPr lang="zh-CN" altLang="zh-CN" sz="1400" b="0" dirty="0">
                <a:solidFill>
                  <a:srgbClr val="111111"/>
                </a:solidFill>
                <a:latin typeface="华文中宋" panose="02010600040101010101" pitchFamily="2" charset="-122"/>
                <a:ea typeface="华文中宋" panose="02010600040101010101" pitchFamily="2" charset="-122"/>
              </a:endParaRPr>
            </a:p>
          </p:txBody>
        </p:sp>
      </p:grpSp>
      <p:sp>
        <p:nvSpPr>
          <p:cNvPr id="48142" name="文本框 42"/>
          <p:cNvSpPr txBox="1"/>
          <p:nvPr/>
        </p:nvSpPr>
        <p:spPr>
          <a:xfrm>
            <a:off x="3862388" y="746125"/>
            <a:ext cx="338137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400" b="0" dirty="0">
                <a:solidFill>
                  <a:srgbClr val="FF7F7F"/>
                </a:solidFill>
                <a:latin typeface="微软雅黑" panose="020B0503020204020204" charset="-122"/>
                <a:ea typeface="微软雅黑" panose="020B0503020204020204" charset="-122"/>
              </a:rPr>
              <a:t> </a:t>
            </a:r>
            <a:r>
              <a:rPr lang="zh-CN" altLang="zh-CN" sz="2000" dirty="0">
                <a:solidFill>
                  <a:schemeClr val="tx1"/>
                </a:solidFill>
                <a:latin typeface="华文中宋" panose="02010600040101010101" pitchFamily="2" charset="-122"/>
                <a:ea typeface="华文中宋" panose="02010600040101010101" pitchFamily="2" charset="-122"/>
              </a:rPr>
              <a:t>一   康复医学科人员构成</a:t>
            </a:r>
            <a:r>
              <a:rPr lang="en-US" altLang="zh-CN" sz="2000" dirty="0">
                <a:solidFill>
                  <a:schemeClr val="tx1"/>
                </a:solidFill>
                <a:latin typeface="华文中宋" panose="02010600040101010101" pitchFamily="2" charset="-122"/>
                <a:ea typeface="华文中宋" panose="02010600040101010101" pitchFamily="2" charset="-122"/>
              </a:rPr>
              <a:t> </a:t>
            </a:r>
            <a:endParaRPr lang="en-US" altLang="zh-CN" sz="2000" dirty="0">
              <a:solidFill>
                <a:schemeClr val="tx1"/>
              </a:soli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custDataLst>
              <p:tags r:id="rId1"/>
            </p:custDataLst>
          </p:nvPr>
        </p:nvGrpSpPr>
        <p:grpSpPr>
          <a:xfrm>
            <a:off x="1116330" y="1708150"/>
            <a:ext cx="9798685" cy="3867509"/>
            <a:chOff x="1758" y="3473"/>
            <a:chExt cx="11352" cy="4065"/>
          </a:xfrm>
        </p:grpSpPr>
        <p:grpSp>
          <p:nvGrpSpPr>
            <p:cNvPr id="3" name="组合 5"/>
            <p:cNvGrpSpPr/>
            <p:nvPr/>
          </p:nvGrpSpPr>
          <p:grpSpPr>
            <a:xfrm>
              <a:off x="7768" y="3585"/>
              <a:ext cx="1122" cy="1123"/>
              <a:chOff x="1180394" y="2133600"/>
              <a:chExt cx="1057275" cy="1057275"/>
            </a:xfrm>
          </p:grpSpPr>
          <p:sp>
            <p:nvSpPr>
              <p:cNvPr id="9" name="对角圆角矩形 8"/>
              <p:cNvSpPr/>
              <p:nvPr>
                <p:custDataLst>
                  <p:tags r:id="rId2"/>
                </p:custDataLst>
              </p:nvPr>
            </p:nvSpPr>
            <p:spPr>
              <a:xfrm>
                <a:off x="1180394" y="2133600"/>
                <a:ext cx="1057275" cy="1057275"/>
              </a:xfrm>
              <a:prstGeom prst="round2Diag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pic>
            <p:nvPicPr>
              <p:cNvPr id="49168" name="图片 14"/>
              <p:cNvPicPr>
                <a:picLocks noChangeAspect="1"/>
              </p:cNvPicPr>
              <p:nvPr>
                <p:custDataLst>
                  <p:tags r:id="rId3"/>
                </p:custDataLst>
              </p:nvPr>
            </p:nvPicPr>
            <p:blipFill>
              <a:blip r:embed="rId4">
                <a:biLevel thresh="50000"/>
                <a:grayscl/>
              </a:blip>
              <a:stretch>
                <a:fillRect/>
              </a:stretch>
            </p:blipFill>
            <p:spPr>
              <a:xfrm>
                <a:off x="1371743" y="2263775"/>
                <a:ext cx="675989" cy="733199"/>
              </a:xfrm>
              <a:prstGeom prst="rect">
                <a:avLst/>
              </a:prstGeom>
              <a:noFill/>
              <a:ln w="9525">
                <a:noFill/>
              </a:ln>
            </p:spPr>
          </p:pic>
        </p:grpSp>
        <p:grpSp>
          <p:nvGrpSpPr>
            <p:cNvPr id="4" name="组合 15"/>
            <p:cNvGrpSpPr/>
            <p:nvPr/>
          </p:nvGrpSpPr>
          <p:grpSpPr>
            <a:xfrm>
              <a:off x="1855" y="6415"/>
              <a:ext cx="1123" cy="1123"/>
              <a:chOff x="1181100" y="2133600"/>
              <a:chExt cx="1057275" cy="1057275"/>
            </a:xfrm>
          </p:grpSpPr>
          <p:sp>
            <p:nvSpPr>
              <p:cNvPr id="17" name="对角圆角矩形 16"/>
              <p:cNvSpPr/>
              <p:nvPr>
                <p:custDataLst>
                  <p:tags r:id="rId5"/>
                </p:custDataLst>
              </p:nvPr>
            </p:nvSpPr>
            <p:spPr>
              <a:xfrm>
                <a:off x="1181100" y="2133600"/>
                <a:ext cx="1057275" cy="1057275"/>
              </a:xfrm>
              <a:prstGeom prst="round2Diag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pic>
            <p:nvPicPr>
              <p:cNvPr id="49166" name="图片 19"/>
              <p:cNvPicPr>
                <a:picLocks noChangeAspect="1"/>
              </p:cNvPicPr>
              <p:nvPr>
                <p:custDataLst>
                  <p:tags r:id="rId6"/>
                </p:custDataLst>
              </p:nvPr>
            </p:nvPicPr>
            <p:blipFill>
              <a:blip r:embed="rId7">
                <a:biLevel thresh="50000"/>
                <a:grayscl/>
              </a:blip>
              <a:stretch>
                <a:fillRect/>
              </a:stretch>
            </p:blipFill>
            <p:spPr>
              <a:xfrm>
                <a:off x="1371743" y="2325214"/>
                <a:ext cx="675989" cy="674046"/>
              </a:xfrm>
              <a:prstGeom prst="rect">
                <a:avLst/>
              </a:prstGeom>
              <a:noFill/>
              <a:ln w="9525">
                <a:noFill/>
              </a:ln>
            </p:spPr>
          </p:pic>
        </p:grpSp>
        <p:grpSp>
          <p:nvGrpSpPr>
            <p:cNvPr id="7" name="组合 20"/>
            <p:cNvGrpSpPr/>
            <p:nvPr/>
          </p:nvGrpSpPr>
          <p:grpSpPr>
            <a:xfrm>
              <a:off x="7680" y="6414"/>
              <a:ext cx="1124" cy="1124"/>
              <a:chOff x="1181100" y="2133600"/>
              <a:chExt cx="1057275" cy="1057275"/>
            </a:xfrm>
            <a:solidFill>
              <a:srgbClr val="36A4D0"/>
            </a:solidFill>
          </p:grpSpPr>
          <p:sp>
            <p:nvSpPr>
              <p:cNvPr id="22" name="对角圆角矩形 21"/>
              <p:cNvSpPr/>
              <p:nvPr>
                <p:custDataLst>
                  <p:tags r:id="rId8"/>
                </p:custDataLst>
              </p:nvPr>
            </p:nvSpPr>
            <p:spPr>
              <a:xfrm>
                <a:off x="1181100" y="2133600"/>
                <a:ext cx="1057275" cy="1057275"/>
              </a:xfrm>
              <a:prstGeom prst="round2Diag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pic>
            <p:nvPicPr>
              <p:cNvPr id="25" name="图片 24"/>
              <p:cNvPicPr>
                <a:picLocks noChangeAspect="1"/>
              </p:cNvPicPr>
              <p:nvPr>
                <p:custDataLst>
                  <p:tags r:id="rId9"/>
                </p:custDataLst>
              </p:nvPr>
            </p:nvPicPr>
            <p:blipFill>
              <a:blip r:embed="rId10" cstate="print">
                <a:biLevel thresh="25000"/>
              </a:blip>
              <a:stretch>
                <a:fillRect/>
              </a:stretch>
            </p:blipFill>
            <p:spPr>
              <a:xfrm>
                <a:off x="1371743" y="2325192"/>
                <a:ext cx="675989" cy="674090"/>
              </a:xfrm>
              <a:prstGeom prst="rect">
                <a:avLst/>
              </a:prstGeom>
              <a:grpFill/>
            </p:spPr>
          </p:pic>
        </p:grpSp>
        <p:grpSp>
          <p:nvGrpSpPr>
            <p:cNvPr id="49158" name="组合 7"/>
            <p:cNvGrpSpPr/>
            <p:nvPr/>
          </p:nvGrpSpPr>
          <p:grpSpPr>
            <a:xfrm>
              <a:off x="1758" y="3585"/>
              <a:ext cx="1125" cy="1123"/>
              <a:chOff x="1181100" y="2133600"/>
              <a:chExt cx="1057275" cy="1057275"/>
            </a:xfrm>
          </p:grpSpPr>
          <p:sp>
            <p:nvSpPr>
              <p:cNvPr id="8" name="对角圆角矩形 7"/>
              <p:cNvSpPr/>
              <p:nvPr>
                <p:custDataLst>
                  <p:tags r:id="rId11"/>
                </p:custDataLst>
              </p:nvPr>
            </p:nvSpPr>
            <p:spPr>
              <a:xfrm>
                <a:off x="1181100" y="2133600"/>
                <a:ext cx="1057275" cy="1057275"/>
              </a:xfrm>
              <a:prstGeom prst="round2Diag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pic>
            <p:nvPicPr>
              <p:cNvPr id="49164" name="图片 6"/>
              <p:cNvPicPr>
                <a:picLocks noChangeAspect="1"/>
              </p:cNvPicPr>
              <p:nvPr>
                <p:custDataLst>
                  <p:tags r:id="rId12"/>
                </p:custDataLst>
              </p:nvPr>
            </p:nvPicPr>
            <p:blipFill>
              <a:blip r:embed="rId13">
                <a:biLevel thresh="50000"/>
                <a:grayscl/>
              </a:blip>
              <a:stretch>
                <a:fillRect/>
              </a:stretch>
            </p:blipFill>
            <p:spPr>
              <a:xfrm>
                <a:off x="1371743" y="2324243"/>
                <a:ext cx="675989" cy="675989"/>
              </a:xfrm>
              <a:prstGeom prst="rect">
                <a:avLst/>
              </a:prstGeom>
              <a:noFill/>
              <a:ln w="9525">
                <a:noFill/>
              </a:ln>
            </p:spPr>
          </p:pic>
        </p:grpSp>
        <p:sp>
          <p:nvSpPr>
            <p:cNvPr id="72" name="文本框 71"/>
            <p:cNvSpPr txBox="1"/>
            <p:nvPr>
              <p:custDataLst>
                <p:tags r:id="rId14"/>
              </p:custDataLst>
            </p:nvPr>
          </p:nvSpPr>
          <p:spPr>
            <a:xfrm>
              <a:off x="3458" y="3473"/>
              <a:ext cx="4115" cy="1131"/>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600" b="0" dirty="0">
                  <a:solidFill>
                    <a:schemeClr val="tx1"/>
                  </a:solidFill>
                  <a:latin typeface="华文中宋" panose="02010600040101010101" pitchFamily="2" charset="-122"/>
                  <a:ea typeface="华文中宋" panose="02010600040101010101" pitchFamily="2" charset="-122"/>
                </a:rPr>
                <a:t>1.</a:t>
              </a:r>
              <a:r>
                <a:rPr lang="zh-CN" altLang="en-US" sz="1600" b="0" dirty="0">
                  <a:solidFill>
                    <a:schemeClr val="tx1"/>
                  </a:solidFill>
                  <a:latin typeface="华文中宋" panose="02010600040101010101" pitchFamily="2" charset="-122"/>
                  <a:ea typeface="华文中宋" panose="02010600040101010101" pitchFamily="2" charset="-122"/>
                </a:rPr>
                <a:t>对于设置病床的二、三级综合医院，人员比例按照科室的病床数，门诊量和治疗量配备康复医师、护士和康复治疗师</a:t>
              </a:r>
              <a:endParaRPr lang="zh-CN" altLang="en-US" sz="1600" b="0" dirty="0">
                <a:solidFill>
                  <a:schemeClr val="tx1"/>
                </a:solidFill>
                <a:latin typeface="华文中宋" panose="02010600040101010101" pitchFamily="2" charset="-122"/>
                <a:ea typeface="华文中宋" panose="02010600040101010101" pitchFamily="2" charset="-122"/>
              </a:endParaRPr>
            </a:p>
          </p:txBody>
        </p:sp>
        <p:sp>
          <p:nvSpPr>
            <p:cNvPr id="73" name="文本框 72"/>
            <p:cNvSpPr txBox="1"/>
            <p:nvPr>
              <p:custDataLst>
                <p:tags r:id="rId15"/>
              </p:custDataLst>
            </p:nvPr>
          </p:nvSpPr>
          <p:spPr>
            <a:xfrm>
              <a:off x="9128" y="3473"/>
              <a:ext cx="3982" cy="6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600" b="0" dirty="0">
                  <a:solidFill>
                    <a:schemeClr val="tx1"/>
                  </a:solidFill>
                  <a:latin typeface="华文中宋" panose="02010600040101010101" pitchFamily="2" charset="-122"/>
                  <a:ea typeface="华文中宋" panose="02010600040101010101" pitchFamily="2" charset="-122"/>
                </a:rPr>
                <a:t>2.</a:t>
              </a:r>
              <a:r>
                <a:rPr lang="zh-CN" altLang="en-US" sz="1600" b="0" dirty="0">
                  <a:solidFill>
                    <a:schemeClr val="tx1"/>
                  </a:solidFill>
                  <a:latin typeface="华文中宋" panose="02010600040101010101" pitchFamily="2" charset="-122"/>
                  <a:ea typeface="华文中宋" panose="02010600040101010101" pitchFamily="2" charset="-122"/>
                </a:rPr>
                <a:t>一般每床至少配备 0.25名医师、0.5名康复治疗师、0.3名护士</a:t>
              </a:r>
              <a:endParaRPr lang="zh-CN" altLang="en-US" sz="1600" b="0" dirty="0">
                <a:solidFill>
                  <a:schemeClr val="tx1"/>
                </a:solidFill>
                <a:latin typeface="华文中宋" panose="02010600040101010101" pitchFamily="2" charset="-122"/>
                <a:ea typeface="华文中宋" panose="02010600040101010101" pitchFamily="2" charset="-122"/>
              </a:endParaRPr>
            </a:p>
          </p:txBody>
        </p:sp>
        <p:sp>
          <p:nvSpPr>
            <p:cNvPr id="74" name="文本框 73"/>
            <p:cNvSpPr txBox="1"/>
            <p:nvPr>
              <p:custDataLst>
                <p:tags r:id="rId16"/>
              </p:custDataLst>
            </p:nvPr>
          </p:nvSpPr>
          <p:spPr>
            <a:xfrm>
              <a:off x="3345" y="6308"/>
              <a:ext cx="3735" cy="1131"/>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600" b="0" dirty="0">
                  <a:solidFill>
                    <a:schemeClr val="tx1"/>
                  </a:solidFill>
                  <a:latin typeface="华文中宋" panose="02010600040101010101" pitchFamily="2" charset="-122"/>
                  <a:ea typeface="华文中宋" panose="02010600040101010101" pitchFamily="2" charset="-122"/>
                </a:rPr>
                <a:t>3.</a:t>
              </a:r>
              <a:r>
                <a:rPr lang="zh-CN" altLang="en-US" sz="1600" b="0" dirty="0">
                  <a:solidFill>
                    <a:schemeClr val="tx1"/>
                  </a:solidFill>
                  <a:latin typeface="华文中宋" panose="02010600040101010101" pitchFamily="2" charset="-122"/>
                  <a:ea typeface="华文中宋" panose="02010600040101010101" pitchFamily="2" charset="-122"/>
                </a:rPr>
                <a:t>其中至少有1名具有副高以上专业技术职务任职资格的医师及1名具备中医类别执业资格的执业医师</a:t>
              </a:r>
              <a:endParaRPr lang="zh-CN" altLang="en-US" sz="1600" b="0" dirty="0">
                <a:solidFill>
                  <a:schemeClr val="tx1"/>
                </a:solidFill>
                <a:latin typeface="华文中宋" panose="02010600040101010101" pitchFamily="2" charset="-122"/>
                <a:ea typeface="华文中宋" panose="02010600040101010101" pitchFamily="2" charset="-122"/>
              </a:endParaRPr>
            </a:p>
          </p:txBody>
        </p:sp>
        <p:sp>
          <p:nvSpPr>
            <p:cNvPr id="75" name="文本框 74"/>
            <p:cNvSpPr txBox="1"/>
            <p:nvPr>
              <p:custDataLst>
                <p:tags r:id="rId17"/>
              </p:custDataLst>
            </p:nvPr>
          </p:nvSpPr>
          <p:spPr>
            <a:xfrm>
              <a:off x="9240" y="6195"/>
              <a:ext cx="3735" cy="1131"/>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1600" b="0" dirty="0">
                  <a:solidFill>
                    <a:schemeClr val="tx1"/>
                  </a:solidFill>
                  <a:latin typeface="华文中宋" panose="02010600040101010101" pitchFamily="2" charset="-122"/>
                  <a:ea typeface="华文中宋" panose="02010600040101010101" pitchFamily="2" charset="-122"/>
                </a:rPr>
                <a:t>4.</a:t>
              </a:r>
              <a:r>
                <a:rPr lang="zh-CN" altLang="en-US" sz="1600" b="0" dirty="0">
                  <a:solidFill>
                    <a:schemeClr val="tx1"/>
                  </a:solidFill>
                  <a:latin typeface="华文中宋" panose="02010600040101010101" pitchFamily="2" charset="-122"/>
                  <a:ea typeface="华文中宋" panose="02010600040101010101" pitchFamily="2" charset="-122"/>
                </a:rPr>
                <a:t>对于规模较小而未设置病房的康复医学科至少应有1-2名康复医师和2-4名治疗师，才能更好地配合开展康复医学诊疗工作。</a:t>
              </a:r>
              <a:endParaRPr lang="zh-CN" altLang="en-US" sz="1600" b="0" dirty="0">
                <a:solidFill>
                  <a:schemeClr val="tx1"/>
                </a:solidFill>
                <a:latin typeface="华文中宋" panose="02010600040101010101" pitchFamily="2" charset="-122"/>
                <a:ea typeface="华文中宋" panose="02010600040101010101" pitchFamily="2" charset="-122"/>
              </a:endParaRPr>
            </a:p>
          </p:txBody>
        </p:sp>
      </p:grpSp>
      <p:sp>
        <p:nvSpPr>
          <p:cNvPr id="10" name="Title 6"/>
          <p:cNvSpPr txBox="1"/>
          <p:nvPr>
            <p:custDataLst>
              <p:tags r:id="rId18"/>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任务三、康复医学科的人员组成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3048000" y="3075305"/>
            <a:ext cx="6096000" cy="706755"/>
          </a:xfrm>
          <a:prstGeom prst="rect">
            <a:avLst/>
          </a:prstGeom>
          <a:noFill/>
        </p:spPr>
        <p:txBody>
          <a:bodyPr wrap="square" rtlCol="0" anchor="t">
            <a:spAutoFit/>
          </a:bodyPr>
          <a:p>
            <a:pPr marL="0" lvl="0" indent="0" algn="ctr" eaLnBrk="1" hangingPunct="1">
              <a:spcBef>
                <a:spcPct val="0"/>
              </a:spcBef>
              <a:buClrTx/>
              <a:buFont typeface="Arial" panose="020B0604020202020204" pitchFamily="34" charset="0"/>
              <a:buNone/>
            </a:pPr>
            <a:r>
              <a:rPr lang="zh-CN" altLang="en-US" sz="2000" dirty="0">
                <a:solidFill>
                  <a:schemeClr val="tx1"/>
                </a:solidFill>
                <a:latin typeface="华文中宋" panose="02010600040101010101" pitchFamily="2" charset="-122"/>
                <a:ea typeface="华文中宋" panose="02010600040101010101" pitchFamily="2" charset="-122"/>
                <a:sym typeface="+mn-ea"/>
              </a:rPr>
              <a:t>二  康复医学科的人员配比</a:t>
            </a:r>
            <a:br>
              <a:rPr lang="zh-CN" altLang="en-US" sz="2000" dirty="0">
                <a:solidFill>
                  <a:schemeClr val="tx1"/>
                </a:solidFill>
                <a:latin typeface="华文中宋" panose="02010600040101010101" pitchFamily="2" charset="-122"/>
                <a:ea typeface="华文中宋" panose="02010600040101010101" pitchFamily="2" charset="-122"/>
                <a:sym typeface="+mn-ea"/>
              </a:rPr>
            </a:br>
            <a:r>
              <a:rPr lang="zh-CN" altLang="en-US" sz="2000" dirty="0">
                <a:solidFill>
                  <a:schemeClr val="tx1"/>
                </a:solidFill>
                <a:latin typeface="华文中宋" panose="02010600040101010101" pitchFamily="2" charset="-122"/>
                <a:ea typeface="华文中宋" panose="02010600040101010101" pitchFamily="2" charset="-122"/>
                <a:sym typeface="+mn-ea"/>
              </a:rPr>
              <a:t>  </a:t>
            </a:r>
            <a:endParaRPr lang="zh-CN" altLang="en-US" sz="2000" dirty="0">
              <a:solidFill>
                <a:schemeClr val="tx1"/>
              </a:solidFill>
              <a:latin typeface="华文中宋" panose="02010600040101010101" pitchFamily="2" charset="-122"/>
              <a:ea typeface="华文中宋"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0" y="3168015"/>
            <a:ext cx="6096000"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一、康复医学科功能与作用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3" name="组合 22"/>
          <p:cNvGrpSpPr/>
          <p:nvPr/>
        </p:nvGrpSpPr>
        <p:grpSpPr>
          <a:xfrm>
            <a:off x="755650" y="857250"/>
            <a:ext cx="9147175" cy="5480869"/>
            <a:chOff x="1190" y="2118"/>
            <a:chExt cx="11535" cy="6469"/>
          </a:xfrm>
        </p:grpSpPr>
        <p:pic>
          <p:nvPicPr>
            <p:cNvPr id="50178" name="图片 4" descr="www_tuweimei_comComp_20959516_NXZN4HGAKVcBQY5qTkn3lVG7v0MU5QWJ.jpg"/>
            <p:cNvPicPr>
              <a:picLocks noGrp="1" noChangeAspect="1"/>
            </p:cNvPicPr>
            <p:nvPr/>
          </p:nvPicPr>
          <p:blipFill>
            <a:blip r:embed="rId1">
              <a:clrChange>
                <a:clrFrom>
                  <a:srgbClr val="FFFFFF"/>
                </a:clrFrom>
                <a:clrTo>
                  <a:srgbClr val="FFFFFF">
                    <a:alpha val="0"/>
                  </a:srgbClr>
                </a:clrTo>
              </a:clrChange>
            </a:blip>
            <a:stretch>
              <a:fillRect/>
            </a:stretch>
          </p:blipFill>
          <p:spPr>
            <a:xfrm>
              <a:off x="1190" y="2118"/>
              <a:ext cx="1243" cy="1660"/>
            </a:xfrm>
            <a:prstGeom prst="rect">
              <a:avLst/>
            </a:prstGeom>
            <a:noFill/>
            <a:ln w="9525">
              <a:noFill/>
            </a:ln>
          </p:spPr>
        </p:pic>
        <p:sp>
          <p:nvSpPr>
            <p:cNvPr id="6" name="矩形 5"/>
            <p:cNvSpPr/>
            <p:nvPr/>
          </p:nvSpPr>
          <p:spPr>
            <a:xfrm>
              <a:off x="6465" y="3520"/>
              <a:ext cx="568" cy="780"/>
            </a:xfrm>
            <a:prstGeom prst="rect">
              <a:avLst/>
            </a:prstGeom>
            <a:solidFill>
              <a:schemeClr val="accent1"/>
            </a:solidFill>
            <a:ln w="12700">
              <a:solidFill>
                <a:srgbClr val="F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1</a:t>
              </a:r>
              <a:endPar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grpSp>
          <p:nvGrpSpPr>
            <p:cNvPr id="7" name="组合 27"/>
            <p:cNvGrpSpPr/>
            <p:nvPr/>
          </p:nvGrpSpPr>
          <p:grpSpPr>
            <a:xfrm>
              <a:off x="7033" y="3258"/>
              <a:ext cx="5637" cy="1282"/>
              <a:chOff x="5897880" y="1498675"/>
              <a:chExt cx="5318365" cy="747998"/>
            </a:xfrm>
          </p:grpSpPr>
          <p:sp>
            <p:nvSpPr>
              <p:cNvPr id="50200" name="矩形 3"/>
              <p:cNvSpPr/>
              <p:nvPr/>
            </p:nvSpPr>
            <p:spPr>
              <a:xfrm>
                <a:off x="6011764" y="1498675"/>
                <a:ext cx="4773567" cy="7409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zh-CN" altLang="zh-CN" sz="1600" b="0" dirty="0">
                    <a:solidFill>
                      <a:srgbClr val="111111"/>
                    </a:solidFill>
                    <a:latin typeface="华文中宋" panose="02010600040101010101" pitchFamily="2" charset="-122"/>
                    <a:ea typeface="华文中宋" panose="02010600040101010101" pitchFamily="2" charset="-122"/>
                  </a:rPr>
                  <a:t>康复医师 具有医师资格证书后，经注册具有康复医学专业的职业范围的医师执业证书。鼓励其他执业范围的医师，通过规范化培训转为康复医学科医师。     </a:t>
                </a:r>
                <a:r>
                  <a:rPr lang="zh-CN" altLang="zh-CN" sz="1600" b="0" dirty="0">
                    <a:solidFill>
                      <a:srgbClr val="111111"/>
                    </a:solidFill>
                    <a:latin typeface="微软雅黑" panose="020B0503020204020204" charset="-122"/>
                    <a:ea typeface="微软雅黑" panose="020B0503020204020204" charset="-122"/>
                  </a:rPr>
                  <a:t>  </a:t>
                </a:r>
                <a:endParaRPr lang="zh-CN" altLang="zh-CN" sz="1600" b="0" dirty="0">
                  <a:solidFill>
                    <a:srgbClr val="111111"/>
                  </a:solidFill>
                  <a:latin typeface="微软雅黑" panose="020B0503020204020204" charset="-122"/>
                  <a:ea typeface="微软雅黑" panose="020B0503020204020204" charset="-122"/>
                </a:endParaRPr>
              </a:p>
            </p:txBody>
          </p:sp>
          <p:cxnSp>
            <p:nvCxnSpPr>
              <p:cNvPr id="8" name="直接连接符 7"/>
              <p:cNvCxnSpPr/>
              <p:nvPr/>
            </p:nvCxnSpPr>
            <p:spPr>
              <a:xfrm>
                <a:off x="5897880" y="2232092"/>
                <a:ext cx="5089593" cy="14581"/>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989831" y="2020670"/>
                <a:ext cx="226414" cy="226003"/>
              </a:xfrm>
              <a:prstGeom prst="rect">
                <a:avLst/>
              </a:prstGeom>
              <a:solidFill>
                <a:srgbClr val="7A8C8E"/>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grpSp>
        <p:sp>
          <p:nvSpPr>
            <p:cNvPr id="11" name="矩形 10"/>
            <p:cNvSpPr/>
            <p:nvPr/>
          </p:nvSpPr>
          <p:spPr>
            <a:xfrm>
              <a:off x="6405" y="4968"/>
              <a:ext cx="568" cy="780"/>
            </a:xfrm>
            <a:prstGeom prst="rect">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2</a:t>
              </a:r>
              <a:endPar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grpSp>
          <p:nvGrpSpPr>
            <p:cNvPr id="12" name="组合 2"/>
            <p:cNvGrpSpPr/>
            <p:nvPr/>
          </p:nvGrpSpPr>
          <p:grpSpPr>
            <a:xfrm>
              <a:off x="7073" y="4878"/>
              <a:ext cx="5652" cy="1283"/>
              <a:chOff x="5923043" y="2461095"/>
              <a:chExt cx="5316015" cy="1209928"/>
            </a:xfrm>
          </p:grpSpPr>
          <p:sp>
            <p:nvSpPr>
              <p:cNvPr id="50197" name="矩形 7"/>
              <p:cNvSpPr/>
              <p:nvPr/>
            </p:nvSpPr>
            <p:spPr>
              <a:xfrm>
                <a:off x="5994781" y="2461095"/>
                <a:ext cx="4776388" cy="120992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zh-CN" altLang="zh-CN" sz="1600" b="0" dirty="0">
                    <a:solidFill>
                      <a:srgbClr val="111111"/>
                    </a:solidFill>
                    <a:latin typeface="华文中宋" panose="02010600040101010101" pitchFamily="2" charset="-122"/>
                    <a:ea typeface="华文中宋" panose="02010600040101010101" pitchFamily="2" charset="-122"/>
                  </a:rPr>
                  <a:t>康复治疗师  高等或中等专业学校康复治疗专业毕业生，或通过全国卫生专业技术资格的康复治疗师考试并取得康复治疗师资格证书者。</a:t>
                </a:r>
                <a:endParaRPr lang="zh-CN" altLang="zh-CN" sz="1600" b="0" dirty="0">
                  <a:solidFill>
                    <a:srgbClr val="111111"/>
                  </a:solidFill>
                  <a:latin typeface="华文中宋" panose="02010600040101010101" pitchFamily="2" charset="-122"/>
                  <a:ea typeface="华文中宋" panose="02010600040101010101" pitchFamily="2" charset="-122"/>
                </a:endParaRPr>
              </a:p>
            </p:txBody>
          </p:sp>
          <p:cxnSp>
            <p:nvCxnSpPr>
              <p:cNvPr id="13" name="直接连接符 12"/>
              <p:cNvCxnSpPr/>
              <p:nvPr/>
            </p:nvCxnSpPr>
            <p:spPr>
              <a:xfrm>
                <a:off x="5923043" y="3630049"/>
                <a:ext cx="5090302" cy="16497"/>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1013345" y="3344880"/>
                <a:ext cx="225713" cy="226249"/>
              </a:xfrm>
              <a:prstGeom prst="rect">
                <a:avLst/>
              </a:prstGeom>
              <a:solidFill>
                <a:srgbClr val="7A8C8E"/>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grpSp>
        <p:sp>
          <p:nvSpPr>
            <p:cNvPr id="15" name="矩形 14"/>
            <p:cNvSpPr/>
            <p:nvPr/>
          </p:nvSpPr>
          <p:spPr>
            <a:xfrm>
              <a:off x="6405" y="6358"/>
              <a:ext cx="568" cy="780"/>
            </a:xfrm>
            <a:prstGeom prst="rect">
              <a:avLst/>
            </a:prstGeom>
            <a:solidFill>
              <a:schemeClr val="accent1"/>
            </a:solidFill>
            <a:ln w="12700">
              <a:solidFill>
                <a:srgbClr val="F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3</a:t>
              </a:r>
              <a:endPar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grpSp>
          <p:nvGrpSpPr>
            <p:cNvPr id="16" name="组合 29"/>
            <p:cNvGrpSpPr/>
            <p:nvPr/>
          </p:nvGrpSpPr>
          <p:grpSpPr>
            <a:xfrm>
              <a:off x="7045" y="6458"/>
              <a:ext cx="5598" cy="1270"/>
              <a:chOff x="5950564" y="3901409"/>
              <a:chExt cx="5265681" cy="1195641"/>
            </a:xfrm>
          </p:grpSpPr>
          <p:sp>
            <p:nvSpPr>
              <p:cNvPr id="50194" name="矩形 15"/>
              <p:cNvSpPr/>
              <p:nvPr/>
            </p:nvSpPr>
            <p:spPr>
              <a:xfrm>
                <a:off x="5982202" y="3901409"/>
                <a:ext cx="4821837" cy="1195641"/>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zh-CN" altLang="zh-CN" sz="1600" b="0" dirty="0">
                    <a:solidFill>
                      <a:srgbClr val="111111"/>
                    </a:solidFill>
                    <a:latin typeface="华文中宋" panose="02010600040101010101" pitchFamily="2" charset="-122"/>
                    <a:ea typeface="华文中宋" panose="02010600040101010101" pitchFamily="2" charset="-122"/>
                  </a:rPr>
                  <a:t>康复护士  基本同临床各科护士要求，有条件的应接受康复医学的专业培训或继续教育学习。</a:t>
                </a:r>
                <a:endParaRPr lang="zh-CN" altLang="zh-CN" sz="1600" b="0" dirty="0">
                  <a:solidFill>
                    <a:srgbClr val="111111"/>
                  </a:solidFill>
                  <a:latin typeface="华文中宋" panose="02010600040101010101" pitchFamily="2" charset="-122"/>
                  <a:ea typeface="华文中宋" panose="02010600040101010101" pitchFamily="2" charset="-122"/>
                </a:endParaRPr>
              </a:p>
            </p:txBody>
          </p:sp>
          <p:cxnSp>
            <p:nvCxnSpPr>
              <p:cNvPr id="17" name="直接连接符 16"/>
              <p:cNvCxnSpPr/>
              <p:nvPr/>
            </p:nvCxnSpPr>
            <p:spPr>
              <a:xfrm>
                <a:off x="5950564" y="4602974"/>
                <a:ext cx="5089295" cy="16479"/>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0990472" y="4110936"/>
                <a:ext cx="225773" cy="226008"/>
              </a:xfrm>
              <a:prstGeom prst="rect">
                <a:avLst/>
              </a:prstGeom>
              <a:solidFill>
                <a:srgbClr val="7A8C8E"/>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grpSp>
        <p:sp>
          <p:nvSpPr>
            <p:cNvPr id="20" name="矩形 19"/>
            <p:cNvSpPr/>
            <p:nvPr/>
          </p:nvSpPr>
          <p:spPr>
            <a:xfrm>
              <a:off x="6448" y="7805"/>
              <a:ext cx="568" cy="780"/>
            </a:xfrm>
            <a:prstGeom prst="rect">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4</a:t>
              </a:r>
              <a:endParaRPr kumimoji="0" lang="zh-CN" altLang="zh-CN"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grpSp>
          <p:nvGrpSpPr>
            <p:cNvPr id="19" name="组合 30"/>
            <p:cNvGrpSpPr/>
            <p:nvPr/>
          </p:nvGrpSpPr>
          <p:grpSpPr>
            <a:xfrm>
              <a:off x="7023" y="7605"/>
              <a:ext cx="5652" cy="982"/>
              <a:chOff x="5897880" y="4473043"/>
              <a:chExt cx="5318365" cy="923844"/>
            </a:xfrm>
          </p:grpSpPr>
          <p:sp>
            <p:nvSpPr>
              <p:cNvPr id="50191" name="矩形 18"/>
              <p:cNvSpPr/>
              <p:nvPr/>
            </p:nvSpPr>
            <p:spPr>
              <a:xfrm>
                <a:off x="5950564" y="4473043"/>
                <a:ext cx="5032275" cy="923844"/>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zh-CN" altLang="zh-CN" sz="1600" b="0" dirty="0">
                    <a:solidFill>
                      <a:srgbClr val="111111"/>
                    </a:solidFill>
                    <a:latin typeface="华文中宋" panose="02010600040101010101" pitchFamily="2" charset="-122"/>
                    <a:ea typeface="华文中宋" panose="02010600040101010101" pitchFamily="2" charset="-122"/>
                  </a:rPr>
                  <a:t>其他  支具与矫形器师、心理治疗师、社会工作者等也须有相关专业的毕业证书和专业技术资格认证。</a:t>
                </a:r>
                <a:endParaRPr lang="zh-CN" altLang="zh-CN" sz="1600" b="0" dirty="0">
                  <a:solidFill>
                    <a:srgbClr val="111111"/>
                  </a:solidFill>
                  <a:latin typeface="华文中宋" panose="02010600040101010101" pitchFamily="2" charset="-122"/>
                  <a:ea typeface="华文中宋" panose="02010600040101010101" pitchFamily="2" charset="-122"/>
                </a:endParaRPr>
              </a:p>
            </p:txBody>
          </p:sp>
          <p:cxnSp>
            <p:nvCxnSpPr>
              <p:cNvPr id="21" name="直接连接符 20"/>
              <p:cNvCxnSpPr/>
              <p:nvPr/>
            </p:nvCxnSpPr>
            <p:spPr>
              <a:xfrm>
                <a:off x="5897880" y="5376451"/>
                <a:ext cx="5090201" cy="16469"/>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0990432" y="5167068"/>
                <a:ext cx="225813" cy="225852"/>
              </a:xfrm>
              <a:prstGeom prst="rect">
                <a:avLst/>
              </a:prstGeom>
              <a:solidFill>
                <a:srgbClr val="7A8C8E"/>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mn-cs"/>
                </a:endParaRPr>
              </a:p>
            </p:txBody>
          </p:sp>
        </p:grpSp>
        <p:sp>
          <p:nvSpPr>
            <p:cNvPr id="24" name="矩形 23"/>
            <p:cNvSpPr/>
            <p:nvPr/>
          </p:nvSpPr>
          <p:spPr>
            <a:xfrm>
              <a:off x="1830" y="4353"/>
              <a:ext cx="3410" cy="30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700" b="1"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700" b="1"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1">
                  <a:ln>
                    <a:noFill/>
                  </a:ln>
                  <a:solidFill>
                    <a:schemeClr val="bg1"/>
                  </a:solidFill>
                  <a:effectLst/>
                  <a:uLnTx/>
                  <a:uFillTx/>
                  <a:latin typeface="华文中宋" panose="02010600040101010101" pitchFamily="2" charset="-122"/>
                  <a:ea typeface="华文中宋" panose="02010600040101010101" pitchFamily="2" charset="-122"/>
                  <a:cs typeface="+mn-cs"/>
                </a:rPr>
                <a:t>康复医学科人员资质</a:t>
              </a:r>
              <a:endParaRPr kumimoji="0" lang="zh-CN" altLang="en-US" sz="1600" b="1" i="0" u="none" strike="noStrike" kern="1200" cap="none" spc="0" normalizeH="0" baseline="0" noProof="1">
                <a:ln>
                  <a:noFill/>
                </a:ln>
                <a:solidFill>
                  <a:schemeClr val="bg1"/>
                </a:solidFill>
                <a:effectLst/>
                <a:uLnTx/>
                <a:uFillTx/>
                <a:latin typeface="华文中宋" panose="02010600040101010101" pitchFamily="2" charset="-122"/>
                <a:ea typeface="华文中宋" panose="02010600040101010101" pitchFamily="2" charset="-122"/>
                <a:cs typeface="+mn-cs"/>
              </a:endParaRPr>
            </a:p>
          </p:txBody>
        </p:sp>
        <p:sp>
          <p:nvSpPr>
            <p:cNvPr id="106" name="Freeform 142"/>
            <p:cNvSpPr>
              <a:spLocks noEditPoints="1"/>
            </p:cNvSpPr>
            <p:nvPr/>
          </p:nvSpPr>
          <p:spPr bwMode="auto">
            <a:xfrm>
              <a:off x="2620" y="4990"/>
              <a:ext cx="1835" cy="1010"/>
            </a:xfrm>
            <a:custGeom>
              <a:avLst/>
              <a:gdLst>
                <a:gd name="T0" fmla="*/ 204 w 3261"/>
                <a:gd name="T1" fmla="*/ 1222 h 2648"/>
                <a:gd name="T2" fmla="*/ 611 w 3261"/>
                <a:gd name="T3" fmla="*/ 1528 h 2648"/>
                <a:gd name="T4" fmla="*/ 622 w 3261"/>
                <a:gd name="T5" fmla="*/ 1573 h 2648"/>
                <a:gd name="T6" fmla="*/ 649 w 3261"/>
                <a:gd name="T7" fmla="*/ 1607 h 2648"/>
                <a:gd name="T8" fmla="*/ 691 w 3261"/>
                <a:gd name="T9" fmla="*/ 1627 h 2648"/>
                <a:gd name="T10" fmla="*/ 917 w 3261"/>
                <a:gd name="T11" fmla="*/ 1630 h 2648"/>
                <a:gd name="T12" fmla="*/ 961 w 3261"/>
                <a:gd name="T13" fmla="*/ 1619 h 2648"/>
                <a:gd name="T14" fmla="*/ 997 w 3261"/>
                <a:gd name="T15" fmla="*/ 1591 h 2648"/>
                <a:gd name="T16" fmla="*/ 1017 w 3261"/>
                <a:gd name="T17" fmla="*/ 1551 h 2648"/>
                <a:gd name="T18" fmla="*/ 1019 w 3261"/>
                <a:gd name="T19" fmla="*/ 1222 h 2648"/>
                <a:gd name="T20" fmla="*/ 2242 w 3261"/>
                <a:gd name="T21" fmla="*/ 1528 h 2648"/>
                <a:gd name="T22" fmla="*/ 2252 w 3261"/>
                <a:gd name="T23" fmla="*/ 1573 h 2648"/>
                <a:gd name="T24" fmla="*/ 2280 w 3261"/>
                <a:gd name="T25" fmla="*/ 1607 h 2648"/>
                <a:gd name="T26" fmla="*/ 2320 w 3261"/>
                <a:gd name="T27" fmla="*/ 1627 h 2648"/>
                <a:gd name="T28" fmla="*/ 2547 w 3261"/>
                <a:gd name="T29" fmla="*/ 1630 h 2648"/>
                <a:gd name="T30" fmla="*/ 2592 w 3261"/>
                <a:gd name="T31" fmla="*/ 1619 h 2648"/>
                <a:gd name="T32" fmla="*/ 2628 w 3261"/>
                <a:gd name="T33" fmla="*/ 1591 h 2648"/>
                <a:gd name="T34" fmla="*/ 2647 w 3261"/>
                <a:gd name="T35" fmla="*/ 1551 h 2648"/>
                <a:gd name="T36" fmla="*/ 2650 w 3261"/>
                <a:gd name="T37" fmla="*/ 1222 h 2648"/>
                <a:gd name="T38" fmla="*/ 3057 w 3261"/>
                <a:gd name="T39" fmla="*/ 1018 h 2648"/>
                <a:gd name="T40" fmla="*/ 1223 w 3261"/>
                <a:gd name="T41" fmla="*/ 204 h 2648"/>
                <a:gd name="T42" fmla="*/ 1222 w 3261"/>
                <a:gd name="T43" fmla="*/ 407 h 2648"/>
                <a:gd name="T44" fmla="*/ 2038 w 3261"/>
                <a:gd name="T45" fmla="*/ 204 h 2648"/>
                <a:gd name="T46" fmla="*/ 2038 w 3261"/>
                <a:gd name="T47" fmla="*/ 204 h 2648"/>
                <a:gd name="T48" fmla="*/ 1222 w 3261"/>
                <a:gd name="T49" fmla="*/ 0 h 2648"/>
                <a:gd name="T50" fmla="*/ 2072 w 3261"/>
                <a:gd name="T51" fmla="*/ 3 h 2648"/>
                <a:gd name="T52" fmla="*/ 2132 w 3261"/>
                <a:gd name="T53" fmla="*/ 23 h 2648"/>
                <a:gd name="T54" fmla="*/ 2182 w 3261"/>
                <a:gd name="T55" fmla="*/ 60 h 2648"/>
                <a:gd name="T56" fmla="*/ 2219 w 3261"/>
                <a:gd name="T57" fmla="*/ 110 h 2648"/>
                <a:gd name="T58" fmla="*/ 2239 w 3261"/>
                <a:gd name="T59" fmla="*/ 171 h 2648"/>
                <a:gd name="T60" fmla="*/ 2242 w 3261"/>
                <a:gd name="T61" fmla="*/ 407 h 2648"/>
                <a:gd name="T62" fmla="*/ 3090 w 3261"/>
                <a:gd name="T63" fmla="*/ 410 h 2648"/>
                <a:gd name="T64" fmla="*/ 3150 w 3261"/>
                <a:gd name="T65" fmla="*/ 430 h 2648"/>
                <a:gd name="T66" fmla="*/ 3202 w 3261"/>
                <a:gd name="T67" fmla="*/ 467 h 2648"/>
                <a:gd name="T68" fmla="*/ 3238 w 3261"/>
                <a:gd name="T69" fmla="*/ 518 h 2648"/>
                <a:gd name="T70" fmla="*/ 3259 w 3261"/>
                <a:gd name="T71" fmla="*/ 578 h 2648"/>
                <a:gd name="T72" fmla="*/ 3261 w 3261"/>
                <a:gd name="T73" fmla="*/ 2444 h 2648"/>
                <a:gd name="T74" fmla="*/ 3251 w 3261"/>
                <a:gd name="T75" fmla="*/ 2508 h 2648"/>
                <a:gd name="T76" fmla="*/ 3222 w 3261"/>
                <a:gd name="T77" fmla="*/ 2565 h 2648"/>
                <a:gd name="T78" fmla="*/ 3178 w 3261"/>
                <a:gd name="T79" fmla="*/ 2609 h 2648"/>
                <a:gd name="T80" fmla="*/ 3121 w 3261"/>
                <a:gd name="T81" fmla="*/ 2638 h 2648"/>
                <a:gd name="T82" fmla="*/ 3057 w 3261"/>
                <a:gd name="T83" fmla="*/ 2648 h 2648"/>
                <a:gd name="T84" fmla="*/ 171 w 3261"/>
                <a:gd name="T85" fmla="*/ 2645 h 2648"/>
                <a:gd name="T86" fmla="*/ 110 w 3261"/>
                <a:gd name="T87" fmla="*/ 2625 h 2648"/>
                <a:gd name="T88" fmla="*/ 60 w 3261"/>
                <a:gd name="T89" fmla="*/ 2588 h 2648"/>
                <a:gd name="T90" fmla="*/ 23 w 3261"/>
                <a:gd name="T91" fmla="*/ 2537 h 2648"/>
                <a:gd name="T92" fmla="*/ 3 w 3261"/>
                <a:gd name="T93" fmla="*/ 2477 h 2648"/>
                <a:gd name="T94" fmla="*/ 0 w 3261"/>
                <a:gd name="T95" fmla="*/ 611 h 2648"/>
                <a:gd name="T96" fmla="*/ 10 w 3261"/>
                <a:gd name="T97" fmla="*/ 547 h 2648"/>
                <a:gd name="T98" fmla="*/ 39 w 3261"/>
                <a:gd name="T99" fmla="*/ 491 h 2648"/>
                <a:gd name="T100" fmla="*/ 83 w 3261"/>
                <a:gd name="T101" fmla="*/ 446 h 2648"/>
                <a:gd name="T102" fmla="*/ 140 w 3261"/>
                <a:gd name="T103" fmla="*/ 417 h 2648"/>
                <a:gd name="T104" fmla="*/ 204 w 3261"/>
                <a:gd name="T105" fmla="*/ 407 h 2648"/>
                <a:gd name="T106" fmla="*/ 1019 w 3261"/>
                <a:gd name="T107" fmla="*/ 204 h 2648"/>
                <a:gd name="T108" fmla="*/ 1030 w 3261"/>
                <a:gd name="T109" fmla="*/ 139 h 2648"/>
                <a:gd name="T110" fmla="*/ 1059 w 3261"/>
                <a:gd name="T111" fmla="*/ 83 h 2648"/>
                <a:gd name="T112" fmla="*/ 1103 w 3261"/>
                <a:gd name="T113" fmla="*/ 39 h 2648"/>
                <a:gd name="T114" fmla="*/ 1158 w 3261"/>
                <a:gd name="T115" fmla="*/ 10 h 2648"/>
                <a:gd name="T116" fmla="*/ 1222 w 3261"/>
                <a:gd name="T117" fmla="*/ 0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1" h="2648">
                  <a:moveTo>
                    <a:pt x="204" y="1018"/>
                  </a:moveTo>
                  <a:lnTo>
                    <a:pt x="204" y="1222"/>
                  </a:lnTo>
                  <a:lnTo>
                    <a:pt x="611" y="1222"/>
                  </a:lnTo>
                  <a:lnTo>
                    <a:pt x="611" y="1528"/>
                  </a:lnTo>
                  <a:lnTo>
                    <a:pt x="614" y="1551"/>
                  </a:lnTo>
                  <a:lnTo>
                    <a:pt x="622" y="1573"/>
                  </a:lnTo>
                  <a:lnTo>
                    <a:pt x="634" y="1591"/>
                  </a:lnTo>
                  <a:lnTo>
                    <a:pt x="649" y="1607"/>
                  </a:lnTo>
                  <a:lnTo>
                    <a:pt x="668" y="1619"/>
                  </a:lnTo>
                  <a:lnTo>
                    <a:pt x="691" y="1627"/>
                  </a:lnTo>
                  <a:lnTo>
                    <a:pt x="714" y="1630"/>
                  </a:lnTo>
                  <a:lnTo>
                    <a:pt x="917" y="1630"/>
                  </a:lnTo>
                  <a:lnTo>
                    <a:pt x="940" y="1627"/>
                  </a:lnTo>
                  <a:lnTo>
                    <a:pt x="961" y="1619"/>
                  </a:lnTo>
                  <a:lnTo>
                    <a:pt x="981" y="1607"/>
                  </a:lnTo>
                  <a:lnTo>
                    <a:pt x="997" y="1591"/>
                  </a:lnTo>
                  <a:lnTo>
                    <a:pt x="1009" y="1573"/>
                  </a:lnTo>
                  <a:lnTo>
                    <a:pt x="1017" y="1551"/>
                  </a:lnTo>
                  <a:lnTo>
                    <a:pt x="1019" y="1528"/>
                  </a:lnTo>
                  <a:lnTo>
                    <a:pt x="1019" y="1222"/>
                  </a:lnTo>
                  <a:lnTo>
                    <a:pt x="2242" y="1222"/>
                  </a:lnTo>
                  <a:lnTo>
                    <a:pt x="2242" y="1528"/>
                  </a:lnTo>
                  <a:lnTo>
                    <a:pt x="2244" y="1551"/>
                  </a:lnTo>
                  <a:lnTo>
                    <a:pt x="2252" y="1573"/>
                  </a:lnTo>
                  <a:lnTo>
                    <a:pt x="2264" y="1591"/>
                  </a:lnTo>
                  <a:lnTo>
                    <a:pt x="2280" y="1607"/>
                  </a:lnTo>
                  <a:lnTo>
                    <a:pt x="2299" y="1619"/>
                  </a:lnTo>
                  <a:lnTo>
                    <a:pt x="2320" y="1627"/>
                  </a:lnTo>
                  <a:lnTo>
                    <a:pt x="2343" y="1630"/>
                  </a:lnTo>
                  <a:lnTo>
                    <a:pt x="2547" y="1630"/>
                  </a:lnTo>
                  <a:lnTo>
                    <a:pt x="2571" y="1627"/>
                  </a:lnTo>
                  <a:lnTo>
                    <a:pt x="2592" y="1619"/>
                  </a:lnTo>
                  <a:lnTo>
                    <a:pt x="2611" y="1607"/>
                  </a:lnTo>
                  <a:lnTo>
                    <a:pt x="2628" y="1591"/>
                  </a:lnTo>
                  <a:lnTo>
                    <a:pt x="2640" y="1573"/>
                  </a:lnTo>
                  <a:lnTo>
                    <a:pt x="2647" y="1551"/>
                  </a:lnTo>
                  <a:lnTo>
                    <a:pt x="2650" y="1528"/>
                  </a:lnTo>
                  <a:lnTo>
                    <a:pt x="2650" y="1222"/>
                  </a:lnTo>
                  <a:lnTo>
                    <a:pt x="3057" y="1222"/>
                  </a:lnTo>
                  <a:lnTo>
                    <a:pt x="3057" y="1018"/>
                  </a:lnTo>
                  <a:lnTo>
                    <a:pt x="204" y="1018"/>
                  </a:lnTo>
                  <a:close/>
                  <a:moveTo>
                    <a:pt x="1223" y="204"/>
                  </a:moveTo>
                  <a:lnTo>
                    <a:pt x="1222" y="204"/>
                  </a:lnTo>
                  <a:lnTo>
                    <a:pt x="1222" y="407"/>
                  </a:lnTo>
                  <a:lnTo>
                    <a:pt x="2038" y="407"/>
                  </a:lnTo>
                  <a:lnTo>
                    <a:pt x="2038" y="204"/>
                  </a:lnTo>
                  <a:lnTo>
                    <a:pt x="2038" y="204"/>
                  </a:lnTo>
                  <a:lnTo>
                    <a:pt x="2038" y="204"/>
                  </a:lnTo>
                  <a:lnTo>
                    <a:pt x="1223" y="204"/>
                  </a:lnTo>
                  <a:close/>
                  <a:moveTo>
                    <a:pt x="1222" y="0"/>
                  </a:moveTo>
                  <a:lnTo>
                    <a:pt x="2038" y="0"/>
                  </a:lnTo>
                  <a:lnTo>
                    <a:pt x="2072" y="3"/>
                  </a:lnTo>
                  <a:lnTo>
                    <a:pt x="2103" y="10"/>
                  </a:lnTo>
                  <a:lnTo>
                    <a:pt x="2132" y="23"/>
                  </a:lnTo>
                  <a:lnTo>
                    <a:pt x="2159" y="39"/>
                  </a:lnTo>
                  <a:lnTo>
                    <a:pt x="2182" y="60"/>
                  </a:lnTo>
                  <a:lnTo>
                    <a:pt x="2203" y="83"/>
                  </a:lnTo>
                  <a:lnTo>
                    <a:pt x="2219" y="110"/>
                  </a:lnTo>
                  <a:lnTo>
                    <a:pt x="2231" y="139"/>
                  </a:lnTo>
                  <a:lnTo>
                    <a:pt x="2239" y="171"/>
                  </a:lnTo>
                  <a:lnTo>
                    <a:pt x="2242" y="204"/>
                  </a:lnTo>
                  <a:lnTo>
                    <a:pt x="2242" y="407"/>
                  </a:lnTo>
                  <a:lnTo>
                    <a:pt x="3057" y="407"/>
                  </a:lnTo>
                  <a:lnTo>
                    <a:pt x="3090" y="410"/>
                  </a:lnTo>
                  <a:lnTo>
                    <a:pt x="3121" y="417"/>
                  </a:lnTo>
                  <a:lnTo>
                    <a:pt x="3150" y="430"/>
                  </a:lnTo>
                  <a:lnTo>
                    <a:pt x="3178" y="446"/>
                  </a:lnTo>
                  <a:lnTo>
                    <a:pt x="3202" y="467"/>
                  </a:lnTo>
                  <a:lnTo>
                    <a:pt x="3222" y="491"/>
                  </a:lnTo>
                  <a:lnTo>
                    <a:pt x="3238" y="518"/>
                  </a:lnTo>
                  <a:lnTo>
                    <a:pt x="3251" y="547"/>
                  </a:lnTo>
                  <a:lnTo>
                    <a:pt x="3259" y="578"/>
                  </a:lnTo>
                  <a:lnTo>
                    <a:pt x="3261" y="611"/>
                  </a:lnTo>
                  <a:lnTo>
                    <a:pt x="3261" y="2444"/>
                  </a:lnTo>
                  <a:lnTo>
                    <a:pt x="3259" y="2477"/>
                  </a:lnTo>
                  <a:lnTo>
                    <a:pt x="3251" y="2508"/>
                  </a:lnTo>
                  <a:lnTo>
                    <a:pt x="3238" y="2537"/>
                  </a:lnTo>
                  <a:lnTo>
                    <a:pt x="3222" y="2565"/>
                  </a:lnTo>
                  <a:lnTo>
                    <a:pt x="3202" y="2588"/>
                  </a:lnTo>
                  <a:lnTo>
                    <a:pt x="3178" y="2609"/>
                  </a:lnTo>
                  <a:lnTo>
                    <a:pt x="3150" y="2625"/>
                  </a:lnTo>
                  <a:lnTo>
                    <a:pt x="3121" y="2638"/>
                  </a:lnTo>
                  <a:lnTo>
                    <a:pt x="3090" y="2645"/>
                  </a:lnTo>
                  <a:lnTo>
                    <a:pt x="3057" y="2648"/>
                  </a:lnTo>
                  <a:lnTo>
                    <a:pt x="204" y="2648"/>
                  </a:lnTo>
                  <a:lnTo>
                    <a:pt x="171" y="2645"/>
                  </a:lnTo>
                  <a:lnTo>
                    <a:pt x="140" y="2638"/>
                  </a:lnTo>
                  <a:lnTo>
                    <a:pt x="110" y="2625"/>
                  </a:lnTo>
                  <a:lnTo>
                    <a:pt x="83" y="2609"/>
                  </a:lnTo>
                  <a:lnTo>
                    <a:pt x="60" y="2588"/>
                  </a:lnTo>
                  <a:lnTo>
                    <a:pt x="39" y="2565"/>
                  </a:lnTo>
                  <a:lnTo>
                    <a:pt x="23" y="2537"/>
                  </a:lnTo>
                  <a:lnTo>
                    <a:pt x="10" y="2508"/>
                  </a:lnTo>
                  <a:lnTo>
                    <a:pt x="3" y="2477"/>
                  </a:lnTo>
                  <a:lnTo>
                    <a:pt x="0" y="2444"/>
                  </a:lnTo>
                  <a:lnTo>
                    <a:pt x="0" y="611"/>
                  </a:lnTo>
                  <a:lnTo>
                    <a:pt x="3" y="578"/>
                  </a:lnTo>
                  <a:lnTo>
                    <a:pt x="10" y="547"/>
                  </a:lnTo>
                  <a:lnTo>
                    <a:pt x="23" y="518"/>
                  </a:lnTo>
                  <a:lnTo>
                    <a:pt x="39" y="491"/>
                  </a:lnTo>
                  <a:lnTo>
                    <a:pt x="60" y="467"/>
                  </a:lnTo>
                  <a:lnTo>
                    <a:pt x="83" y="446"/>
                  </a:lnTo>
                  <a:lnTo>
                    <a:pt x="110" y="430"/>
                  </a:lnTo>
                  <a:lnTo>
                    <a:pt x="140" y="417"/>
                  </a:lnTo>
                  <a:lnTo>
                    <a:pt x="171" y="410"/>
                  </a:lnTo>
                  <a:lnTo>
                    <a:pt x="204" y="407"/>
                  </a:lnTo>
                  <a:lnTo>
                    <a:pt x="1019" y="407"/>
                  </a:lnTo>
                  <a:lnTo>
                    <a:pt x="1019" y="204"/>
                  </a:lnTo>
                  <a:lnTo>
                    <a:pt x="1022" y="171"/>
                  </a:lnTo>
                  <a:lnTo>
                    <a:pt x="1030" y="139"/>
                  </a:lnTo>
                  <a:lnTo>
                    <a:pt x="1042" y="110"/>
                  </a:lnTo>
                  <a:lnTo>
                    <a:pt x="1059" y="83"/>
                  </a:lnTo>
                  <a:lnTo>
                    <a:pt x="1079" y="60"/>
                  </a:lnTo>
                  <a:lnTo>
                    <a:pt x="1103" y="39"/>
                  </a:lnTo>
                  <a:lnTo>
                    <a:pt x="1129" y="23"/>
                  </a:lnTo>
                  <a:lnTo>
                    <a:pt x="1158" y="10"/>
                  </a:lnTo>
                  <a:lnTo>
                    <a:pt x="1190" y="3"/>
                  </a:lnTo>
                  <a:lnTo>
                    <a:pt x="1222" y="0"/>
                  </a:lnTo>
                  <a:close/>
                </a:path>
              </a:pathLst>
            </a:custGeom>
            <a:solidFill>
              <a:schemeClr val="bg1"/>
            </a:solidFill>
            <a:ln w="0">
              <a:noFill/>
              <a:prstDash val="solid"/>
              <a:round/>
            </a:ln>
          </p:spPr>
          <p:txBody>
            <a:bodyPr lIns="68580" tIns="34290" rIns="68580" bIns="34290"/>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grpSp>
      <p:sp>
        <p:nvSpPr>
          <p:cNvPr id="50190" name="文本框 37"/>
          <p:cNvSpPr txBox="1"/>
          <p:nvPr/>
        </p:nvSpPr>
        <p:spPr>
          <a:xfrm>
            <a:off x="3978275" y="857250"/>
            <a:ext cx="3438525" cy="39846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2000" dirty="0">
                <a:solidFill>
                  <a:schemeClr val="tx1"/>
                </a:solidFill>
                <a:latin typeface="华文中宋" panose="02010600040101010101" pitchFamily="2" charset="-122"/>
                <a:ea typeface="华文中宋" panose="02010600040101010101" pitchFamily="2" charset="-122"/>
              </a:rPr>
              <a:t>三  康复医学科人员资质</a:t>
            </a:r>
            <a:endParaRPr lang="en-US" altLang="zh-CN" sz="2000" dirty="0">
              <a:solidFill>
                <a:schemeClr val="tx1"/>
              </a:solidFill>
              <a:latin typeface="华文中宋" panose="02010600040101010101" pitchFamily="2" charset="-122"/>
              <a:ea typeface="华文中宋" panose="02010600040101010101" pitchFamily="2" charset="-122"/>
            </a:endParaRPr>
          </a:p>
        </p:txBody>
      </p:sp>
      <p:sp>
        <p:nvSpPr>
          <p:cNvPr id="5" name="Title 6"/>
          <p:cNvSpPr txBox="1"/>
          <p:nvPr>
            <p:custDataLst>
              <p:tags r:id="rId2"/>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任务三、康复医学科的人员组成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custDataLst>
              <p:tags r:id="rId1"/>
            </p:custDataLst>
          </p:nvPr>
        </p:nvGrpSpPr>
        <p:grpSpPr>
          <a:xfrm>
            <a:off x="2156460" y="1392555"/>
            <a:ext cx="1652905" cy="2454910"/>
            <a:chOff x="3345" y="2143"/>
            <a:chExt cx="2603" cy="3866"/>
          </a:xfrm>
        </p:grpSpPr>
        <p:sp>
          <p:nvSpPr>
            <p:cNvPr id="15" name="Freeform 7"/>
            <p:cNvSpPr>
              <a:spLocks noEditPoints="1"/>
            </p:cNvSpPr>
            <p:nvPr>
              <p:custDataLst>
                <p:tags r:id="rId2"/>
              </p:custDataLst>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custDataLst>
                <p:tags r:id="rId3"/>
              </p:custDataLst>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custDataLst>
                <p:tags r:id="rId4"/>
              </p:custDataLst>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custDataLst>
              <p:tags r:id="rId5"/>
            </p:custDataLst>
          </p:nvPr>
        </p:nvGrpSpPr>
        <p:grpSpPr>
          <a:xfrm>
            <a:off x="5302250" y="1588770"/>
            <a:ext cx="1652905" cy="2499995"/>
            <a:chOff x="8299" y="2452"/>
            <a:chExt cx="2603" cy="3937"/>
          </a:xfrm>
          <a:solidFill>
            <a:srgbClr val="2E75B6"/>
          </a:solidFill>
        </p:grpSpPr>
        <p:sp>
          <p:nvSpPr>
            <p:cNvPr id="29" name="Freeform 8"/>
            <p:cNvSpPr>
              <a:spLocks noEditPoints="1"/>
            </p:cNvSpPr>
            <p:nvPr>
              <p:custDataLst>
                <p:tags r:id="rId6"/>
              </p:custDataLst>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custDataLst>
                <p:tags r:id="rId7"/>
              </p:custDataLst>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custDataLst>
                <p:tags r:id="rId8"/>
              </p:custDataLst>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custDataLst>
              <p:tags r:id="rId9"/>
            </p:custDataLst>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custDataLst>
                <p:tags r:id="rId10"/>
              </p:custDataLst>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custDataLst>
                <p:tags r:id="rId11"/>
              </p:custDataLst>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custDataLst>
                <p:tags r:id="rId12"/>
              </p:custDataLst>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3"/>
            </p:custDataLst>
          </p:nvPr>
        </p:nvSpPr>
        <p:spPr>
          <a:xfrm>
            <a:off x="193942" y="5864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custDataLst>
              <p:tags r:id="rId14"/>
            </p:custDataLst>
          </p:nvPr>
        </p:nvSpPr>
        <p:spPr>
          <a:xfrm flipH="1">
            <a:off x="852170" y="4000500"/>
            <a:ext cx="2966720" cy="7556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掌握康复医学科的功能作用及组成内容。</a:t>
            </a:r>
            <a:endParaRPr lang="zh-CN" altLang="en-US" dirty="0" smtClean="0"/>
          </a:p>
        </p:txBody>
      </p:sp>
      <p:sp>
        <p:nvSpPr>
          <p:cNvPr id="5" name="文本框 22"/>
          <p:cNvSpPr txBox="1"/>
          <p:nvPr>
            <p:custDataLst>
              <p:tags r:id="rId15"/>
            </p:custDataLst>
          </p:nvPr>
        </p:nvSpPr>
        <p:spPr>
          <a:xfrm flipH="1">
            <a:off x="4954270" y="4088765"/>
            <a:ext cx="2655570" cy="7556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熟悉康复医学科的建设体制与设置原则</a:t>
            </a:r>
            <a:endParaRPr lang="zh-CN" altLang="en-US" dirty="0" smtClean="0"/>
          </a:p>
        </p:txBody>
      </p:sp>
      <p:sp>
        <p:nvSpPr>
          <p:cNvPr id="6" name="文本框 22"/>
          <p:cNvSpPr txBox="1"/>
          <p:nvPr>
            <p:custDataLst>
              <p:tags r:id="rId16"/>
            </p:custDataLst>
          </p:nvPr>
        </p:nvSpPr>
        <p:spPr>
          <a:xfrm flipH="1">
            <a:off x="8314690" y="4088765"/>
            <a:ext cx="2618105"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引导学生通过学习康复医学科管理知识，树立参与康复医学科规范化建设的积极意识。</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92342" y="163424"/>
            <a:ext cx="2029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内容提要1</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nvGrpSpPr>
        <p:grpSpPr>
          <a:xfrm>
            <a:off x="1259205" y="1377950"/>
            <a:ext cx="9558020" cy="3912513"/>
            <a:chOff x="3111" y="3529"/>
            <a:chExt cx="12310" cy="5026"/>
          </a:xfrm>
        </p:grpSpPr>
        <p:grpSp>
          <p:nvGrpSpPr>
            <p:cNvPr id="3" name="组合 41"/>
            <p:cNvGrpSpPr/>
            <p:nvPr/>
          </p:nvGrpSpPr>
          <p:grpSpPr>
            <a:xfrm>
              <a:off x="6963" y="3543"/>
              <a:ext cx="1377" cy="2113"/>
              <a:chOff x="3116948" y="2806701"/>
              <a:chExt cx="1295401" cy="1987550"/>
            </a:xfrm>
            <a:solidFill>
              <a:schemeClr val="accent1"/>
            </a:solidFill>
          </p:grpSpPr>
          <p:sp>
            <p:nvSpPr>
              <p:cNvPr id="6" name="矩形 5"/>
              <p:cNvSpPr/>
              <p:nvPr/>
            </p:nvSpPr>
            <p:spPr>
              <a:xfrm>
                <a:off x="3116948" y="2806701"/>
                <a:ext cx="1295401" cy="1295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FF7F7F"/>
                  </a:solidFill>
                  <a:effectLst/>
                  <a:uLnTx/>
                  <a:uFillTx/>
                  <a:latin typeface="微软雅黑" panose="020B0503020204020204" charset="-122"/>
                  <a:ea typeface="微软雅黑" panose="020B0503020204020204" charset="-122"/>
                  <a:cs typeface="+mn-cs"/>
                </a:endParaRPr>
              </a:p>
            </p:txBody>
          </p:sp>
          <p:sp>
            <p:nvSpPr>
              <p:cNvPr id="14" name="直接箭头连接符 13"/>
              <p:cNvSpPr/>
              <p:nvPr/>
            </p:nvSpPr>
            <p:spPr>
              <a:xfrm>
                <a:off x="3764649" y="4197351"/>
                <a:ext cx="0" cy="596900"/>
              </a:xfrm>
              <a:prstGeom prst="straightConnector1">
                <a:avLst/>
              </a:prstGeom>
              <a:grpFill/>
              <a:ln w="19050">
                <a:solidFill>
                  <a:srgbClr val="36A4D0"/>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sp>
          <p:pic>
            <p:nvPicPr>
              <p:cNvPr id="34" name="图片 33"/>
              <p:cNvPicPr>
                <a:picLocks noChangeAspect="1"/>
              </p:cNvPicPr>
              <p:nvPr/>
            </p:nvPicPr>
            <p:blipFill>
              <a:blip r:embed="rId2" cstate="print">
                <a:biLevel thresh="25000"/>
              </a:blip>
              <a:stretch>
                <a:fillRect/>
              </a:stretch>
            </p:blipFill>
            <p:spPr>
              <a:xfrm>
                <a:off x="3391038" y="3082778"/>
                <a:ext cx="747221" cy="743246"/>
              </a:xfrm>
              <a:prstGeom prst="rect">
                <a:avLst/>
              </a:prstGeom>
              <a:grpFill/>
            </p:spPr>
          </p:pic>
        </p:grpSp>
        <p:grpSp>
          <p:nvGrpSpPr>
            <p:cNvPr id="7" name="组合 40"/>
            <p:cNvGrpSpPr/>
            <p:nvPr/>
          </p:nvGrpSpPr>
          <p:grpSpPr>
            <a:xfrm>
              <a:off x="3772" y="3530"/>
              <a:ext cx="1377" cy="2113"/>
              <a:chOff x="910774" y="2794001"/>
              <a:chExt cx="1295401" cy="1987550"/>
            </a:xfrm>
            <a:solidFill>
              <a:schemeClr val="accent1">
                <a:lumMod val="60000"/>
                <a:lumOff val="40000"/>
              </a:schemeClr>
            </a:solidFill>
          </p:grpSpPr>
          <p:sp>
            <p:nvSpPr>
              <p:cNvPr id="8" name="矩形 7"/>
              <p:cNvSpPr/>
              <p:nvPr/>
            </p:nvSpPr>
            <p:spPr>
              <a:xfrm>
                <a:off x="910774" y="2794001"/>
                <a:ext cx="1295401" cy="1295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FF7F7F"/>
                  </a:solidFill>
                  <a:effectLst/>
                  <a:uLnTx/>
                  <a:uFillTx/>
                  <a:latin typeface="微软雅黑" panose="020B0503020204020204" charset="-122"/>
                  <a:ea typeface="微软雅黑" panose="020B0503020204020204" charset="-122"/>
                  <a:cs typeface="+mn-cs"/>
                </a:endParaRPr>
              </a:p>
            </p:txBody>
          </p:sp>
          <p:sp>
            <p:nvSpPr>
              <p:cNvPr id="9" name="直接箭头连接符 8"/>
              <p:cNvSpPr/>
              <p:nvPr/>
            </p:nvSpPr>
            <p:spPr>
              <a:xfrm>
                <a:off x="1558475" y="4184651"/>
                <a:ext cx="0" cy="596900"/>
              </a:xfrm>
              <a:prstGeom prst="straightConnector1">
                <a:avLst/>
              </a:prstGeom>
              <a:grpFill/>
              <a:ln w="19050">
                <a:solidFill>
                  <a:schemeClr val="accent1">
                    <a:lumMod val="40000"/>
                    <a:lumOff val="60000"/>
                  </a:schemeClr>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sp>
          <p:pic>
            <p:nvPicPr>
              <p:cNvPr id="36" name="图片 35"/>
              <p:cNvPicPr>
                <a:picLocks noChangeAspect="1"/>
              </p:cNvPicPr>
              <p:nvPr/>
            </p:nvPicPr>
            <p:blipFill>
              <a:blip r:embed="rId3" cstate="print">
                <a:biLevel thresh="25000"/>
              </a:blip>
              <a:stretch>
                <a:fillRect/>
              </a:stretch>
            </p:blipFill>
            <p:spPr>
              <a:xfrm>
                <a:off x="1152073" y="3083989"/>
                <a:ext cx="812802" cy="715424"/>
              </a:xfrm>
              <a:prstGeom prst="rect">
                <a:avLst/>
              </a:prstGeom>
              <a:grpFill/>
            </p:spPr>
          </p:pic>
        </p:grpSp>
        <p:grpSp>
          <p:nvGrpSpPr>
            <p:cNvPr id="10" name="组合 42"/>
            <p:cNvGrpSpPr/>
            <p:nvPr/>
          </p:nvGrpSpPr>
          <p:grpSpPr>
            <a:xfrm>
              <a:off x="10136" y="3529"/>
              <a:ext cx="1377" cy="2113"/>
              <a:chOff x="5323121" y="2794001"/>
              <a:chExt cx="1295401" cy="1987550"/>
            </a:xfrm>
            <a:solidFill>
              <a:schemeClr val="accent1">
                <a:lumMod val="40000"/>
                <a:lumOff val="60000"/>
              </a:schemeClr>
            </a:solidFill>
          </p:grpSpPr>
          <p:sp>
            <p:nvSpPr>
              <p:cNvPr id="19" name="矩形 18"/>
              <p:cNvSpPr/>
              <p:nvPr/>
            </p:nvSpPr>
            <p:spPr>
              <a:xfrm>
                <a:off x="5323121" y="2794001"/>
                <a:ext cx="1295401" cy="1295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FF7F7F"/>
                  </a:solidFill>
                  <a:effectLst/>
                  <a:uLnTx/>
                  <a:uFillTx/>
                  <a:latin typeface="微软雅黑" panose="020B0503020204020204" charset="-122"/>
                  <a:ea typeface="微软雅黑" panose="020B0503020204020204" charset="-122"/>
                  <a:cs typeface="+mn-cs"/>
                </a:endParaRPr>
              </a:p>
            </p:txBody>
          </p:sp>
          <p:sp>
            <p:nvSpPr>
              <p:cNvPr id="20" name="直接箭头连接符 19"/>
              <p:cNvSpPr/>
              <p:nvPr/>
            </p:nvSpPr>
            <p:spPr>
              <a:xfrm>
                <a:off x="5970822" y="4184651"/>
                <a:ext cx="0" cy="596900"/>
              </a:xfrm>
              <a:prstGeom prst="straightConnector1">
                <a:avLst/>
              </a:prstGeom>
              <a:grpFill/>
              <a:ln w="19050">
                <a:solidFill>
                  <a:schemeClr val="accent1">
                    <a:lumMod val="40000"/>
                    <a:lumOff val="60000"/>
                  </a:schemeClr>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sp>
          <p:pic>
            <p:nvPicPr>
              <p:cNvPr id="37" name="图片 36"/>
              <p:cNvPicPr>
                <a:picLocks noChangeAspect="1"/>
              </p:cNvPicPr>
              <p:nvPr/>
            </p:nvPicPr>
            <p:blipFill>
              <a:blip r:embed="rId4" cstate="print">
                <a:biLevel thresh="25000"/>
              </a:blip>
              <a:stretch>
                <a:fillRect/>
              </a:stretch>
            </p:blipFill>
            <p:spPr>
              <a:xfrm>
                <a:off x="5582306" y="3017415"/>
                <a:ext cx="777031" cy="848573"/>
              </a:xfrm>
              <a:prstGeom prst="rect">
                <a:avLst/>
              </a:prstGeom>
              <a:grpFill/>
            </p:spPr>
          </p:pic>
        </p:grpSp>
        <p:grpSp>
          <p:nvGrpSpPr>
            <p:cNvPr id="11" name="组合 43"/>
            <p:cNvGrpSpPr/>
            <p:nvPr/>
          </p:nvGrpSpPr>
          <p:grpSpPr>
            <a:xfrm>
              <a:off x="13369" y="3557"/>
              <a:ext cx="1377" cy="2113"/>
              <a:chOff x="7568648" y="2819401"/>
              <a:chExt cx="1295400" cy="1987550"/>
            </a:xfrm>
            <a:solidFill>
              <a:schemeClr val="accent1"/>
            </a:solidFill>
          </p:grpSpPr>
          <p:sp>
            <p:nvSpPr>
              <p:cNvPr id="25" name="矩形 24"/>
              <p:cNvSpPr/>
              <p:nvPr/>
            </p:nvSpPr>
            <p:spPr>
              <a:xfrm>
                <a:off x="7568648" y="2819401"/>
                <a:ext cx="1295400" cy="1295400"/>
              </a:xfrm>
              <a:prstGeom prst="rect">
                <a:avLst/>
              </a:prstGeom>
              <a:grp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rgbClr val="FF7F7F"/>
                  </a:solidFill>
                  <a:effectLst/>
                  <a:uLnTx/>
                  <a:uFillTx/>
                  <a:latin typeface="微软雅黑" panose="020B0503020204020204" charset="-122"/>
                  <a:ea typeface="微软雅黑" panose="020B0503020204020204" charset="-122"/>
                  <a:cs typeface="+mn-cs"/>
                </a:endParaRPr>
              </a:p>
            </p:txBody>
          </p:sp>
          <p:sp>
            <p:nvSpPr>
              <p:cNvPr id="26" name="直接箭头连接符 25"/>
              <p:cNvSpPr/>
              <p:nvPr/>
            </p:nvSpPr>
            <p:spPr>
              <a:xfrm>
                <a:off x="8216348" y="4210051"/>
                <a:ext cx="0" cy="596900"/>
              </a:xfrm>
              <a:prstGeom prst="straightConnector1">
                <a:avLst/>
              </a:prstGeom>
              <a:grpFill/>
              <a:ln w="19050">
                <a:solidFill>
                  <a:srgbClr val="36A4D0"/>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sp>
          <p:pic>
            <p:nvPicPr>
              <p:cNvPr id="38" name="图片 37"/>
              <p:cNvPicPr>
                <a:picLocks noChangeAspect="1"/>
              </p:cNvPicPr>
              <p:nvPr/>
            </p:nvPicPr>
            <p:blipFill>
              <a:blip r:embed="rId5" cstate="print">
                <a:biLevel thresh="25000"/>
              </a:blip>
              <a:stretch>
                <a:fillRect/>
              </a:stretch>
            </p:blipFill>
            <p:spPr>
              <a:xfrm>
                <a:off x="7877515" y="3059707"/>
                <a:ext cx="677666" cy="814789"/>
              </a:xfrm>
              <a:prstGeom prst="rect">
                <a:avLst/>
              </a:prstGeom>
              <a:grpFill/>
              <a:ln>
                <a:solidFill>
                  <a:schemeClr val="accent5">
                    <a:lumMod val="60000"/>
                    <a:lumOff val="40000"/>
                  </a:schemeClr>
                </a:solidFill>
              </a:ln>
            </p:spPr>
          </p:pic>
        </p:grpSp>
        <p:sp>
          <p:nvSpPr>
            <p:cNvPr id="24" name="文本框 23"/>
            <p:cNvSpPr txBox="1"/>
            <p:nvPr/>
          </p:nvSpPr>
          <p:spPr>
            <a:xfrm>
              <a:off x="3111" y="5643"/>
              <a:ext cx="2700" cy="260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随着国家对残疾人事业的重视，以及对社会老龄化、疾病谱的改变、慢性病发病率持续增加等因素的关注，和社会经济、卫生事业的发展，康复医学在中国取得了很大进步</a:t>
              </a:r>
              <a:endParaRPr lang="zh-CN" altLang="en-US" sz="1400" b="0" dirty="0">
                <a:solidFill>
                  <a:srgbClr val="111111"/>
                </a:solidFill>
                <a:latin typeface="华文中宋" panose="02010600040101010101" pitchFamily="2" charset="-122"/>
                <a:ea typeface="华文中宋" panose="02010600040101010101" pitchFamily="2" charset="-122"/>
              </a:endParaRPr>
            </a:p>
          </p:txBody>
        </p:sp>
        <p:sp>
          <p:nvSpPr>
            <p:cNvPr id="28" name="文本框 27"/>
            <p:cNvSpPr txBox="1"/>
            <p:nvPr/>
          </p:nvSpPr>
          <p:spPr>
            <a:xfrm>
              <a:off x="6434" y="5695"/>
              <a:ext cx="2477" cy="260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另外人们对健康和生活质量的要求越来越高，对各种慢性病、老年病、伤残与残疾者的功能障碍恢复的要求也越来越迫切，因此对康复医学科建立的需求更大</a:t>
              </a:r>
              <a:endParaRPr lang="zh-CN" altLang="en-US" sz="1400" b="0" dirty="0">
                <a:solidFill>
                  <a:srgbClr val="111111"/>
                </a:solidFill>
                <a:latin typeface="华文中宋" panose="02010600040101010101" pitchFamily="2" charset="-122"/>
                <a:ea typeface="华文中宋" panose="02010600040101010101" pitchFamily="2" charset="-122"/>
              </a:endParaRPr>
            </a:p>
          </p:txBody>
        </p:sp>
        <p:sp>
          <p:nvSpPr>
            <p:cNvPr id="29" name="文本框 28"/>
            <p:cNvSpPr txBox="1"/>
            <p:nvPr/>
          </p:nvSpPr>
          <p:spPr>
            <a:xfrm>
              <a:off x="9409" y="5670"/>
              <a:ext cx="2832" cy="288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康复医学科从20世纪80年代初在我国起步，建设从无到有、从少到多、规模从零到整，从小到大、从点到面，质量从低到高，发展迅速，很多医院已相继设立了康复医学科及中心，然而发展中的中国康复事业仍存在不少问题</a:t>
              </a:r>
              <a:endParaRPr lang="zh-CN" altLang="en-US" sz="1400" b="0" dirty="0">
                <a:solidFill>
                  <a:srgbClr val="111111"/>
                </a:solidFill>
                <a:latin typeface="华文中宋" panose="02010600040101010101" pitchFamily="2" charset="-122"/>
                <a:ea typeface="华文中宋" panose="02010600040101010101" pitchFamily="2" charset="-122"/>
              </a:endParaRPr>
            </a:p>
          </p:txBody>
        </p:sp>
        <p:sp>
          <p:nvSpPr>
            <p:cNvPr id="35" name="文本框 34"/>
            <p:cNvSpPr txBox="1"/>
            <p:nvPr/>
          </p:nvSpPr>
          <p:spPr>
            <a:xfrm>
              <a:off x="13156" y="5670"/>
              <a:ext cx="2265" cy="2356"/>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90000"/>
                </a:lnSpc>
                <a:spcBef>
                  <a:spcPct val="0"/>
                </a:spcBef>
                <a:spcAft>
                  <a:spcPts val="600"/>
                </a:spcAft>
                <a:buClrTx/>
                <a:buFont typeface="Arial" panose="020B0604020202020204" pitchFamily="34" charset="0"/>
                <a:buNone/>
              </a:pPr>
              <a:r>
                <a:rPr lang="zh-CN" altLang="zh-CN" sz="1400" b="0" dirty="0">
                  <a:solidFill>
                    <a:srgbClr val="111111"/>
                  </a:solidFill>
                  <a:latin typeface="华文中宋" panose="02010600040101010101" pitchFamily="2" charset="-122"/>
                  <a:ea typeface="华文中宋" panose="02010600040101010101" pitchFamily="2" charset="-122"/>
                </a:rPr>
                <a:t>如何发展建设康复医学科是人们关注的焦点。康复医学的发展必须满足我国社会现代化发展的需求，因此康复医学科的规范化建设更是重中之重的任务。</a:t>
              </a:r>
              <a:endParaRPr lang="zh-CN" altLang="zh-CN" sz="1400" b="0" dirty="0">
                <a:solidFill>
                  <a:srgbClr val="111111"/>
                </a:solidFill>
                <a:latin typeface="华文中宋" panose="02010600040101010101" pitchFamily="2" charset="-122"/>
                <a:ea typeface="华文中宋" panose="0201060004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1998663" y="3346450"/>
            <a:ext cx="7345363" cy="0"/>
          </a:xfrm>
          <a:prstGeom prst="line">
            <a:avLst/>
          </a:prstGeom>
          <a:ln>
            <a:solidFill>
              <a:srgbClr val="36A4D0"/>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5" name="组合 2"/>
          <p:cNvGrpSpPr/>
          <p:nvPr/>
        </p:nvGrpSpPr>
        <p:grpSpPr>
          <a:xfrm>
            <a:off x="2143125" y="1762125"/>
            <a:ext cx="7272655" cy="1830069"/>
            <a:chOff x="1643" y="2122"/>
            <a:chExt cx="11166" cy="2881"/>
          </a:xfrm>
        </p:grpSpPr>
        <p:sp>
          <p:nvSpPr>
            <p:cNvPr id="6" name="椭圆 5"/>
            <p:cNvSpPr/>
            <p:nvPr/>
          </p:nvSpPr>
          <p:spPr>
            <a:xfrm>
              <a:off x="1643" y="2122"/>
              <a:ext cx="2155" cy="215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sp>
          <p:nvSpPr>
            <p:cNvPr id="15" name="KSO_Shape"/>
            <p:cNvSpPr/>
            <p:nvPr/>
          </p:nvSpPr>
          <p:spPr bwMode="auto">
            <a:xfrm>
              <a:off x="2263" y="2739"/>
              <a:ext cx="915" cy="920"/>
            </a:xfrm>
            <a:custGeom>
              <a:avLst/>
              <a:gdLst>
                <a:gd name="T0" fmla="*/ 29924 w 3851276"/>
                <a:gd name="T1" fmla="*/ 1836816 h 3867150"/>
                <a:gd name="T2" fmla="*/ 1133881 w 3851276"/>
                <a:gd name="T3" fmla="*/ 1627701 h 3867150"/>
                <a:gd name="T4" fmla="*/ 1266953 w 3851276"/>
                <a:gd name="T5" fmla="*/ 1549037 h 3867150"/>
                <a:gd name="T6" fmla="*/ 1451061 w 3851276"/>
                <a:gd name="T7" fmla="*/ 1469122 h 3867150"/>
                <a:gd name="T8" fmla="*/ 1477049 w 3851276"/>
                <a:gd name="T9" fmla="*/ 1373568 h 3867150"/>
                <a:gd name="T10" fmla="*/ 1663505 w 3851276"/>
                <a:gd name="T11" fmla="*/ 1293653 h 3867150"/>
                <a:gd name="T12" fmla="*/ 1436814 w 3851276"/>
                <a:gd name="T13" fmla="*/ 1552947 h 3867150"/>
                <a:gd name="T14" fmla="*/ 1777790 w 3851276"/>
                <a:gd name="T15" fmla="*/ 1204199 h 3867150"/>
                <a:gd name="T16" fmla="*/ 659695 w 3851276"/>
                <a:gd name="T17" fmla="*/ 1139353 h 3867150"/>
                <a:gd name="T18" fmla="*/ 1690119 w 3851276"/>
                <a:gd name="T19" fmla="*/ 1091755 h 3867150"/>
                <a:gd name="T20" fmla="*/ 556723 w 3851276"/>
                <a:gd name="T21" fmla="*/ 919923 h 3867150"/>
                <a:gd name="T22" fmla="*/ 522816 w 3851276"/>
                <a:gd name="T23" fmla="*/ 1028232 h 3867150"/>
                <a:gd name="T24" fmla="*/ 1814580 w 3851276"/>
                <a:gd name="T25" fmla="*/ 949753 h 3867150"/>
                <a:gd name="T26" fmla="*/ 1617791 w 3851276"/>
                <a:gd name="T27" fmla="*/ 1088470 h 3867150"/>
                <a:gd name="T28" fmla="*/ 710010 w 3851276"/>
                <a:gd name="T29" fmla="*/ 948211 h 3867150"/>
                <a:gd name="T30" fmla="*/ 652039 w 3851276"/>
                <a:gd name="T31" fmla="*/ 1063553 h 3867150"/>
                <a:gd name="T32" fmla="*/ 630788 w 3851276"/>
                <a:gd name="T33" fmla="*/ 1256414 h 3867150"/>
                <a:gd name="T34" fmla="*/ 504690 w 3851276"/>
                <a:gd name="T35" fmla="*/ 1179832 h 3867150"/>
                <a:gd name="T36" fmla="*/ 450001 w 3851276"/>
                <a:gd name="T37" fmla="*/ 1011508 h 3867150"/>
                <a:gd name="T38" fmla="*/ 503698 w 3851276"/>
                <a:gd name="T39" fmla="*/ 747004 h 3867150"/>
                <a:gd name="T40" fmla="*/ 248093 w 3851276"/>
                <a:gd name="T41" fmla="*/ 1036554 h 3867150"/>
                <a:gd name="T42" fmla="*/ 434514 w 3851276"/>
                <a:gd name="T43" fmla="*/ 1372094 h 3867150"/>
                <a:gd name="T44" fmla="*/ 811427 w 3851276"/>
                <a:gd name="T45" fmla="*/ 1312807 h 3867150"/>
                <a:gd name="T46" fmla="*/ 884837 w 3851276"/>
                <a:gd name="T47" fmla="*/ 934562 h 3867150"/>
                <a:gd name="T48" fmla="*/ 1706401 w 3851276"/>
                <a:gd name="T49" fmla="*/ 671693 h 3867150"/>
                <a:gd name="T50" fmla="*/ 1700139 w 3851276"/>
                <a:gd name="T51" fmla="*/ 636818 h 3867150"/>
                <a:gd name="T52" fmla="*/ 991430 w 3851276"/>
                <a:gd name="T53" fmla="*/ 909846 h 3867150"/>
                <a:gd name="T54" fmla="*/ 880141 w 3851276"/>
                <a:gd name="T55" fmla="*/ 1396184 h 3867150"/>
                <a:gd name="T56" fmla="*/ 433418 w 3851276"/>
                <a:gd name="T57" fmla="*/ 1488008 h 3867150"/>
                <a:gd name="T58" fmla="*/ 142125 w 3851276"/>
                <a:gd name="T59" fmla="*/ 1014810 h 3867150"/>
                <a:gd name="T60" fmla="*/ 468637 w 3851276"/>
                <a:gd name="T61" fmla="*/ 644543 h 3867150"/>
                <a:gd name="T62" fmla="*/ 1609181 w 3851276"/>
                <a:gd name="T63" fmla="*/ 590683 h 3867150"/>
                <a:gd name="T64" fmla="*/ 1621392 w 3851276"/>
                <a:gd name="T65" fmla="*/ 399888 h 3867150"/>
                <a:gd name="T66" fmla="*/ 1800177 w 3851276"/>
                <a:gd name="T67" fmla="*/ 613985 h 3867150"/>
                <a:gd name="T68" fmla="*/ 1590864 w 3851276"/>
                <a:gd name="T69" fmla="*/ 545956 h 3867150"/>
                <a:gd name="T70" fmla="*/ 1297011 w 3851276"/>
                <a:gd name="T71" fmla="*/ 473078 h 3867150"/>
                <a:gd name="T72" fmla="*/ 864608 w 3851276"/>
                <a:gd name="T73" fmla="*/ 229267 h 3867150"/>
                <a:gd name="T74" fmla="*/ 1442763 w 3851276"/>
                <a:gd name="T75" fmla="*/ 157484 h 3867150"/>
                <a:gd name="T76" fmla="*/ 1798768 w 3851276"/>
                <a:gd name="T77" fmla="*/ 541576 h 3867150"/>
                <a:gd name="T78" fmla="*/ 1560805 w 3851276"/>
                <a:gd name="T79" fmla="*/ 211751 h 3867150"/>
                <a:gd name="T80" fmla="*/ 559326 w 3851276"/>
                <a:gd name="T81" fmla="*/ 205496 h 3867150"/>
                <a:gd name="T82" fmla="*/ 527233 w 3851276"/>
                <a:gd name="T83" fmla="*/ 319660 h 3867150"/>
                <a:gd name="T84" fmla="*/ 1297481 w 3851276"/>
                <a:gd name="T85" fmla="*/ 182350 h 3867150"/>
                <a:gd name="T86" fmla="*/ 1292001 w 3851276"/>
                <a:gd name="T87" fmla="*/ 93208 h 3867150"/>
                <a:gd name="T88" fmla="*/ 619600 w 3851276"/>
                <a:gd name="T89" fmla="*/ 270241 h 3867150"/>
                <a:gd name="T90" fmla="*/ 1207932 w 3851276"/>
                <a:gd name="T91" fmla="*/ 190482 h 3867150"/>
                <a:gd name="T92" fmla="*/ 994391 w 3851276"/>
                <a:gd name="T93" fmla="*/ 47699 h 3867150"/>
                <a:gd name="T94" fmla="*/ 1076896 w 3851276"/>
                <a:gd name="T95" fmla="*/ 156 h 3867150"/>
                <a:gd name="T96" fmla="*/ 1557987 w 3851276"/>
                <a:gd name="T97" fmla="*/ 165616 h 3867150"/>
                <a:gd name="T98" fmla="*/ 1856380 w 3851276"/>
                <a:gd name="T99" fmla="*/ 577390 h 3867150"/>
                <a:gd name="T100" fmla="*/ 1862486 w 3851276"/>
                <a:gd name="T101" fmla="*/ 1085812 h 3867150"/>
                <a:gd name="T102" fmla="*/ 1574426 w 3851276"/>
                <a:gd name="T103" fmla="*/ 1504779 h 3867150"/>
                <a:gd name="T104" fmla="*/ 1097560 w 3851276"/>
                <a:gd name="T105" fmla="*/ 1681812 h 3867150"/>
                <a:gd name="T106" fmla="*/ 735607 w 3851276"/>
                <a:gd name="T107" fmla="*/ 1578126 h 3867150"/>
                <a:gd name="T108" fmla="*/ 900928 w 3851276"/>
                <a:gd name="T109" fmla="*/ 1563268 h 3867150"/>
                <a:gd name="T110" fmla="*/ 1048403 w 3851276"/>
                <a:gd name="T111" fmla="*/ 1320865 h 3867150"/>
                <a:gd name="T112" fmla="*/ 1176777 w 3851276"/>
                <a:gd name="T113" fmla="*/ 1222183 h 3867150"/>
                <a:gd name="T114" fmla="*/ 1043706 w 3851276"/>
                <a:gd name="T115" fmla="*/ 813381 h 3867150"/>
                <a:gd name="T116" fmla="*/ 633533 w 3851276"/>
                <a:gd name="T117" fmla="*/ 505138 h 3867150"/>
                <a:gd name="T118" fmla="*/ 477292 w 3851276"/>
                <a:gd name="T119" fmla="*/ 525312 h 3867150"/>
                <a:gd name="T120" fmla="*/ 324495 w 3851276"/>
                <a:gd name="T121" fmla="*/ 560812 h 3867150"/>
                <a:gd name="T122" fmla="*/ 355649 w 3851276"/>
                <a:gd name="T123" fmla="*/ 373771 h 3867150"/>
                <a:gd name="T124" fmla="*/ 752828 w 3851276"/>
                <a:gd name="T125" fmla="*/ 56144 h 38671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851276" h="3867150">
                  <a:moveTo>
                    <a:pt x="40010" y="3597275"/>
                  </a:moveTo>
                  <a:lnTo>
                    <a:pt x="414338" y="3827016"/>
                  </a:lnTo>
                  <a:lnTo>
                    <a:pt x="407017" y="3831441"/>
                  </a:lnTo>
                  <a:lnTo>
                    <a:pt x="399696" y="3835865"/>
                  </a:lnTo>
                  <a:lnTo>
                    <a:pt x="392056" y="3839657"/>
                  </a:lnTo>
                  <a:lnTo>
                    <a:pt x="384417" y="3843449"/>
                  </a:lnTo>
                  <a:lnTo>
                    <a:pt x="376459" y="3846925"/>
                  </a:lnTo>
                  <a:lnTo>
                    <a:pt x="368820" y="3850401"/>
                  </a:lnTo>
                  <a:lnTo>
                    <a:pt x="360544" y="3853246"/>
                  </a:lnTo>
                  <a:lnTo>
                    <a:pt x="352586" y="3855774"/>
                  </a:lnTo>
                  <a:lnTo>
                    <a:pt x="344310" y="3858302"/>
                  </a:lnTo>
                  <a:lnTo>
                    <a:pt x="336671" y="3860514"/>
                  </a:lnTo>
                  <a:lnTo>
                    <a:pt x="328395" y="3862094"/>
                  </a:lnTo>
                  <a:lnTo>
                    <a:pt x="319801" y="3863674"/>
                  </a:lnTo>
                  <a:lnTo>
                    <a:pt x="311525" y="3864938"/>
                  </a:lnTo>
                  <a:lnTo>
                    <a:pt x="302931" y="3866202"/>
                  </a:lnTo>
                  <a:lnTo>
                    <a:pt x="294655" y="3866834"/>
                  </a:lnTo>
                  <a:lnTo>
                    <a:pt x="286060" y="3867150"/>
                  </a:lnTo>
                  <a:lnTo>
                    <a:pt x="277466" y="3867150"/>
                  </a:lnTo>
                  <a:lnTo>
                    <a:pt x="268872" y="3866834"/>
                  </a:lnTo>
                  <a:lnTo>
                    <a:pt x="260596" y="3866518"/>
                  </a:lnTo>
                  <a:lnTo>
                    <a:pt x="252002" y="3865254"/>
                  </a:lnTo>
                  <a:lnTo>
                    <a:pt x="243407" y="3864306"/>
                  </a:lnTo>
                  <a:lnTo>
                    <a:pt x="234813" y="3862726"/>
                  </a:lnTo>
                  <a:lnTo>
                    <a:pt x="226537" y="3861146"/>
                  </a:lnTo>
                  <a:lnTo>
                    <a:pt x="217943" y="3859250"/>
                  </a:lnTo>
                  <a:lnTo>
                    <a:pt x="209667" y="3856722"/>
                  </a:lnTo>
                  <a:lnTo>
                    <a:pt x="201391" y="3853878"/>
                  </a:lnTo>
                  <a:lnTo>
                    <a:pt x="193115" y="3851033"/>
                  </a:lnTo>
                  <a:lnTo>
                    <a:pt x="184839" y="3847557"/>
                  </a:lnTo>
                  <a:lnTo>
                    <a:pt x="176563" y="3844081"/>
                  </a:lnTo>
                  <a:lnTo>
                    <a:pt x="168605" y="3839973"/>
                  </a:lnTo>
                  <a:lnTo>
                    <a:pt x="160648" y="3835865"/>
                  </a:lnTo>
                  <a:lnTo>
                    <a:pt x="152690" y="3831125"/>
                  </a:lnTo>
                  <a:lnTo>
                    <a:pt x="145051" y="3826384"/>
                  </a:lnTo>
                  <a:lnTo>
                    <a:pt x="137411" y="3821012"/>
                  </a:lnTo>
                  <a:lnTo>
                    <a:pt x="130409" y="3815956"/>
                  </a:lnTo>
                  <a:lnTo>
                    <a:pt x="123406" y="3810268"/>
                  </a:lnTo>
                  <a:lnTo>
                    <a:pt x="117040" y="3804264"/>
                  </a:lnTo>
                  <a:lnTo>
                    <a:pt x="110355" y="3798575"/>
                  </a:lnTo>
                  <a:lnTo>
                    <a:pt x="104307" y="3792255"/>
                  </a:lnTo>
                  <a:lnTo>
                    <a:pt x="98260" y="3785619"/>
                  </a:lnTo>
                  <a:lnTo>
                    <a:pt x="92848" y="3778983"/>
                  </a:lnTo>
                  <a:lnTo>
                    <a:pt x="87437" y="3772346"/>
                  </a:lnTo>
                  <a:lnTo>
                    <a:pt x="82344" y="3765710"/>
                  </a:lnTo>
                  <a:lnTo>
                    <a:pt x="77570" y="3758442"/>
                  </a:lnTo>
                  <a:lnTo>
                    <a:pt x="72795" y="3751173"/>
                  </a:lnTo>
                  <a:lnTo>
                    <a:pt x="68657" y="3743905"/>
                  </a:lnTo>
                  <a:lnTo>
                    <a:pt x="64519" y="3736321"/>
                  </a:lnTo>
                  <a:lnTo>
                    <a:pt x="60699" y="3728736"/>
                  </a:lnTo>
                  <a:lnTo>
                    <a:pt x="57516" y="3721152"/>
                  </a:lnTo>
                  <a:lnTo>
                    <a:pt x="54015" y="3713252"/>
                  </a:lnTo>
                  <a:lnTo>
                    <a:pt x="51469" y="3705668"/>
                  </a:lnTo>
                  <a:lnTo>
                    <a:pt x="48922" y="3697451"/>
                  </a:lnTo>
                  <a:lnTo>
                    <a:pt x="46376" y="3689551"/>
                  </a:lnTo>
                  <a:lnTo>
                    <a:pt x="44148" y="3681335"/>
                  </a:lnTo>
                  <a:lnTo>
                    <a:pt x="42556" y="3673118"/>
                  </a:lnTo>
                  <a:lnTo>
                    <a:pt x="41283" y="3664586"/>
                  </a:lnTo>
                  <a:lnTo>
                    <a:pt x="40010" y="3656370"/>
                  </a:lnTo>
                  <a:lnTo>
                    <a:pt x="38736" y="3648153"/>
                  </a:lnTo>
                  <a:lnTo>
                    <a:pt x="38100" y="3639621"/>
                  </a:lnTo>
                  <a:lnTo>
                    <a:pt x="38100" y="3631089"/>
                  </a:lnTo>
                  <a:lnTo>
                    <a:pt x="38100" y="3622556"/>
                  </a:lnTo>
                  <a:lnTo>
                    <a:pt x="38100" y="3614340"/>
                  </a:lnTo>
                  <a:lnTo>
                    <a:pt x="38736" y="3605807"/>
                  </a:lnTo>
                  <a:lnTo>
                    <a:pt x="40010" y="3597275"/>
                  </a:lnTo>
                  <a:close/>
                  <a:moveTo>
                    <a:pt x="282694" y="3070225"/>
                  </a:moveTo>
                  <a:lnTo>
                    <a:pt x="750888" y="3359468"/>
                  </a:lnTo>
                  <a:lnTo>
                    <a:pt x="468193" y="3816350"/>
                  </a:lnTo>
                  <a:lnTo>
                    <a:pt x="0" y="3526473"/>
                  </a:lnTo>
                  <a:lnTo>
                    <a:pt x="282694" y="3070225"/>
                  </a:lnTo>
                  <a:close/>
                  <a:moveTo>
                    <a:pt x="2572781" y="3007398"/>
                  </a:moveTo>
                  <a:lnTo>
                    <a:pt x="2548329" y="3012478"/>
                  </a:lnTo>
                  <a:lnTo>
                    <a:pt x="2523877" y="3017557"/>
                  </a:lnTo>
                  <a:lnTo>
                    <a:pt x="2499425" y="3021684"/>
                  </a:lnTo>
                  <a:lnTo>
                    <a:pt x="2474972" y="3026129"/>
                  </a:lnTo>
                  <a:lnTo>
                    <a:pt x="2450203" y="3029621"/>
                  </a:lnTo>
                  <a:lnTo>
                    <a:pt x="2425751" y="3033113"/>
                  </a:lnTo>
                  <a:lnTo>
                    <a:pt x="2400981" y="3036605"/>
                  </a:lnTo>
                  <a:lnTo>
                    <a:pt x="2376212" y="3039463"/>
                  </a:lnTo>
                  <a:lnTo>
                    <a:pt x="2351442" y="3042320"/>
                  </a:lnTo>
                  <a:lnTo>
                    <a:pt x="2326672" y="3044860"/>
                  </a:lnTo>
                  <a:lnTo>
                    <a:pt x="2301902" y="3046764"/>
                  </a:lnTo>
                  <a:lnTo>
                    <a:pt x="2277133" y="3048669"/>
                  </a:lnTo>
                  <a:lnTo>
                    <a:pt x="2252363" y="3050257"/>
                  </a:lnTo>
                  <a:lnTo>
                    <a:pt x="2227276" y="3051844"/>
                  </a:lnTo>
                  <a:lnTo>
                    <a:pt x="2202506" y="3052796"/>
                  </a:lnTo>
                  <a:lnTo>
                    <a:pt x="2177737" y="3053431"/>
                  </a:lnTo>
                  <a:lnTo>
                    <a:pt x="2177737" y="3343599"/>
                  </a:lnTo>
                  <a:lnTo>
                    <a:pt x="2189487" y="3342012"/>
                  </a:lnTo>
                  <a:lnTo>
                    <a:pt x="2200601" y="3340107"/>
                  </a:lnTo>
                  <a:lnTo>
                    <a:pt x="2212033" y="3337567"/>
                  </a:lnTo>
                  <a:lnTo>
                    <a:pt x="2223465" y="3334710"/>
                  </a:lnTo>
                  <a:lnTo>
                    <a:pt x="2234580" y="3331535"/>
                  </a:lnTo>
                  <a:lnTo>
                    <a:pt x="2245694" y="3327726"/>
                  </a:lnTo>
                  <a:lnTo>
                    <a:pt x="2256809" y="3323916"/>
                  </a:lnTo>
                  <a:lnTo>
                    <a:pt x="2267924" y="3319472"/>
                  </a:lnTo>
                  <a:lnTo>
                    <a:pt x="2278403" y="3314710"/>
                  </a:lnTo>
                  <a:lnTo>
                    <a:pt x="2289200" y="3309630"/>
                  </a:lnTo>
                  <a:lnTo>
                    <a:pt x="2299997" y="3304233"/>
                  </a:lnTo>
                  <a:lnTo>
                    <a:pt x="2310477" y="3298519"/>
                  </a:lnTo>
                  <a:lnTo>
                    <a:pt x="2320638" y="3292487"/>
                  </a:lnTo>
                  <a:lnTo>
                    <a:pt x="2330800" y="3286137"/>
                  </a:lnTo>
                  <a:lnTo>
                    <a:pt x="2340645" y="3279153"/>
                  </a:lnTo>
                  <a:lnTo>
                    <a:pt x="2350807" y="3272486"/>
                  </a:lnTo>
                  <a:lnTo>
                    <a:pt x="2362239" y="3263914"/>
                  </a:lnTo>
                  <a:lnTo>
                    <a:pt x="2373671" y="3255025"/>
                  </a:lnTo>
                  <a:lnTo>
                    <a:pt x="2385103" y="3245818"/>
                  </a:lnTo>
                  <a:lnTo>
                    <a:pt x="2395900" y="3236294"/>
                  </a:lnTo>
                  <a:lnTo>
                    <a:pt x="2406380" y="3226453"/>
                  </a:lnTo>
                  <a:lnTo>
                    <a:pt x="2416859" y="3216294"/>
                  </a:lnTo>
                  <a:lnTo>
                    <a:pt x="2427656" y="3206135"/>
                  </a:lnTo>
                  <a:lnTo>
                    <a:pt x="2437818" y="3195658"/>
                  </a:lnTo>
                  <a:lnTo>
                    <a:pt x="2447662" y="3184547"/>
                  </a:lnTo>
                  <a:lnTo>
                    <a:pt x="2457189" y="3173435"/>
                  </a:lnTo>
                  <a:lnTo>
                    <a:pt x="2466716" y="3162324"/>
                  </a:lnTo>
                  <a:lnTo>
                    <a:pt x="2476560" y="3150895"/>
                  </a:lnTo>
                  <a:lnTo>
                    <a:pt x="2485770" y="3139148"/>
                  </a:lnTo>
                  <a:lnTo>
                    <a:pt x="2494661" y="3127719"/>
                  </a:lnTo>
                  <a:lnTo>
                    <a:pt x="2503553" y="3115656"/>
                  </a:lnTo>
                  <a:lnTo>
                    <a:pt x="2512127" y="3103592"/>
                  </a:lnTo>
                  <a:lnTo>
                    <a:pt x="2528322" y="3080099"/>
                  </a:lnTo>
                  <a:lnTo>
                    <a:pt x="2543248" y="3056289"/>
                  </a:lnTo>
                  <a:lnTo>
                    <a:pt x="2558491" y="3031843"/>
                  </a:lnTo>
                  <a:lnTo>
                    <a:pt x="2572781" y="3007398"/>
                  </a:lnTo>
                  <a:close/>
                  <a:moveTo>
                    <a:pt x="3072620" y="2827710"/>
                  </a:moveTo>
                  <a:lnTo>
                    <a:pt x="3048485" y="2840726"/>
                  </a:lnTo>
                  <a:lnTo>
                    <a:pt x="3023716" y="2852790"/>
                  </a:lnTo>
                  <a:lnTo>
                    <a:pt x="2998946" y="2864854"/>
                  </a:lnTo>
                  <a:lnTo>
                    <a:pt x="2974176" y="2875965"/>
                  </a:lnTo>
                  <a:lnTo>
                    <a:pt x="2949089" y="2887077"/>
                  </a:lnTo>
                  <a:lnTo>
                    <a:pt x="2924002" y="2897553"/>
                  </a:lnTo>
                  <a:lnTo>
                    <a:pt x="2898597" y="2908347"/>
                  </a:lnTo>
                  <a:lnTo>
                    <a:pt x="2873192" y="2918189"/>
                  </a:lnTo>
                  <a:lnTo>
                    <a:pt x="2847788" y="2927713"/>
                  </a:lnTo>
                  <a:lnTo>
                    <a:pt x="2822065" y="2936920"/>
                  </a:lnTo>
                  <a:lnTo>
                    <a:pt x="2796025" y="2946126"/>
                  </a:lnTo>
                  <a:lnTo>
                    <a:pt x="2769986" y="2954381"/>
                  </a:lnTo>
                  <a:lnTo>
                    <a:pt x="2743946" y="2962635"/>
                  </a:lnTo>
                  <a:lnTo>
                    <a:pt x="2717906" y="2970571"/>
                  </a:lnTo>
                  <a:lnTo>
                    <a:pt x="2691548" y="2978191"/>
                  </a:lnTo>
                  <a:lnTo>
                    <a:pt x="2665191" y="2985175"/>
                  </a:lnTo>
                  <a:lnTo>
                    <a:pt x="2654394" y="3005493"/>
                  </a:lnTo>
                  <a:lnTo>
                    <a:pt x="2643279" y="3026129"/>
                  </a:lnTo>
                  <a:lnTo>
                    <a:pt x="2631847" y="3046129"/>
                  </a:lnTo>
                  <a:lnTo>
                    <a:pt x="2620415" y="3066130"/>
                  </a:lnTo>
                  <a:lnTo>
                    <a:pt x="2608030" y="3086131"/>
                  </a:lnTo>
                  <a:lnTo>
                    <a:pt x="2595963" y="3105496"/>
                  </a:lnTo>
                  <a:lnTo>
                    <a:pt x="2582943" y="3124862"/>
                  </a:lnTo>
                  <a:lnTo>
                    <a:pt x="2569923" y="3144545"/>
                  </a:lnTo>
                  <a:lnTo>
                    <a:pt x="2553727" y="3166133"/>
                  </a:lnTo>
                  <a:lnTo>
                    <a:pt x="2536897" y="3188039"/>
                  </a:lnTo>
                  <a:lnTo>
                    <a:pt x="2528322" y="3198515"/>
                  </a:lnTo>
                  <a:lnTo>
                    <a:pt x="2519431" y="3208992"/>
                  </a:lnTo>
                  <a:lnTo>
                    <a:pt x="2510539" y="3219468"/>
                  </a:lnTo>
                  <a:lnTo>
                    <a:pt x="2501012" y="3229945"/>
                  </a:lnTo>
                  <a:lnTo>
                    <a:pt x="2491803" y="3240104"/>
                  </a:lnTo>
                  <a:lnTo>
                    <a:pt x="2482276" y="3249946"/>
                  </a:lnTo>
                  <a:lnTo>
                    <a:pt x="2472432" y="3259787"/>
                  </a:lnTo>
                  <a:lnTo>
                    <a:pt x="2462588" y="3269311"/>
                  </a:lnTo>
                  <a:lnTo>
                    <a:pt x="2452743" y="3278835"/>
                  </a:lnTo>
                  <a:lnTo>
                    <a:pt x="2442264" y="3288042"/>
                  </a:lnTo>
                  <a:lnTo>
                    <a:pt x="2431784" y="3297566"/>
                  </a:lnTo>
                  <a:lnTo>
                    <a:pt x="2420987" y="3306455"/>
                  </a:lnTo>
                  <a:lnTo>
                    <a:pt x="2438136" y="3301376"/>
                  </a:lnTo>
                  <a:lnTo>
                    <a:pt x="2455284" y="3295979"/>
                  </a:lnTo>
                  <a:lnTo>
                    <a:pt x="2472114" y="3290582"/>
                  </a:lnTo>
                  <a:lnTo>
                    <a:pt x="2489263" y="3284550"/>
                  </a:lnTo>
                  <a:lnTo>
                    <a:pt x="2506093" y="3278200"/>
                  </a:lnTo>
                  <a:lnTo>
                    <a:pt x="2522606" y="3271851"/>
                  </a:lnTo>
                  <a:lnTo>
                    <a:pt x="2539437" y="3264867"/>
                  </a:lnTo>
                  <a:lnTo>
                    <a:pt x="2555633" y="3257882"/>
                  </a:lnTo>
                  <a:lnTo>
                    <a:pt x="2572146" y="3250580"/>
                  </a:lnTo>
                  <a:lnTo>
                    <a:pt x="2588341" y="3242961"/>
                  </a:lnTo>
                  <a:lnTo>
                    <a:pt x="2604537" y="3235024"/>
                  </a:lnTo>
                  <a:lnTo>
                    <a:pt x="2620732" y="3226770"/>
                  </a:lnTo>
                  <a:lnTo>
                    <a:pt x="2636293" y="3218198"/>
                  </a:lnTo>
                  <a:lnTo>
                    <a:pt x="2651853" y="3209627"/>
                  </a:lnTo>
                  <a:lnTo>
                    <a:pt x="2667731" y="3200738"/>
                  </a:lnTo>
                  <a:lnTo>
                    <a:pt x="2682974" y="3191531"/>
                  </a:lnTo>
                  <a:lnTo>
                    <a:pt x="2697582" y="3182959"/>
                  </a:lnTo>
                  <a:lnTo>
                    <a:pt x="2711237" y="3174070"/>
                  </a:lnTo>
                  <a:lnTo>
                    <a:pt x="2725527" y="3164863"/>
                  </a:lnTo>
                  <a:lnTo>
                    <a:pt x="2739500" y="3155657"/>
                  </a:lnTo>
                  <a:lnTo>
                    <a:pt x="2753155" y="3146133"/>
                  </a:lnTo>
                  <a:lnTo>
                    <a:pt x="2766810" y="3136609"/>
                  </a:lnTo>
                  <a:lnTo>
                    <a:pt x="2780147" y="3126450"/>
                  </a:lnTo>
                  <a:lnTo>
                    <a:pt x="2793485" y="3116290"/>
                  </a:lnTo>
                  <a:lnTo>
                    <a:pt x="2806822" y="3106131"/>
                  </a:lnTo>
                  <a:lnTo>
                    <a:pt x="2819842" y="3095655"/>
                  </a:lnTo>
                  <a:lnTo>
                    <a:pt x="2832862" y="3085178"/>
                  </a:lnTo>
                  <a:lnTo>
                    <a:pt x="2845565" y="3074384"/>
                  </a:lnTo>
                  <a:lnTo>
                    <a:pt x="2858267" y="3063273"/>
                  </a:lnTo>
                  <a:lnTo>
                    <a:pt x="2870652" y="3052479"/>
                  </a:lnTo>
                  <a:lnTo>
                    <a:pt x="2883354" y="3041050"/>
                  </a:lnTo>
                  <a:lnTo>
                    <a:pt x="2895422" y="3029621"/>
                  </a:lnTo>
                  <a:lnTo>
                    <a:pt x="2907489" y="3018192"/>
                  </a:lnTo>
                  <a:lnTo>
                    <a:pt x="2919556" y="3006128"/>
                  </a:lnTo>
                  <a:lnTo>
                    <a:pt x="2931306" y="2994382"/>
                  </a:lnTo>
                  <a:lnTo>
                    <a:pt x="2943373" y="2982318"/>
                  </a:lnTo>
                  <a:lnTo>
                    <a:pt x="2954805" y="2970254"/>
                  </a:lnTo>
                  <a:lnTo>
                    <a:pt x="2965920" y="2958190"/>
                  </a:lnTo>
                  <a:lnTo>
                    <a:pt x="2988466" y="2933110"/>
                  </a:lnTo>
                  <a:lnTo>
                    <a:pt x="3010696" y="2907395"/>
                  </a:lnTo>
                  <a:lnTo>
                    <a:pt x="3031654" y="2881680"/>
                  </a:lnTo>
                  <a:lnTo>
                    <a:pt x="3052614" y="2854695"/>
                  </a:lnTo>
                  <a:lnTo>
                    <a:pt x="3072620" y="2827710"/>
                  </a:lnTo>
                  <a:close/>
                  <a:moveTo>
                    <a:pt x="3344133" y="2258803"/>
                  </a:moveTo>
                  <a:lnTo>
                    <a:pt x="3315235" y="2272136"/>
                  </a:lnTo>
                  <a:lnTo>
                    <a:pt x="3286020" y="2284518"/>
                  </a:lnTo>
                  <a:lnTo>
                    <a:pt x="3256487" y="2296582"/>
                  </a:lnTo>
                  <a:lnTo>
                    <a:pt x="3226954" y="2308011"/>
                  </a:lnTo>
                  <a:lnTo>
                    <a:pt x="3197421" y="2319122"/>
                  </a:lnTo>
                  <a:lnTo>
                    <a:pt x="3167252" y="2329916"/>
                  </a:lnTo>
                  <a:lnTo>
                    <a:pt x="3137402" y="2340393"/>
                  </a:lnTo>
                  <a:lnTo>
                    <a:pt x="3107234" y="2349917"/>
                  </a:lnTo>
                  <a:lnTo>
                    <a:pt x="3075796" y="2359758"/>
                  </a:lnTo>
                  <a:lnTo>
                    <a:pt x="3044992" y="2368965"/>
                  </a:lnTo>
                  <a:lnTo>
                    <a:pt x="3013554" y="2377854"/>
                  </a:lnTo>
                  <a:lnTo>
                    <a:pt x="2981798" y="2386108"/>
                  </a:lnTo>
                  <a:lnTo>
                    <a:pt x="2950677" y="2394363"/>
                  </a:lnTo>
                  <a:lnTo>
                    <a:pt x="2918921" y="2401982"/>
                  </a:lnTo>
                  <a:lnTo>
                    <a:pt x="2887165" y="2409601"/>
                  </a:lnTo>
                  <a:lnTo>
                    <a:pt x="2855409" y="2416585"/>
                  </a:lnTo>
                  <a:lnTo>
                    <a:pt x="2848105" y="2451190"/>
                  </a:lnTo>
                  <a:lnTo>
                    <a:pt x="2840484" y="2485477"/>
                  </a:lnTo>
                  <a:lnTo>
                    <a:pt x="2832227" y="2520081"/>
                  </a:lnTo>
                  <a:lnTo>
                    <a:pt x="2823653" y="2554368"/>
                  </a:lnTo>
                  <a:lnTo>
                    <a:pt x="2814444" y="2588654"/>
                  </a:lnTo>
                  <a:lnTo>
                    <a:pt x="2804917" y="2622941"/>
                  </a:lnTo>
                  <a:lnTo>
                    <a:pt x="2795073" y="2656911"/>
                  </a:lnTo>
                  <a:lnTo>
                    <a:pt x="2784593" y="2690880"/>
                  </a:lnTo>
                  <a:lnTo>
                    <a:pt x="2776019" y="2717548"/>
                  </a:lnTo>
                  <a:lnTo>
                    <a:pt x="2766810" y="2743898"/>
                  </a:lnTo>
                  <a:lnTo>
                    <a:pt x="2757600" y="2770248"/>
                  </a:lnTo>
                  <a:lnTo>
                    <a:pt x="2747756" y="2796915"/>
                  </a:lnTo>
                  <a:lnTo>
                    <a:pt x="2737594" y="2823265"/>
                  </a:lnTo>
                  <a:lnTo>
                    <a:pt x="2727115" y="2849298"/>
                  </a:lnTo>
                  <a:lnTo>
                    <a:pt x="2716318" y="2875330"/>
                  </a:lnTo>
                  <a:lnTo>
                    <a:pt x="2705203" y="2901045"/>
                  </a:lnTo>
                  <a:lnTo>
                    <a:pt x="2735054" y="2892156"/>
                  </a:lnTo>
                  <a:lnTo>
                    <a:pt x="2764904" y="2882632"/>
                  </a:lnTo>
                  <a:lnTo>
                    <a:pt x="2794438" y="2872156"/>
                  </a:lnTo>
                  <a:lnTo>
                    <a:pt x="2823970" y="2861679"/>
                  </a:lnTo>
                  <a:lnTo>
                    <a:pt x="2852868" y="2850568"/>
                  </a:lnTo>
                  <a:lnTo>
                    <a:pt x="2881766" y="2839139"/>
                  </a:lnTo>
                  <a:lnTo>
                    <a:pt x="2910982" y="2827075"/>
                  </a:lnTo>
                  <a:lnTo>
                    <a:pt x="2939245" y="2814693"/>
                  </a:lnTo>
                  <a:lnTo>
                    <a:pt x="2967825" y="2801677"/>
                  </a:lnTo>
                  <a:lnTo>
                    <a:pt x="2996088" y="2788343"/>
                  </a:lnTo>
                  <a:lnTo>
                    <a:pt x="3023716" y="2774057"/>
                  </a:lnTo>
                  <a:lnTo>
                    <a:pt x="3051343" y="2759454"/>
                  </a:lnTo>
                  <a:lnTo>
                    <a:pt x="3078971" y="2744533"/>
                  </a:lnTo>
                  <a:lnTo>
                    <a:pt x="3105964" y="2729294"/>
                  </a:lnTo>
                  <a:lnTo>
                    <a:pt x="3132638" y="2713103"/>
                  </a:lnTo>
                  <a:lnTo>
                    <a:pt x="3158996" y="2696594"/>
                  </a:lnTo>
                  <a:lnTo>
                    <a:pt x="3174239" y="2670879"/>
                  </a:lnTo>
                  <a:lnTo>
                    <a:pt x="3188529" y="2644847"/>
                  </a:lnTo>
                  <a:lnTo>
                    <a:pt x="3202502" y="2618814"/>
                  </a:lnTo>
                  <a:lnTo>
                    <a:pt x="3216157" y="2591829"/>
                  </a:lnTo>
                  <a:lnTo>
                    <a:pt x="3229177" y="2565162"/>
                  </a:lnTo>
                  <a:lnTo>
                    <a:pt x="3241879" y="2538494"/>
                  </a:lnTo>
                  <a:lnTo>
                    <a:pt x="3253946" y="2511192"/>
                  </a:lnTo>
                  <a:lnTo>
                    <a:pt x="3266014" y="2483889"/>
                  </a:lnTo>
                  <a:lnTo>
                    <a:pt x="3277128" y="2456269"/>
                  </a:lnTo>
                  <a:lnTo>
                    <a:pt x="3287925" y="2428649"/>
                  </a:lnTo>
                  <a:lnTo>
                    <a:pt x="3298722" y="2400712"/>
                  </a:lnTo>
                  <a:lnTo>
                    <a:pt x="3308566" y="2372775"/>
                  </a:lnTo>
                  <a:lnTo>
                    <a:pt x="3318094" y="2344202"/>
                  </a:lnTo>
                  <a:lnTo>
                    <a:pt x="3327303" y="2315947"/>
                  </a:lnTo>
                  <a:lnTo>
                    <a:pt x="3335877" y="2287692"/>
                  </a:lnTo>
                  <a:lnTo>
                    <a:pt x="3344133" y="2258803"/>
                  </a:lnTo>
                  <a:close/>
                  <a:moveTo>
                    <a:pt x="3688686" y="2249279"/>
                  </a:moveTo>
                  <a:lnTo>
                    <a:pt x="3679159" y="2267057"/>
                  </a:lnTo>
                  <a:lnTo>
                    <a:pt x="3673760" y="2275946"/>
                  </a:lnTo>
                  <a:lnTo>
                    <a:pt x="3668679" y="2284835"/>
                  </a:lnTo>
                  <a:lnTo>
                    <a:pt x="3658835" y="2301026"/>
                  </a:lnTo>
                  <a:lnTo>
                    <a:pt x="3648673" y="2317217"/>
                  </a:lnTo>
                  <a:lnTo>
                    <a:pt x="3638511" y="2333091"/>
                  </a:lnTo>
                  <a:lnTo>
                    <a:pt x="3628032" y="2348647"/>
                  </a:lnTo>
                  <a:lnTo>
                    <a:pt x="3616917" y="2364203"/>
                  </a:lnTo>
                  <a:lnTo>
                    <a:pt x="3605802" y="2379441"/>
                  </a:lnTo>
                  <a:lnTo>
                    <a:pt x="3594688" y="2394680"/>
                  </a:lnTo>
                  <a:lnTo>
                    <a:pt x="3583256" y="2409601"/>
                  </a:lnTo>
                  <a:lnTo>
                    <a:pt x="3571506" y="2424522"/>
                  </a:lnTo>
                  <a:lnTo>
                    <a:pt x="3559756" y="2439126"/>
                  </a:lnTo>
                  <a:lnTo>
                    <a:pt x="3547689" y="2453412"/>
                  </a:lnTo>
                  <a:lnTo>
                    <a:pt x="3535304" y="2468016"/>
                  </a:lnTo>
                  <a:lnTo>
                    <a:pt x="3522920" y="2481984"/>
                  </a:lnTo>
                  <a:lnTo>
                    <a:pt x="3510217" y="2495953"/>
                  </a:lnTo>
                  <a:lnTo>
                    <a:pt x="3497197" y="2509922"/>
                  </a:lnTo>
                  <a:lnTo>
                    <a:pt x="3484495" y="2523256"/>
                  </a:lnTo>
                  <a:lnTo>
                    <a:pt x="3471157" y="2536907"/>
                  </a:lnTo>
                  <a:lnTo>
                    <a:pt x="3458137" y="2549923"/>
                  </a:lnTo>
                  <a:lnTo>
                    <a:pt x="3444482" y="2563257"/>
                  </a:lnTo>
                  <a:lnTo>
                    <a:pt x="3430510" y="2576273"/>
                  </a:lnTo>
                  <a:lnTo>
                    <a:pt x="3416854" y="2588972"/>
                  </a:lnTo>
                  <a:lnTo>
                    <a:pt x="3402882" y="2601671"/>
                  </a:lnTo>
                  <a:lnTo>
                    <a:pt x="3388592" y="2614052"/>
                  </a:lnTo>
                  <a:lnTo>
                    <a:pt x="3374302" y="2626116"/>
                  </a:lnTo>
                  <a:lnTo>
                    <a:pt x="3360011" y="2638180"/>
                  </a:lnTo>
                  <a:lnTo>
                    <a:pt x="3345086" y="2649926"/>
                  </a:lnTo>
                  <a:lnTo>
                    <a:pt x="3330478" y="2661990"/>
                  </a:lnTo>
                  <a:lnTo>
                    <a:pt x="3315870" y="2673419"/>
                  </a:lnTo>
                  <a:lnTo>
                    <a:pt x="3300628" y="2684531"/>
                  </a:lnTo>
                  <a:lnTo>
                    <a:pt x="3285702" y="2695960"/>
                  </a:lnTo>
                  <a:lnTo>
                    <a:pt x="3270460" y="2706754"/>
                  </a:lnTo>
                  <a:lnTo>
                    <a:pt x="3255216" y="2717548"/>
                  </a:lnTo>
                  <a:lnTo>
                    <a:pt x="3233305" y="2732151"/>
                  </a:lnTo>
                  <a:lnTo>
                    <a:pt x="3211393" y="2746755"/>
                  </a:lnTo>
                  <a:lnTo>
                    <a:pt x="3197421" y="2769930"/>
                  </a:lnTo>
                  <a:lnTo>
                    <a:pt x="3182496" y="2793105"/>
                  </a:lnTo>
                  <a:lnTo>
                    <a:pt x="3167570" y="2815963"/>
                  </a:lnTo>
                  <a:lnTo>
                    <a:pt x="3152010" y="2838504"/>
                  </a:lnTo>
                  <a:lnTo>
                    <a:pt x="3132321" y="2866441"/>
                  </a:lnTo>
                  <a:lnTo>
                    <a:pt x="3111997" y="2894061"/>
                  </a:lnTo>
                  <a:lnTo>
                    <a:pt x="3090721" y="2921046"/>
                  </a:lnTo>
                  <a:lnTo>
                    <a:pt x="3069127" y="2947714"/>
                  </a:lnTo>
                  <a:lnTo>
                    <a:pt x="3046898" y="2973746"/>
                  </a:lnTo>
                  <a:lnTo>
                    <a:pt x="3023716" y="2999461"/>
                  </a:lnTo>
                  <a:lnTo>
                    <a:pt x="3012284" y="3012160"/>
                  </a:lnTo>
                  <a:lnTo>
                    <a:pt x="3000216" y="3024541"/>
                  </a:lnTo>
                  <a:lnTo>
                    <a:pt x="2988466" y="3037240"/>
                  </a:lnTo>
                  <a:lnTo>
                    <a:pt x="2976399" y="3049304"/>
                  </a:lnTo>
                  <a:lnTo>
                    <a:pt x="2964014" y="3061368"/>
                  </a:lnTo>
                  <a:lnTo>
                    <a:pt x="2951947" y="3073432"/>
                  </a:lnTo>
                  <a:lnTo>
                    <a:pt x="2939245" y="3085178"/>
                  </a:lnTo>
                  <a:lnTo>
                    <a:pt x="2926542" y="3096925"/>
                  </a:lnTo>
                  <a:lnTo>
                    <a:pt x="2913840" y="3108036"/>
                  </a:lnTo>
                  <a:lnTo>
                    <a:pt x="2900820" y="3119783"/>
                  </a:lnTo>
                  <a:lnTo>
                    <a:pt x="2887800" y="3130894"/>
                  </a:lnTo>
                  <a:lnTo>
                    <a:pt x="2874780" y="3141688"/>
                  </a:lnTo>
                  <a:lnTo>
                    <a:pt x="2861125" y="3152482"/>
                  </a:lnTo>
                  <a:lnTo>
                    <a:pt x="2847470" y="3163276"/>
                  </a:lnTo>
                  <a:lnTo>
                    <a:pt x="2834132" y="3173753"/>
                  </a:lnTo>
                  <a:lnTo>
                    <a:pt x="2820160" y="3184229"/>
                  </a:lnTo>
                  <a:lnTo>
                    <a:pt x="2806505" y="3194071"/>
                  </a:lnTo>
                  <a:lnTo>
                    <a:pt x="2792214" y="3204547"/>
                  </a:lnTo>
                  <a:lnTo>
                    <a:pt x="2777924" y="3214071"/>
                  </a:lnTo>
                  <a:lnTo>
                    <a:pt x="2763317" y="3223595"/>
                  </a:lnTo>
                  <a:lnTo>
                    <a:pt x="2766492" y="3222643"/>
                  </a:lnTo>
                  <a:lnTo>
                    <a:pt x="2769350" y="3221691"/>
                  </a:lnTo>
                  <a:lnTo>
                    <a:pt x="2787769" y="3213754"/>
                  </a:lnTo>
                  <a:lnTo>
                    <a:pt x="2806505" y="3205817"/>
                  </a:lnTo>
                  <a:lnTo>
                    <a:pt x="2824606" y="3197563"/>
                  </a:lnTo>
                  <a:lnTo>
                    <a:pt x="2843024" y="3188991"/>
                  </a:lnTo>
                  <a:lnTo>
                    <a:pt x="2861125" y="3180102"/>
                  </a:lnTo>
                  <a:lnTo>
                    <a:pt x="2878908" y="3171213"/>
                  </a:lnTo>
                  <a:lnTo>
                    <a:pt x="2896692" y="3162006"/>
                  </a:lnTo>
                  <a:lnTo>
                    <a:pt x="2914475" y="3152482"/>
                  </a:lnTo>
                  <a:lnTo>
                    <a:pt x="2932258" y="3142958"/>
                  </a:lnTo>
                  <a:lnTo>
                    <a:pt x="2949724" y="3133116"/>
                  </a:lnTo>
                  <a:lnTo>
                    <a:pt x="2967508" y="3123275"/>
                  </a:lnTo>
                  <a:lnTo>
                    <a:pt x="2984656" y="3113116"/>
                  </a:lnTo>
                  <a:lnTo>
                    <a:pt x="3001804" y="3102639"/>
                  </a:lnTo>
                  <a:lnTo>
                    <a:pt x="3018952" y="3091845"/>
                  </a:lnTo>
                  <a:lnTo>
                    <a:pt x="3035783" y="3081051"/>
                  </a:lnTo>
                  <a:lnTo>
                    <a:pt x="3052614" y="3069940"/>
                  </a:lnTo>
                  <a:lnTo>
                    <a:pt x="3069444" y="3058511"/>
                  </a:lnTo>
                  <a:lnTo>
                    <a:pt x="3085957" y="3047082"/>
                  </a:lnTo>
                  <a:lnTo>
                    <a:pt x="3101835" y="3035653"/>
                  </a:lnTo>
                  <a:lnTo>
                    <a:pt x="3118031" y="3023589"/>
                  </a:lnTo>
                  <a:lnTo>
                    <a:pt x="3134226" y="3011525"/>
                  </a:lnTo>
                  <a:lnTo>
                    <a:pt x="3150104" y="2999144"/>
                  </a:lnTo>
                  <a:lnTo>
                    <a:pt x="3165982" y="2986762"/>
                  </a:lnTo>
                  <a:lnTo>
                    <a:pt x="3181860" y="2974064"/>
                  </a:lnTo>
                  <a:lnTo>
                    <a:pt x="3197103" y="2961365"/>
                  </a:lnTo>
                  <a:lnTo>
                    <a:pt x="3212664" y="2948031"/>
                  </a:lnTo>
                  <a:lnTo>
                    <a:pt x="3227589" y="2935015"/>
                  </a:lnTo>
                  <a:lnTo>
                    <a:pt x="3242514" y="2921681"/>
                  </a:lnTo>
                  <a:lnTo>
                    <a:pt x="3257440" y="2908030"/>
                  </a:lnTo>
                  <a:lnTo>
                    <a:pt x="3272047" y="2894379"/>
                  </a:lnTo>
                  <a:lnTo>
                    <a:pt x="3286338" y="2880092"/>
                  </a:lnTo>
                  <a:lnTo>
                    <a:pt x="3300945" y="2866441"/>
                  </a:lnTo>
                  <a:lnTo>
                    <a:pt x="3314918" y="2851838"/>
                  </a:lnTo>
                  <a:lnTo>
                    <a:pt x="3328890" y="2837234"/>
                  </a:lnTo>
                  <a:lnTo>
                    <a:pt x="3342863" y="2822948"/>
                  </a:lnTo>
                  <a:lnTo>
                    <a:pt x="3356518" y="2808027"/>
                  </a:lnTo>
                  <a:lnTo>
                    <a:pt x="3369538" y="2793105"/>
                  </a:lnTo>
                  <a:lnTo>
                    <a:pt x="3382876" y="2777867"/>
                  </a:lnTo>
                  <a:lnTo>
                    <a:pt x="3395896" y="2762628"/>
                  </a:lnTo>
                  <a:lnTo>
                    <a:pt x="3408916" y="2747072"/>
                  </a:lnTo>
                  <a:lnTo>
                    <a:pt x="3421300" y="2731516"/>
                  </a:lnTo>
                  <a:lnTo>
                    <a:pt x="3434003" y="2715643"/>
                  </a:lnTo>
                  <a:lnTo>
                    <a:pt x="3446070" y="2699769"/>
                  </a:lnTo>
                  <a:lnTo>
                    <a:pt x="3458455" y="2683578"/>
                  </a:lnTo>
                  <a:lnTo>
                    <a:pt x="3470204" y="2667387"/>
                  </a:lnTo>
                  <a:lnTo>
                    <a:pt x="3481637" y="2650879"/>
                  </a:lnTo>
                  <a:lnTo>
                    <a:pt x="3493386" y="2634370"/>
                  </a:lnTo>
                  <a:lnTo>
                    <a:pt x="3504818" y="2617862"/>
                  </a:lnTo>
                  <a:lnTo>
                    <a:pt x="3515616" y="2601036"/>
                  </a:lnTo>
                  <a:lnTo>
                    <a:pt x="3526730" y="2584527"/>
                  </a:lnTo>
                  <a:lnTo>
                    <a:pt x="3537210" y="2567067"/>
                  </a:lnTo>
                  <a:lnTo>
                    <a:pt x="3547689" y="2549923"/>
                  </a:lnTo>
                  <a:lnTo>
                    <a:pt x="3557851" y="2532780"/>
                  </a:lnTo>
                  <a:lnTo>
                    <a:pt x="3568330" y="2515319"/>
                  </a:lnTo>
                  <a:lnTo>
                    <a:pt x="3577857" y="2497858"/>
                  </a:lnTo>
                  <a:lnTo>
                    <a:pt x="3587384" y="2480080"/>
                  </a:lnTo>
                  <a:lnTo>
                    <a:pt x="3596911" y="2462301"/>
                  </a:lnTo>
                  <a:lnTo>
                    <a:pt x="3606120" y="2444523"/>
                  </a:lnTo>
                  <a:lnTo>
                    <a:pt x="3615012" y="2426427"/>
                  </a:lnTo>
                  <a:lnTo>
                    <a:pt x="3623586" y="2408331"/>
                  </a:lnTo>
                  <a:lnTo>
                    <a:pt x="3632160" y="2390235"/>
                  </a:lnTo>
                  <a:lnTo>
                    <a:pt x="3640416" y="2371505"/>
                  </a:lnTo>
                  <a:lnTo>
                    <a:pt x="3648356" y="2353091"/>
                  </a:lnTo>
                  <a:lnTo>
                    <a:pt x="3656294" y="2334678"/>
                  </a:lnTo>
                  <a:lnTo>
                    <a:pt x="3664868" y="2313725"/>
                  </a:lnTo>
                  <a:lnTo>
                    <a:pt x="3673125" y="2292455"/>
                  </a:lnTo>
                  <a:lnTo>
                    <a:pt x="3681064" y="2271184"/>
                  </a:lnTo>
                  <a:lnTo>
                    <a:pt x="3688686" y="2249279"/>
                  </a:lnTo>
                  <a:close/>
                  <a:moveTo>
                    <a:pt x="1219922" y="2218024"/>
                  </a:moveTo>
                  <a:lnTo>
                    <a:pt x="1219922" y="2474059"/>
                  </a:lnTo>
                  <a:lnTo>
                    <a:pt x="1226578" y="2472473"/>
                  </a:lnTo>
                  <a:lnTo>
                    <a:pt x="1233234" y="2470569"/>
                  </a:lnTo>
                  <a:lnTo>
                    <a:pt x="1239256" y="2468665"/>
                  </a:lnTo>
                  <a:lnTo>
                    <a:pt x="1245595" y="2466762"/>
                  </a:lnTo>
                  <a:lnTo>
                    <a:pt x="1251934" y="2464224"/>
                  </a:lnTo>
                  <a:lnTo>
                    <a:pt x="1257639" y="2461686"/>
                  </a:lnTo>
                  <a:lnTo>
                    <a:pt x="1263661" y="2459147"/>
                  </a:lnTo>
                  <a:lnTo>
                    <a:pt x="1269366" y="2455975"/>
                  </a:lnTo>
                  <a:lnTo>
                    <a:pt x="1274755" y="2453119"/>
                  </a:lnTo>
                  <a:lnTo>
                    <a:pt x="1280143" y="2449947"/>
                  </a:lnTo>
                  <a:lnTo>
                    <a:pt x="1285531" y="2446457"/>
                  </a:lnTo>
                  <a:lnTo>
                    <a:pt x="1290285" y="2442967"/>
                  </a:lnTo>
                  <a:lnTo>
                    <a:pt x="1295040" y="2439160"/>
                  </a:lnTo>
                  <a:lnTo>
                    <a:pt x="1299477" y="2435352"/>
                  </a:lnTo>
                  <a:lnTo>
                    <a:pt x="1304231" y="2431545"/>
                  </a:lnTo>
                  <a:lnTo>
                    <a:pt x="1308352" y="2427421"/>
                  </a:lnTo>
                  <a:lnTo>
                    <a:pt x="1312472" y="2423296"/>
                  </a:lnTo>
                  <a:lnTo>
                    <a:pt x="1315958" y="2418537"/>
                  </a:lnTo>
                  <a:lnTo>
                    <a:pt x="1319762" y="2414413"/>
                  </a:lnTo>
                  <a:lnTo>
                    <a:pt x="1323248" y="2409654"/>
                  </a:lnTo>
                  <a:lnTo>
                    <a:pt x="1326418" y="2404577"/>
                  </a:lnTo>
                  <a:lnTo>
                    <a:pt x="1329271" y="2399818"/>
                  </a:lnTo>
                  <a:lnTo>
                    <a:pt x="1331806" y="2394742"/>
                  </a:lnTo>
                  <a:lnTo>
                    <a:pt x="1334025" y="2389983"/>
                  </a:lnTo>
                  <a:lnTo>
                    <a:pt x="1336244" y="2384590"/>
                  </a:lnTo>
                  <a:lnTo>
                    <a:pt x="1338145" y="2379196"/>
                  </a:lnTo>
                  <a:lnTo>
                    <a:pt x="1339730" y="2374120"/>
                  </a:lnTo>
                  <a:lnTo>
                    <a:pt x="1340998" y="2368409"/>
                  </a:lnTo>
                  <a:lnTo>
                    <a:pt x="1341949" y="2362698"/>
                  </a:lnTo>
                  <a:lnTo>
                    <a:pt x="1342583" y="2357622"/>
                  </a:lnTo>
                  <a:lnTo>
                    <a:pt x="1343533" y="2351594"/>
                  </a:lnTo>
                  <a:lnTo>
                    <a:pt x="1343533" y="2345883"/>
                  </a:lnTo>
                  <a:lnTo>
                    <a:pt x="1343533" y="2340489"/>
                  </a:lnTo>
                  <a:lnTo>
                    <a:pt x="1342583" y="2334779"/>
                  </a:lnTo>
                  <a:lnTo>
                    <a:pt x="1341949" y="2329068"/>
                  </a:lnTo>
                  <a:lnTo>
                    <a:pt x="1340998" y="2323674"/>
                  </a:lnTo>
                  <a:lnTo>
                    <a:pt x="1339730" y="2317963"/>
                  </a:lnTo>
                  <a:lnTo>
                    <a:pt x="1338145" y="2312887"/>
                  </a:lnTo>
                  <a:lnTo>
                    <a:pt x="1336244" y="2307494"/>
                  </a:lnTo>
                  <a:lnTo>
                    <a:pt x="1334025" y="2302100"/>
                  </a:lnTo>
                  <a:lnTo>
                    <a:pt x="1331806" y="2297341"/>
                  </a:lnTo>
                  <a:lnTo>
                    <a:pt x="1329271" y="2292265"/>
                  </a:lnTo>
                  <a:lnTo>
                    <a:pt x="1326418" y="2287506"/>
                  </a:lnTo>
                  <a:lnTo>
                    <a:pt x="1323248" y="2282747"/>
                  </a:lnTo>
                  <a:lnTo>
                    <a:pt x="1319762" y="2277670"/>
                  </a:lnTo>
                  <a:lnTo>
                    <a:pt x="1315958" y="2273546"/>
                  </a:lnTo>
                  <a:lnTo>
                    <a:pt x="1312472" y="2268787"/>
                  </a:lnTo>
                  <a:lnTo>
                    <a:pt x="1308352" y="2264662"/>
                  </a:lnTo>
                  <a:lnTo>
                    <a:pt x="1304231" y="2260538"/>
                  </a:lnTo>
                  <a:lnTo>
                    <a:pt x="1299477" y="2256731"/>
                  </a:lnTo>
                  <a:lnTo>
                    <a:pt x="1295040" y="2252606"/>
                  </a:lnTo>
                  <a:lnTo>
                    <a:pt x="1290285" y="2249116"/>
                  </a:lnTo>
                  <a:lnTo>
                    <a:pt x="1285531" y="2245626"/>
                  </a:lnTo>
                  <a:lnTo>
                    <a:pt x="1280143" y="2242136"/>
                  </a:lnTo>
                  <a:lnTo>
                    <a:pt x="1274755" y="2238964"/>
                  </a:lnTo>
                  <a:lnTo>
                    <a:pt x="1269366" y="2235791"/>
                  </a:lnTo>
                  <a:lnTo>
                    <a:pt x="1263661" y="2232936"/>
                  </a:lnTo>
                  <a:lnTo>
                    <a:pt x="1257639" y="2230397"/>
                  </a:lnTo>
                  <a:lnTo>
                    <a:pt x="1251934" y="2227859"/>
                  </a:lnTo>
                  <a:lnTo>
                    <a:pt x="1245595" y="2225321"/>
                  </a:lnTo>
                  <a:lnTo>
                    <a:pt x="1239256" y="2223418"/>
                  </a:lnTo>
                  <a:lnTo>
                    <a:pt x="1233234" y="2221514"/>
                  </a:lnTo>
                  <a:lnTo>
                    <a:pt x="1226578" y="2219928"/>
                  </a:lnTo>
                  <a:lnTo>
                    <a:pt x="1219922" y="2218024"/>
                  </a:lnTo>
                  <a:close/>
                  <a:moveTo>
                    <a:pt x="3722982" y="1986413"/>
                  </a:moveTo>
                  <a:lnTo>
                    <a:pt x="3714090" y="1997207"/>
                  </a:lnTo>
                  <a:lnTo>
                    <a:pt x="3705199" y="2008001"/>
                  </a:lnTo>
                  <a:lnTo>
                    <a:pt x="3695672" y="2018160"/>
                  </a:lnTo>
                  <a:lnTo>
                    <a:pt x="3685828" y="2028319"/>
                  </a:lnTo>
                  <a:lnTo>
                    <a:pt x="3676301" y="2038161"/>
                  </a:lnTo>
                  <a:lnTo>
                    <a:pt x="3666456" y="2047685"/>
                  </a:lnTo>
                  <a:lnTo>
                    <a:pt x="3656612" y="2057209"/>
                  </a:lnTo>
                  <a:lnTo>
                    <a:pt x="3646450" y="2067050"/>
                  </a:lnTo>
                  <a:lnTo>
                    <a:pt x="3636288" y="2075940"/>
                  </a:lnTo>
                  <a:lnTo>
                    <a:pt x="3625491" y="2085146"/>
                  </a:lnTo>
                  <a:lnTo>
                    <a:pt x="3615329" y="2093718"/>
                  </a:lnTo>
                  <a:lnTo>
                    <a:pt x="3604532" y="2102290"/>
                  </a:lnTo>
                  <a:lnTo>
                    <a:pt x="3594053" y="2110861"/>
                  </a:lnTo>
                  <a:lnTo>
                    <a:pt x="3582938" y="2119116"/>
                  </a:lnTo>
                  <a:lnTo>
                    <a:pt x="3561026" y="2135307"/>
                  </a:lnTo>
                  <a:lnTo>
                    <a:pt x="3544831" y="2146418"/>
                  </a:lnTo>
                  <a:lnTo>
                    <a:pt x="3528636" y="2156895"/>
                  </a:lnTo>
                  <a:lnTo>
                    <a:pt x="3512122" y="2167371"/>
                  </a:lnTo>
                  <a:lnTo>
                    <a:pt x="3495609" y="2177848"/>
                  </a:lnTo>
                  <a:lnTo>
                    <a:pt x="3479096" y="2187689"/>
                  </a:lnTo>
                  <a:lnTo>
                    <a:pt x="3462266" y="2197531"/>
                  </a:lnTo>
                  <a:lnTo>
                    <a:pt x="3445435" y="2207055"/>
                  </a:lnTo>
                  <a:lnTo>
                    <a:pt x="3428286" y="2216262"/>
                  </a:lnTo>
                  <a:lnTo>
                    <a:pt x="3421936" y="2241342"/>
                  </a:lnTo>
                  <a:lnTo>
                    <a:pt x="3415267" y="2266422"/>
                  </a:lnTo>
                  <a:lnTo>
                    <a:pt x="3408598" y="2291185"/>
                  </a:lnTo>
                  <a:lnTo>
                    <a:pt x="3401294" y="2315947"/>
                  </a:lnTo>
                  <a:lnTo>
                    <a:pt x="3393672" y="2340710"/>
                  </a:lnTo>
                  <a:lnTo>
                    <a:pt x="3385734" y="2365473"/>
                  </a:lnTo>
                  <a:lnTo>
                    <a:pt x="3377477" y="2389918"/>
                  </a:lnTo>
                  <a:lnTo>
                    <a:pt x="3368903" y="2414046"/>
                  </a:lnTo>
                  <a:lnTo>
                    <a:pt x="3360011" y="2438491"/>
                  </a:lnTo>
                  <a:lnTo>
                    <a:pt x="3350802" y="2462619"/>
                  </a:lnTo>
                  <a:lnTo>
                    <a:pt x="3341275" y="2486746"/>
                  </a:lnTo>
                  <a:lnTo>
                    <a:pt x="3331431" y="2510557"/>
                  </a:lnTo>
                  <a:lnTo>
                    <a:pt x="3320952" y="2534367"/>
                  </a:lnTo>
                  <a:lnTo>
                    <a:pt x="3310472" y="2557860"/>
                  </a:lnTo>
                  <a:lnTo>
                    <a:pt x="3299992" y="2581353"/>
                  </a:lnTo>
                  <a:lnTo>
                    <a:pt x="3288878" y="2604845"/>
                  </a:lnTo>
                  <a:lnTo>
                    <a:pt x="3312060" y="2585797"/>
                  </a:lnTo>
                  <a:lnTo>
                    <a:pt x="3335242" y="2566432"/>
                  </a:lnTo>
                  <a:lnTo>
                    <a:pt x="3358106" y="2546748"/>
                  </a:lnTo>
                  <a:lnTo>
                    <a:pt x="3380335" y="2526430"/>
                  </a:lnTo>
                  <a:lnTo>
                    <a:pt x="3402247" y="2505477"/>
                  </a:lnTo>
                  <a:lnTo>
                    <a:pt x="3423523" y="2484524"/>
                  </a:lnTo>
                  <a:lnTo>
                    <a:pt x="3444482" y="2462619"/>
                  </a:lnTo>
                  <a:lnTo>
                    <a:pt x="3464806" y="2441031"/>
                  </a:lnTo>
                  <a:lnTo>
                    <a:pt x="3485130" y="2418173"/>
                  </a:lnTo>
                  <a:lnTo>
                    <a:pt x="3504183" y="2395315"/>
                  </a:lnTo>
                  <a:lnTo>
                    <a:pt x="3522920" y="2371822"/>
                  </a:lnTo>
                  <a:lnTo>
                    <a:pt x="3541338" y="2348329"/>
                  </a:lnTo>
                  <a:lnTo>
                    <a:pt x="3558804" y="2323884"/>
                  </a:lnTo>
                  <a:lnTo>
                    <a:pt x="3575952" y="2299121"/>
                  </a:lnTo>
                  <a:lnTo>
                    <a:pt x="3592465" y="2274041"/>
                  </a:lnTo>
                  <a:lnTo>
                    <a:pt x="3608343" y="2248644"/>
                  </a:lnTo>
                  <a:lnTo>
                    <a:pt x="3617552" y="2233088"/>
                  </a:lnTo>
                  <a:lnTo>
                    <a:pt x="3626444" y="2217531"/>
                  </a:lnTo>
                  <a:lnTo>
                    <a:pt x="3635018" y="2201658"/>
                  </a:lnTo>
                  <a:lnTo>
                    <a:pt x="3643274" y="2186102"/>
                  </a:lnTo>
                  <a:lnTo>
                    <a:pt x="3651531" y="2169911"/>
                  </a:lnTo>
                  <a:lnTo>
                    <a:pt x="3659470" y="2154037"/>
                  </a:lnTo>
                  <a:lnTo>
                    <a:pt x="3667092" y="2137529"/>
                  </a:lnTo>
                  <a:lnTo>
                    <a:pt x="3674395" y="2121338"/>
                  </a:lnTo>
                  <a:lnTo>
                    <a:pt x="3681699" y="2104829"/>
                  </a:lnTo>
                  <a:lnTo>
                    <a:pt x="3688368" y="2088003"/>
                  </a:lnTo>
                  <a:lnTo>
                    <a:pt x="3695037" y="2071495"/>
                  </a:lnTo>
                  <a:lnTo>
                    <a:pt x="3701070" y="2054669"/>
                  </a:lnTo>
                  <a:lnTo>
                    <a:pt x="3707104" y="2037843"/>
                  </a:lnTo>
                  <a:lnTo>
                    <a:pt x="3712820" y="2020700"/>
                  </a:lnTo>
                  <a:lnTo>
                    <a:pt x="3717901" y="2003556"/>
                  </a:lnTo>
                  <a:lnTo>
                    <a:pt x="3722982" y="1986413"/>
                  </a:lnTo>
                  <a:close/>
                  <a:moveTo>
                    <a:pt x="1135929" y="1865857"/>
                  </a:moveTo>
                  <a:lnTo>
                    <a:pt x="1129273" y="1867443"/>
                  </a:lnTo>
                  <a:lnTo>
                    <a:pt x="1122617" y="1869030"/>
                  </a:lnTo>
                  <a:lnTo>
                    <a:pt x="1116278" y="1870933"/>
                  </a:lnTo>
                  <a:lnTo>
                    <a:pt x="1110256" y="1873471"/>
                  </a:lnTo>
                  <a:lnTo>
                    <a:pt x="1103917" y="1875692"/>
                  </a:lnTo>
                  <a:lnTo>
                    <a:pt x="1098211" y="1877913"/>
                  </a:lnTo>
                  <a:lnTo>
                    <a:pt x="1092189" y="1880769"/>
                  </a:lnTo>
                  <a:lnTo>
                    <a:pt x="1086484" y="1883624"/>
                  </a:lnTo>
                  <a:lnTo>
                    <a:pt x="1080779" y="1886479"/>
                  </a:lnTo>
                  <a:lnTo>
                    <a:pt x="1075708" y="1889969"/>
                  </a:lnTo>
                  <a:lnTo>
                    <a:pt x="1070320" y="1893142"/>
                  </a:lnTo>
                  <a:lnTo>
                    <a:pt x="1065565" y="1896632"/>
                  </a:lnTo>
                  <a:lnTo>
                    <a:pt x="1060494" y="1900439"/>
                  </a:lnTo>
                  <a:lnTo>
                    <a:pt x="1056057" y="1904246"/>
                  </a:lnTo>
                  <a:lnTo>
                    <a:pt x="1051619" y="1908371"/>
                  </a:lnTo>
                  <a:lnTo>
                    <a:pt x="1047499" y="1912495"/>
                  </a:lnTo>
                  <a:lnTo>
                    <a:pt x="1043378" y="1916937"/>
                  </a:lnTo>
                  <a:lnTo>
                    <a:pt x="1039575" y="1921062"/>
                  </a:lnTo>
                  <a:lnTo>
                    <a:pt x="1035772" y="1925821"/>
                  </a:lnTo>
                  <a:lnTo>
                    <a:pt x="1032602" y="1930262"/>
                  </a:lnTo>
                  <a:lnTo>
                    <a:pt x="1029433" y="1935021"/>
                  </a:lnTo>
                  <a:lnTo>
                    <a:pt x="1026580" y="1940098"/>
                  </a:lnTo>
                  <a:lnTo>
                    <a:pt x="1024044" y="1944857"/>
                  </a:lnTo>
                  <a:lnTo>
                    <a:pt x="1021509" y="1950250"/>
                  </a:lnTo>
                  <a:lnTo>
                    <a:pt x="1019290" y="1955326"/>
                  </a:lnTo>
                  <a:lnTo>
                    <a:pt x="1017705" y="1960720"/>
                  </a:lnTo>
                  <a:lnTo>
                    <a:pt x="1016120" y="1966114"/>
                  </a:lnTo>
                  <a:lnTo>
                    <a:pt x="1014853" y="1971190"/>
                  </a:lnTo>
                  <a:lnTo>
                    <a:pt x="1013902" y="1976901"/>
                  </a:lnTo>
                  <a:lnTo>
                    <a:pt x="1012634" y="1982611"/>
                  </a:lnTo>
                  <a:lnTo>
                    <a:pt x="1012317" y="1988005"/>
                  </a:lnTo>
                  <a:lnTo>
                    <a:pt x="1012317" y="1994033"/>
                  </a:lnTo>
                  <a:lnTo>
                    <a:pt x="1012317" y="1999744"/>
                  </a:lnTo>
                  <a:lnTo>
                    <a:pt x="1012634" y="2005137"/>
                  </a:lnTo>
                  <a:lnTo>
                    <a:pt x="1013902" y="2010848"/>
                  </a:lnTo>
                  <a:lnTo>
                    <a:pt x="1014853" y="2016559"/>
                  </a:lnTo>
                  <a:lnTo>
                    <a:pt x="1016120" y="2021635"/>
                  </a:lnTo>
                  <a:lnTo>
                    <a:pt x="1017705" y="2027346"/>
                  </a:lnTo>
                  <a:lnTo>
                    <a:pt x="1019290" y="2032740"/>
                  </a:lnTo>
                  <a:lnTo>
                    <a:pt x="1021509" y="2037499"/>
                  </a:lnTo>
                  <a:lnTo>
                    <a:pt x="1024044" y="2042892"/>
                  </a:lnTo>
                  <a:lnTo>
                    <a:pt x="1026580" y="2047651"/>
                  </a:lnTo>
                  <a:lnTo>
                    <a:pt x="1029433" y="2052728"/>
                  </a:lnTo>
                  <a:lnTo>
                    <a:pt x="1032602" y="2057169"/>
                  </a:lnTo>
                  <a:lnTo>
                    <a:pt x="1035772" y="2061928"/>
                  </a:lnTo>
                  <a:lnTo>
                    <a:pt x="1039575" y="2066687"/>
                  </a:lnTo>
                  <a:lnTo>
                    <a:pt x="1043378" y="2070812"/>
                  </a:lnTo>
                  <a:lnTo>
                    <a:pt x="1047499" y="2075254"/>
                  </a:lnTo>
                  <a:lnTo>
                    <a:pt x="1051619" y="2079378"/>
                  </a:lnTo>
                  <a:lnTo>
                    <a:pt x="1056057" y="2083185"/>
                  </a:lnTo>
                  <a:lnTo>
                    <a:pt x="1060494" y="2087310"/>
                  </a:lnTo>
                  <a:lnTo>
                    <a:pt x="1065565" y="2090800"/>
                  </a:lnTo>
                  <a:lnTo>
                    <a:pt x="1070320" y="2094607"/>
                  </a:lnTo>
                  <a:lnTo>
                    <a:pt x="1075708" y="2097780"/>
                  </a:lnTo>
                  <a:lnTo>
                    <a:pt x="1080779" y="2101270"/>
                  </a:lnTo>
                  <a:lnTo>
                    <a:pt x="1086484" y="2104125"/>
                  </a:lnTo>
                  <a:lnTo>
                    <a:pt x="1092189" y="2106980"/>
                  </a:lnTo>
                  <a:lnTo>
                    <a:pt x="1098211" y="2109836"/>
                  </a:lnTo>
                  <a:lnTo>
                    <a:pt x="1103917" y="2112374"/>
                  </a:lnTo>
                  <a:lnTo>
                    <a:pt x="1110256" y="2114595"/>
                  </a:lnTo>
                  <a:lnTo>
                    <a:pt x="1116278" y="2116498"/>
                  </a:lnTo>
                  <a:lnTo>
                    <a:pt x="1122617" y="2118719"/>
                  </a:lnTo>
                  <a:lnTo>
                    <a:pt x="1129273" y="2120306"/>
                  </a:lnTo>
                  <a:lnTo>
                    <a:pt x="1135929" y="2121892"/>
                  </a:lnTo>
                  <a:lnTo>
                    <a:pt x="1135929" y="1865857"/>
                  </a:lnTo>
                  <a:close/>
                  <a:moveTo>
                    <a:pt x="3488623" y="1743231"/>
                  </a:moveTo>
                  <a:lnTo>
                    <a:pt x="3487988" y="1767358"/>
                  </a:lnTo>
                  <a:lnTo>
                    <a:pt x="3487353" y="1791169"/>
                  </a:lnTo>
                  <a:lnTo>
                    <a:pt x="3486400" y="1814979"/>
                  </a:lnTo>
                  <a:lnTo>
                    <a:pt x="3485130" y="1839107"/>
                  </a:lnTo>
                  <a:lnTo>
                    <a:pt x="3483542" y="1862599"/>
                  </a:lnTo>
                  <a:lnTo>
                    <a:pt x="3481637" y="1886410"/>
                  </a:lnTo>
                  <a:lnTo>
                    <a:pt x="3479414" y="1910537"/>
                  </a:lnTo>
                  <a:lnTo>
                    <a:pt x="3477191" y="1934348"/>
                  </a:lnTo>
                  <a:lnTo>
                    <a:pt x="3474333" y="1958158"/>
                  </a:lnTo>
                  <a:lnTo>
                    <a:pt x="3471475" y="1981968"/>
                  </a:lnTo>
                  <a:lnTo>
                    <a:pt x="3468617" y="2005461"/>
                  </a:lnTo>
                  <a:lnTo>
                    <a:pt x="3464806" y="2029271"/>
                  </a:lnTo>
                  <a:lnTo>
                    <a:pt x="3461313" y="2053082"/>
                  </a:lnTo>
                  <a:lnTo>
                    <a:pt x="3457184" y="2076575"/>
                  </a:lnTo>
                  <a:lnTo>
                    <a:pt x="3453374" y="2100067"/>
                  </a:lnTo>
                  <a:lnTo>
                    <a:pt x="3448610" y="2123560"/>
                  </a:lnTo>
                  <a:lnTo>
                    <a:pt x="3467029" y="2112766"/>
                  </a:lnTo>
                  <a:lnTo>
                    <a:pt x="3484812" y="2101337"/>
                  </a:lnTo>
                  <a:lnTo>
                    <a:pt x="3502596" y="2089591"/>
                  </a:lnTo>
                  <a:lnTo>
                    <a:pt x="3520061" y="2077844"/>
                  </a:lnTo>
                  <a:lnTo>
                    <a:pt x="3532128" y="2068955"/>
                  </a:lnTo>
                  <a:lnTo>
                    <a:pt x="3544196" y="2060066"/>
                  </a:lnTo>
                  <a:lnTo>
                    <a:pt x="3555946" y="2051177"/>
                  </a:lnTo>
                  <a:lnTo>
                    <a:pt x="3567378" y="2041970"/>
                  </a:lnTo>
                  <a:lnTo>
                    <a:pt x="3579128" y="2032764"/>
                  </a:lnTo>
                  <a:lnTo>
                    <a:pt x="3590242" y="2022922"/>
                  </a:lnTo>
                  <a:lnTo>
                    <a:pt x="3601039" y="2013080"/>
                  </a:lnTo>
                  <a:lnTo>
                    <a:pt x="3612154" y="2003239"/>
                  </a:lnTo>
                  <a:lnTo>
                    <a:pt x="3622633" y="1993080"/>
                  </a:lnTo>
                  <a:lnTo>
                    <a:pt x="3632795" y="1982921"/>
                  </a:lnTo>
                  <a:lnTo>
                    <a:pt x="3642957" y="1972127"/>
                  </a:lnTo>
                  <a:lnTo>
                    <a:pt x="3653119" y="1961333"/>
                  </a:lnTo>
                  <a:lnTo>
                    <a:pt x="3662646" y="1950539"/>
                  </a:lnTo>
                  <a:lnTo>
                    <a:pt x="3671855" y="1939427"/>
                  </a:lnTo>
                  <a:lnTo>
                    <a:pt x="3680746" y="1927998"/>
                  </a:lnTo>
                  <a:lnTo>
                    <a:pt x="3689321" y="1916252"/>
                  </a:lnTo>
                  <a:lnTo>
                    <a:pt x="3696307" y="1906728"/>
                  </a:lnTo>
                  <a:lnTo>
                    <a:pt x="3702658" y="1896251"/>
                  </a:lnTo>
                  <a:lnTo>
                    <a:pt x="3709009" y="1886092"/>
                  </a:lnTo>
                  <a:lnTo>
                    <a:pt x="3715360" y="1875933"/>
                  </a:lnTo>
                  <a:lnTo>
                    <a:pt x="3721076" y="1865457"/>
                  </a:lnTo>
                  <a:lnTo>
                    <a:pt x="3726158" y="1854980"/>
                  </a:lnTo>
                  <a:lnTo>
                    <a:pt x="3731556" y="1844186"/>
                  </a:lnTo>
                  <a:lnTo>
                    <a:pt x="3736002" y="1833392"/>
                  </a:lnTo>
                  <a:lnTo>
                    <a:pt x="3740448" y="1822598"/>
                  </a:lnTo>
                  <a:lnTo>
                    <a:pt x="3744258" y="1811169"/>
                  </a:lnTo>
                  <a:lnTo>
                    <a:pt x="3748069" y="1800375"/>
                  </a:lnTo>
                  <a:lnTo>
                    <a:pt x="3751245" y="1789264"/>
                  </a:lnTo>
                  <a:lnTo>
                    <a:pt x="3754420" y="1777517"/>
                  </a:lnTo>
                  <a:lnTo>
                    <a:pt x="3756643" y="1766406"/>
                  </a:lnTo>
                  <a:lnTo>
                    <a:pt x="3758549" y="1754977"/>
                  </a:lnTo>
                  <a:lnTo>
                    <a:pt x="3760136" y="1743231"/>
                  </a:lnTo>
                  <a:lnTo>
                    <a:pt x="3488623" y="1743231"/>
                  </a:lnTo>
                  <a:close/>
                  <a:moveTo>
                    <a:pt x="2924954" y="1743231"/>
                  </a:moveTo>
                  <a:lnTo>
                    <a:pt x="2924002" y="1781010"/>
                  </a:lnTo>
                  <a:lnTo>
                    <a:pt x="2923049" y="1818471"/>
                  </a:lnTo>
                  <a:lnTo>
                    <a:pt x="2922096" y="1855933"/>
                  </a:lnTo>
                  <a:lnTo>
                    <a:pt x="2920509" y="1893394"/>
                  </a:lnTo>
                  <a:lnTo>
                    <a:pt x="2918603" y="1930538"/>
                  </a:lnTo>
                  <a:lnTo>
                    <a:pt x="2916063" y="1968317"/>
                  </a:lnTo>
                  <a:lnTo>
                    <a:pt x="2913205" y="2005461"/>
                  </a:lnTo>
                  <a:lnTo>
                    <a:pt x="2910347" y="2043240"/>
                  </a:lnTo>
                  <a:lnTo>
                    <a:pt x="2906536" y="2080384"/>
                  </a:lnTo>
                  <a:lnTo>
                    <a:pt x="2902725" y="2117846"/>
                  </a:lnTo>
                  <a:lnTo>
                    <a:pt x="2898280" y="2154990"/>
                  </a:lnTo>
                  <a:lnTo>
                    <a:pt x="2893834" y="2192134"/>
                  </a:lnTo>
                  <a:lnTo>
                    <a:pt x="2888435" y="2229595"/>
                  </a:lnTo>
                  <a:lnTo>
                    <a:pt x="2883037" y="2266739"/>
                  </a:lnTo>
                  <a:lnTo>
                    <a:pt x="2877003" y="2303566"/>
                  </a:lnTo>
                  <a:lnTo>
                    <a:pt x="2870652" y="2340710"/>
                  </a:lnTo>
                  <a:lnTo>
                    <a:pt x="2897644" y="2334361"/>
                  </a:lnTo>
                  <a:lnTo>
                    <a:pt x="2924954" y="2327694"/>
                  </a:lnTo>
                  <a:lnTo>
                    <a:pt x="2951947" y="2321344"/>
                  </a:lnTo>
                  <a:lnTo>
                    <a:pt x="2978940" y="2314360"/>
                  </a:lnTo>
                  <a:lnTo>
                    <a:pt x="3005615" y="2306741"/>
                  </a:lnTo>
                  <a:lnTo>
                    <a:pt x="3032607" y="2299121"/>
                  </a:lnTo>
                  <a:lnTo>
                    <a:pt x="3059282" y="2291185"/>
                  </a:lnTo>
                  <a:lnTo>
                    <a:pt x="3085957" y="2282930"/>
                  </a:lnTo>
                  <a:lnTo>
                    <a:pt x="3121842" y="2271184"/>
                  </a:lnTo>
                  <a:lnTo>
                    <a:pt x="3157726" y="2258485"/>
                  </a:lnTo>
                  <a:lnTo>
                    <a:pt x="3193292" y="2245786"/>
                  </a:lnTo>
                  <a:lnTo>
                    <a:pt x="3228859" y="2231818"/>
                  </a:lnTo>
                  <a:lnTo>
                    <a:pt x="3246642" y="2224516"/>
                  </a:lnTo>
                  <a:lnTo>
                    <a:pt x="3264108" y="2217214"/>
                  </a:lnTo>
                  <a:lnTo>
                    <a:pt x="3281574" y="2209595"/>
                  </a:lnTo>
                  <a:lnTo>
                    <a:pt x="3298722" y="2201975"/>
                  </a:lnTo>
                  <a:lnTo>
                    <a:pt x="3315870" y="2194356"/>
                  </a:lnTo>
                  <a:lnTo>
                    <a:pt x="3333019" y="2186419"/>
                  </a:lnTo>
                  <a:lnTo>
                    <a:pt x="3350167" y="2178165"/>
                  </a:lnTo>
                  <a:lnTo>
                    <a:pt x="3366998" y="2169593"/>
                  </a:lnTo>
                  <a:lnTo>
                    <a:pt x="3372396" y="2143243"/>
                  </a:lnTo>
                  <a:lnTo>
                    <a:pt x="3378112" y="2116576"/>
                  </a:lnTo>
                  <a:lnTo>
                    <a:pt x="3383193" y="2090226"/>
                  </a:lnTo>
                  <a:lnTo>
                    <a:pt x="3387956" y="2063876"/>
                  </a:lnTo>
                  <a:lnTo>
                    <a:pt x="3392402" y="2037526"/>
                  </a:lnTo>
                  <a:lnTo>
                    <a:pt x="3396213" y="2010858"/>
                  </a:lnTo>
                  <a:lnTo>
                    <a:pt x="3400341" y="1984508"/>
                  </a:lnTo>
                  <a:lnTo>
                    <a:pt x="3403517" y="1957841"/>
                  </a:lnTo>
                  <a:lnTo>
                    <a:pt x="3406375" y="1931173"/>
                  </a:lnTo>
                  <a:lnTo>
                    <a:pt x="3409233" y="1904188"/>
                  </a:lnTo>
                  <a:lnTo>
                    <a:pt x="3411456" y="1877521"/>
                  </a:lnTo>
                  <a:lnTo>
                    <a:pt x="3413361" y="1850536"/>
                  </a:lnTo>
                  <a:lnTo>
                    <a:pt x="3414949" y="1823868"/>
                  </a:lnTo>
                  <a:lnTo>
                    <a:pt x="3416537" y="1797201"/>
                  </a:lnTo>
                  <a:lnTo>
                    <a:pt x="3417490" y="1770533"/>
                  </a:lnTo>
                  <a:lnTo>
                    <a:pt x="3418125" y="1743231"/>
                  </a:lnTo>
                  <a:lnTo>
                    <a:pt x="2924954" y="1743231"/>
                  </a:lnTo>
                  <a:close/>
                  <a:moveTo>
                    <a:pt x="1135929" y="1741488"/>
                  </a:moveTo>
                  <a:lnTo>
                    <a:pt x="1219922" y="1741488"/>
                  </a:lnTo>
                  <a:lnTo>
                    <a:pt x="1219922" y="1776705"/>
                  </a:lnTo>
                  <a:lnTo>
                    <a:pt x="1232283" y="1778608"/>
                  </a:lnTo>
                  <a:lnTo>
                    <a:pt x="1244644" y="1780512"/>
                  </a:lnTo>
                  <a:lnTo>
                    <a:pt x="1256371" y="1783050"/>
                  </a:lnTo>
                  <a:lnTo>
                    <a:pt x="1268099" y="1785906"/>
                  </a:lnTo>
                  <a:lnTo>
                    <a:pt x="1279509" y="1789713"/>
                  </a:lnTo>
                  <a:lnTo>
                    <a:pt x="1290602" y="1793203"/>
                  </a:lnTo>
                  <a:lnTo>
                    <a:pt x="1301696" y="1797644"/>
                  </a:lnTo>
                  <a:lnTo>
                    <a:pt x="1312472" y="1801769"/>
                  </a:lnTo>
                  <a:lnTo>
                    <a:pt x="1322931" y="1806845"/>
                  </a:lnTo>
                  <a:lnTo>
                    <a:pt x="1332757" y="1812239"/>
                  </a:lnTo>
                  <a:lnTo>
                    <a:pt x="1342583" y="1817632"/>
                  </a:lnTo>
                  <a:lnTo>
                    <a:pt x="1352408" y="1823660"/>
                  </a:lnTo>
                  <a:lnTo>
                    <a:pt x="1361600" y="1829688"/>
                  </a:lnTo>
                  <a:lnTo>
                    <a:pt x="1370158" y="1836034"/>
                  </a:lnTo>
                  <a:lnTo>
                    <a:pt x="1378715" y="1843014"/>
                  </a:lnTo>
                  <a:lnTo>
                    <a:pt x="1386639" y="1849994"/>
                  </a:lnTo>
                  <a:lnTo>
                    <a:pt x="1394563" y="1857291"/>
                  </a:lnTo>
                  <a:lnTo>
                    <a:pt x="1401536" y="1865222"/>
                  </a:lnTo>
                  <a:lnTo>
                    <a:pt x="1408192" y="1873154"/>
                  </a:lnTo>
                  <a:lnTo>
                    <a:pt x="1414848" y="1881086"/>
                  </a:lnTo>
                  <a:lnTo>
                    <a:pt x="1420870" y="1889652"/>
                  </a:lnTo>
                  <a:lnTo>
                    <a:pt x="1426258" y="1898218"/>
                  </a:lnTo>
                  <a:lnTo>
                    <a:pt x="1431330" y="1906784"/>
                  </a:lnTo>
                  <a:lnTo>
                    <a:pt x="1436084" y="1915985"/>
                  </a:lnTo>
                  <a:lnTo>
                    <a:pt x="1440204" y="1924869"/>
                  </a:lnTo>
                  <a:lnTo>
                    <a:pt x="1443691" y="1934387"/>
                  </a:lnTo>
                  <a:lnTo>
                    <a:pt x="1446860" y="1943905"/>
                  </a:lnTo>
                  <a:lnTo>
                    <a:pt x="1449396" y="1953423"/>
                  </a:lnTo>
                  <a:lnTo>
                    <a:pt x="1451298" y="1963258"/>
                  </a:lnTo>
                  <a:lnTo>
                    <a:pt x="1452882" y="1973728"/>
                  </a:lnTo>
                  <a:lnTo>
                    <a:pt x="1453833" y="1983563"/>
                  </a:lnTo>
                  <a:lnTo>
                    <a:pt x="1454150" y="1994033"/>
                  </a:lnTo>
                  <a:lnTo>
                    <a:pt x="1344167" y="1994033"/>
                  </a:lnTo>
                  <a:lnTo>
                    <a:pt x="1343850" y="1988005"/>
                  </a:lnTo>
                  <a:lnTo>
                    <a:pt x="1343533" y="1982611"/>
                  </a:lnTo>
                  <a:lnTo>
                    <a:pt x="1342266" y="1976901"/>
                  </a:lnTo>
                  <a:lnTo>
                    <a:pt x="1341315" y="1971190"/>
                  </a:lnTo>
                  <a:lnTo>
                    <a:pt x="1340047" y="1966114"/>
                  </a:lnTo>
                  <a:lnTo>
                    <a:pt x="1338462" y="1960403"/>
                  </a:lnTo>
                  <a:lnTo>
                    <a:pt x="1336877" y="1955009"/>
                  </a:lnTo>
                  <a:lnTo>
                    <a:pt x="1334659" y="1949933"/>
                  </a:lnTo>
                  <a:lnTo>
                    <a:pt x="1332123" y="1944857"/>
                  </a:lnTo>
                  <a:lnTo>
                    <a:pt x="1329587" y="1940098"/>
                  </a:lnTo>
                  <a:lnTo>
                    <a:pt x="1326735" y="1935021"/>
                  </a:lnTo>
                  <a:lnTo>
                    <a:pt x="1323565" y="1930262"/>
                  </a:lnTo>
                  <a:lnTo>
                    <a:pt x="1320079" y="1925503"/>
                  </a:lnTo>
                  <a:lnTo>
                    <a:pt x="1316592" y="1921062"/>
                  </a:lnTo>
                  <a:lnTo>
                    <a:pt x="1312789" y="1916620"/>
                  </a:lnTo>
                  <a:lnTo>
                    <a:pt x="1308669" y="1912178"/>
                  </a:lnTo>
                  <a:lnTo>
                    <a:pt x="1304548" y="1908371"/>
                  </a:lnTo>
                  <a:lnTo>
                    <a:pt x="1299794" y="1904246"/>
                  </a:lnTo>
                  <a:lnTo>
                    <a:pt x="1295357" y="1900439"/>
                  </a:lnTo>
                  <a:lnTo>
                    <a:pt x="1290602" y="1896632"/>
                  </a:lnTo>
                  <a:lnTo>
                    <a:pt x="1285531" y="1893142"/>
                  </a:lnTo>
                  <a:lnTo>
                    <a:pt x="1280460" y="1889969"/>
                  </a:lnTo>
                  <a:lnTo>
                    <a:pt x="1274755" y="1886479"/>
                  </a:lnTo>
                  <a:lnTo>
                    <a:pt x="1269683" y="1883624"/>
                  </a:lnTo>
                  <a:lnTo>
                    <a:pt x="1263661" y="1880769"/>
                  </a:lnTo>
                  <a:lnTo>
                    <a:pt x="1257956" y="1877913"/>
                  </a:lnTo>
                  <a:lnTo>
                    <a:pt x="1251934" y="1875375"/>
                  </a:lnTo>
                  <a:lnTo>
                    <a:pt x="1245912" y="1873154"/>
                  </a:lnTo>
                  <a:lnTo>
                    <a:pt x="1239573" y="1870933"/>
                  </a:lnTo>
                  <a:lnTo>
                    <a:pt x="1233234" y="1869030"/>
                  </a:lnTo>
                  <a:lnTo>
                    <a:pt x="1226578" y="1867443"/>
                  </a:lnTo>
                  <a:lnTo>
                    <a:pt x="1219922" y="1865857"/>
                  </a:lnTo>
                  <a:lnTo>
                    <a:pt x="1219922" y="2128872"/>
                  </a:lnTo>
                  <a:lnTo>
                    <a:pt x="1232283" y="2130458"/>
                  </a:lnTo>
                  <a:lnTo>
                    <a:pt x="1244327" y="2132679"/>
                  </a:lnTo>
                  <a:lnTo>
                    <a:pt x="1256371" y="2135534"/>
                  </a:lnTo>
                  <a:lnTo>
                    <a:pt x="1268099" y="2138390"/>
                  </a:lnTo>
                  <a:lnTo>
                    <a:pt x="1279509" y="2141563"/>
                  </a:lnTo>
                  <a:lnTo>
                    <a:pt x="1290602" y="2145687"/>
                  </a:lnTo>
                  <a:lnTo>
                    <a:pt x="1301696" y="2149494"/>
                  </a:lnTo>
                  <a:lnTo>
                    <a:pt x="1312155" y="2154253"/>
                  </a:lnTo>
                  <a:lnTo>
                    <a:pt x="1322615" y="2159012"/>
                  </a:lnTo>
                  <a:lnTo>
                    <a:pt x="1332757" y="2164406"/>
                  </a:lnTo>
                  <a:lnTo>
                    <a:pt x="1342266" y="2170117"/>
                  </a:lnTo>
                  <a:lnTo>
                    <a:pt x="1352091" y="2175510"/>
                  </a:lnTo>
                  <a:lnTo>
                    <a:pt x="1361283" y="2181856"/>
                  </a:lnTo>
                  <a:lnTo>
                    <a:pt x="1369841" y="2188518"/>
                  </a:lnTo>
                  <a:lnTo>
                    <a:pt x="1378398" y="2195498"/>
                  </a:lnTo>
                  <a:lnTo>
                    <a:pt x="1386322" y="2202478"/>
                  </a:lnTo>
                  <a:lnTo>
                    <a:pt x="1394246" y="2209458"/>
                  </a:lnTo>
                  <a:lnTo>
                    <a:pt x="1401219" y="2217390"/>
                  </a:lnTo>
                  <a:lnTo>
                    <a:pt x="1407875" y="2225004"/>
                  </a:lnTo>
                  <a:lnTo>
                    <a:pt x="1414531" y="2233253"/>
                  </a:lnTo>
                  <a:lnTo>
                    <a:pt x="1420553" y="2241502"/>
                  </a:lnTo>
                  <a:lnTo>
                    <a:pt x="1425941" y="2250068"/>
                  </a:lnTo>
                  <a:lnTo>
                    <a:pt x="1431013" y="2258952"/>
                  </a:lnTo>
                  <a:lnTo>
                    <a:pt x="1435450" y="2267835"/>
                  </a:lnTo>
                  <a:lnTo>
                    <a:pt x="1439570" y="2277036"/>
                  </a:lnTo>
                  <a:lnTo>
                    <a:pt x="1443057" y="2286554"/>
                  </a:lnTo>
                  <a:lnTo>
                    <a:pt x="1446543" y="2296389"/>
                  </a:lnTo>
                  <a:lnTo>
                    <a:pt x="1448762" y="2305907"/>
                  </a:lnTo>
                  <a:lnTo>
                    <a:pt x="1450664" y="2315742"/>
                  </a:lnTo>
                  <a:lnTo>
                    <a:pt x="1452248" y="2325578"/>
                  </a:lnTo>
                  <a:lnTo>
                    <a:pt x="1453199" y="2335730"/>
                  </a:lnTo>
                  <a:lnTo>
                    <a:pt x="1453516" y="2345883"/>
                  </a:lnTo>
                  <a:lnTo>
                    <a:pt x="1453199" y="2356353"/>
                  </a:lnTo>
                  <a:lnTo>
                    <a:pt x="1452248" y="2366505"/>
                  </a:lnTo>
                  <a:lnTo>
                    <a:pt x="1450664" y="2376341"/>
                  </a:lnTo>
                  <a:lnTo>
                    <a:pt x="1448762" y="2386176"/>
                  </a:lnTo>
                  <a:lnTo>
                    <a:pt x="1446543" y="2395694"/>
                  </a:lnTo>
                  <a:lnTo>
                    <a:pt x="1443057" y="2405212"/>
                  </a:lnTo>
                  <a:lnTo>
                    <a:pt x="1439570" y="2415047"/>
                  </a:lnTo>
                  <a:lnTo>
                    <a:pt x="1435450" y="2424248"/>
                  </a:lnTo>
                  <a:lnTo>
                    <a:pt x="1431013" y="2433131"/>
                  </a:lnTo>
                  <a:lnTo>
                    <a:pt x="1425941" y="2442015"/>
                  </a:lnTo>
                  <a:lnTo>
                    <a:pt x="1420553" y="2450581"/>
                  </a:lnTo>
                  <a:lnTo>
                    <a:pt x="1414531" y="2458830"/>
                  </a:lnTo>
                  <a:lnTo>
                    <a:pt x="1407875" y="2467079"/>
                  </a:lnTo>
                  <a:lnTo>
                    <a:pt x="1401219" y="2475011"/>
                  </a:lnTo>
                  <a:lnTo>
                    <a:pt x="1394246" y="2482625"/>
                  </a:lnTo>
                  <a:lnTo>
                    <a:pt x="1386322" y="2489605"/>
                  </a:lnTo>
                  <a:lnTo>
                    <a:pt x="1378398" y="2496902"/>
                  </a:lnTo>
                  <a:lnTo>
                    <a:pt x="1369841" y="2503565"/>
                  </a:lnTo>
                  <a:lnTo>
                    <a:pt x="1361283" y="2510227"/>
                  </a:lnTo>
                  <a:lnTo>
                    <a:pt x="1352091" y="2516573"/>
                  </a:lnTo>
                  <a:lnTo>
                    <a:pt x="1342266" y="2522284"/>
                  </a:lnTo>
                  <a:lnTo>
                    <a:pt x="1332757" y="2527994"/>
                  </a:lnTo>
                  <a:lnTo>
                    <a:pt x="1322615" y="2532753"/>
                  </a:lnTo>
                  <a:lnTo>
                    <a:pt x="1312155" y="2537830"/>
                  </a:lnTo>
                  <a:lnTo>
                    <a:pt x="1301696" y="2542589"/>
                  </a:lnTo>
                  <a:lnTo>
                    <a:pt x="1290602" y="2546396"/>
                  </a:lnTo>
                  <a:lnTo>
                    <a:pt x="1279509" y="2550520"/>
                  </a:lnTo>
                  <a:lnTo>
                    <a:pt x="1268099" y="2553693"/>
                  </a:lnTo>
                  <a:lnTo>
                    <a:pt x="1256371" y="2556549"/>
                  </a:lnTo>
                  <a:lnTo>
                    <a:pt x="1244327" y="2559404"/>
                  </a:lnTo>
                  <a:lnTo>
                    <a:pt x="1232283" y="2561625"/>
                  </a:lnTo>
                  <a:lnTo>
                    <a:pt x="1219922" y="2563211"/>
                  </a:lnTo>
                  <a:lnTo>
                    <a:pt x="1219922" y="2608263"/>
                  </a:lnTo>
                  <a:lnTo>
                    <a:pt x="1135929" y="2608263"/>
                  </a:lnTo>
                  <a:lnTo>
                    <a:pt x="1135929" y="2563211"/>
                  </a:lnTo>
                  <a:lnTo>
                    <a:pt x="1123568" y="2561625"/>
                  </a:lnTo>
                  <a:lnTo>
                    <a:pt x="1111207" y="2559404"/>
                  </a:lnTo>
                  <a:lnTo>
                    <a:pt x="1099479" y="2556549"/>
                  </a:lnTo>
                  <a:lnTo>
                    <a:pt x="1087435" y="2553693"/>
                  </a:lnTo>
                  <a:lnTo>
                    <a:pt x="1076342" y="2550520"/>
                  </a:lnTo>
                  <a:lnTo>
                    <a:pt x="1065248" y="2546396"/>
                  </a:lnTo>
                  <a:lnTo>
                    <a:pt x="1053838" y="2542589"/>
                  </a:lnTo>
                  <a:lnTo>
                    <a:pt x="1043378" y="2537830"/>
                  </a:lnTo>
                  <a:lnTo>
                    <a:pt x="1032919" y="2532753"/>
                  </a:lnTo>
                  <a:lnTo>
                    <a:pt x="1022776" y="2527994"/>
                  </a:lnTo>
                  <a:lnTo>
                    <a:pt x="1012951" y="2522284"/>
                  </a:lnTo>
                  <a:lnTo>
                    <a:pt x="1003442" y="2516573"/>
                  </a:lnTo>
                  <a:lnTo>
                    <a:pt x="994251" y="2510227"/>
                  </a:lnTo>
                  <a:lnTo>
                    <a:pt x="985376" y="2503565"/>
                  </a:lnTo>
                  <a:lnTo>
                    <a:pt x="977135" y="2496902"/>
                  </a:lnTo>
                  <a:lnTo>
                    <a:pt x="968894" y="2489605"/>
                  </a:lnTo>
                  <a:lnTo>
                    <a:pt x="961288" y="2482625"/>
                  </a:lnTo>
                  <a:lnTo>
                    <a:pt x="953998" y="2475011"/>
                  </a:lnTo>
                  <a:lnTo>
                    <a:pt x="947342" y="2467079"/>
                  </a:lnTo>
                  <a:lnTo>
                    <a:pt x="941002" y="2458830"/>
                  </a:lnTo>
                  <a:lnTo>
                    <a:pt x="934663" y="2450581"/>
                  </a:lnTo>
                  <a:lnTo>
                    <a:pt x="929592" y="2442015"/>
                  </a:lnTo>
                  <a:lnTo>
                    <a:pt x="924204" y="2433131"/>
                  </a:lnTo>
                  <a:lnTo>
                    <a:pt x="919450" y="2424248"/>
                  </a:lnTo>
                  <a:lnTo>
                    <a:pt x="915646" y="2415047"/>
                  </a:lnTo>
                  <a:lnTo>
                    <a:pt x="911843" y="2405212"/>
                  </a:lnTo>
                  <a:lnTo>
                    <a:pt x="908990" y="2396011"/>
                  </a:lnTo>
                  <a:lnTo>
                    <a:pt x="906455" y="2386176"/>
                  </a:lnTo>
                  <a:lnTo>
                    <a:pt x="904553" y="2376341"/>
                  </a:lnTo>
                  <a:lnTo>
                    <a:pt x="902651" y="2366505"/>
                  </a:lnTo>
                  <a:lnTo>
                    <a:pt x="902017" y="2356353"/>
                  </a:lnTo>
                  <a:lnTo>
                    <a:pt x="901700" y="2345883"/>
                  </a:lnTo>
                  <a:lnTo>
                    <a:pt x="1011683" y="2345883"/>
                  </a:lnTo>
                  <a:lnTo>
                    <a:pt x="1011683" y="2351594"/>
                  </a:lnTo>
                  <a:lnTo>
                    <a:pt x="1012317" y="2357622"/>
                  </a:lnTo>
                  <a:lnTo>
                    <a:pt x="1012951" y="2363015"/>
                  </a:lnTo>
                  <a:lnTo>
                    <a:pt x="1014219" y="2368409"/>
                  </a:lnTo>
                  <a:lnTo>
                    <a:pt x="1015487" y="2374120"/>
                  </a:lnTo>
                  <a:lnTo>
                    <a:pt x="1017071" y="2379196"/>
                  </a:lnTo>
                  <a:lnTo>
                    <a:pt x="1018973" y="2384590"/>
                  </a:lnTo>
                  <a:lnTo>
                    <a:pt x="1020875" y="2389983"/>
                  </a:lnTo>
                  <a:lnTo>
                    <a:pt x="1023727" y="2395059"/>
                  </a:lnTo>
                  <a:lnTo>
                    <a:pt x="1026263" y="2400136"/>
                  </a:lnTo>
                  <a:lnTo>
                    <a:pt x="1028799" y="2404577"/>
                  </a:lnTo>
                  <a:lnTo>
                    <a:pt x="1032285" y="2409654"/>
                  </a:lnTo>
                  <a:lnTo>
                    <a:pt x="1035455" y="2414413"/>
                  </a:lnTo>
                  <a:lnTo>
                    <a:pt x="1039258" y="2418854"/>
                  </a:lnTo>
                  <a:lnTo>
                    <a:pt x="1043062" y="2423296"/>
                  </a:lnTo>
                  <a:lnTo>
                    <a:pt x="1046865" y="2427421"/>
                  </a:lnTo>
                  <a:lnTo>
                    <a:pt x="1051302" y="2431862"/>
                  </a:lnTo>
                  <a:lnTo>
                    <a:pt x="1055423" y="2435670"/>
                  </a:lnTo>
                  <a:lnTo>
                    <a:pt x="1060177" y="2439160"/>
                  </a:lnTo>
                  <a:lnTo>
                    <a:pt x="1065248" y="2443284"/>
                  </a:lnTo>
                  <a:lnTo>
                    <a:pt x="1070003" y="2446457"/>
                  </a:lnTo>
                  <a:lnTo>
                    <a:pt x="1075391" y="2450264"/>
                  </a:lnTo>
                  <a:lnTo>
                    <a:pt x="1080779" y="2453119"/>
                  </a:lnTo>
                  <a:lnTo>
                    <a:pt x="1086167" y="2456292"/>
                  </a:lnTo>
                  <a:lnTo>
                    <a:pt x="1092189" y="2459147"/>
                  </a:lnTo>
                  <a:lnTo>
                    <a:pt x="1097578" y="2461686"/>
                  </a:lnTo>
                  <a:lnTo>
                    <a:pt x="1103917" y="2464224"/>
                  </a:lnTo>
                  <a:lnTo>
                    <a:pt x="1109939" y="2466762"/>
                  </a:lnTo>
                  <a:lnTo>
                    <a:pt x="1116278" y="2468665"/>
                  </a:lnTo>
                  <a:lnTo>
                    <a:pt x="1122617" y="2470569"/>
                  </a:lnTo>
                  <a:lnTo>
                    <a:pt x="1128956" y="2472473"/>
                  </a:lnTo>
                  <a:lnTo>
                    <a:pt x="1135929" y="2474059"/>
                  </a:lnTo>
                  <a:lnTo>
                    <a:pt x="1135929" y="2211044"/>
                  </a:lnTo>
                  <a:lnTo>
                    <a:pt x="1123568" y="2209141"/>
                  </a:lnTo>
                  <a:lnTo>
                    <a:pt x="1111207" y="2206920"/>
                  </a:lnTo>
                  <a:lnTo>
                    <a:pt x="1099479" y="2204699"/>
                  </a:lnTo>
                  <a:lnTo>
                    <a:pt x="1087752" y="2201526"/>
                  </a:lnTo>
                  <a:lnTo>
                    <a:pt x="1076342" y="2198036"/>
                  </a:lnTo>
                  <a:lnTo>
                    <a:pt x="1065248" y="2194546"/>
                  </a:lnTo>
                  <a:lnTo>
                    <a:pt x="1054155" y="2190104"/>
                  </a:lnTo>
                  <a:lnTo>
                    <a:pt x="1043378" y="2185663"/>
                  </a:lnTo>
                  <a:lnTo>
                    <a:pt x="1033236" y="2180904"/>
                  </a:lnTo>
                  <a:lnTo>
                    <a:pt x="1023093" y="2175510"/>
                  </a:lnTo>
                  <a:lnTo>
                    <a:pt x="1012951" y="2170117"/>
                  </a:lnTo>
                  <a:lnTo>
                    <a:pt x="1003759" y="2164089"/>
                  </a:lnTo>
                  <a:lnTo>
                    <a:pt x="994568" y="2157743"/>
                  </a:lnTo>
                  <a:lnTo>
                    <a:pt x="985693" y="2151715"/>
                  </a:lnTo>
                  <a:lnTo>
                    <a:pt x="977452" y="2144735"/>
                  </a:lnTo>
                  <a:lnTo>
                    <a:pt x="969211" y="2137438"/>
                  </a:lnTo>
                  <a:lnTo>
                    <a:pt x="961604" y="2130141"/>
                  </a:lnTo>
                  <a:lnTo>
                    <a:pt x="954631" y="2122527"/>
                  </a:lnTo>
                  <a:lnTo>
                    <a:pt x="947659" y="2114595"/>
                  </a:lnTo>
                  <a:lnTo>
                    <a:pt x="941319" y="2106346"/>
                  </a:lnTo>
                  <a:lnTo>
                    <a:pt x="935297" y="2098097"/>
                  </a:lnTo>
                  <a:lnTo>
                    <a:pt x="929909" y="2089531"/>
                  </a:lnTo>
                  <a:lnTo>
                    <a:pt x="924838" y="2080647"/>
                  </a:lnTo>
                  <a:lnTo>
                    <a:pt x="920084" y="2071764"/>
                  </a:lnTo>
                  <a:lnTo>
                    <a:pt x="915963" y="2062563"/>
                  </a:lnTo>
                  <a:lnTo>
                    <a:pt x="912794" y="2053362"/>
                  </a:lnTo>
                  <a:lnTo>
                    <a:pt x="909307" y="2043844"/>
                  </a:lnTo>
                  <a:lnTo>
                    <a:pt x="907088" y="2034009"/>
                  </a:lnTo>
                  <a:lnTo>
                    <a:pt x="905187" y="2024491"/>
                  </a:lnTo>
                  <a:lnTo>
                    <a:pt x="903285" y="2014021"/>
                  </a:lnTo>
                  <a:lnTo>
                    <a:pt x="902651" y="2004186"/>
                  </a:lnTo>
                  <a:lnTo>
                    <a:pt x="902334" y="1994033"/>
                  </a:lnTo>
                  <a:lnTo>
                    <a:pt x="902651" y="1983563"/>
                  </a:lnTo>
                  <a:lnTo>
                    <a:pt x="903285" y="1973728"/>
                  </a:lnTo>
                  <a:lnTo>
                    <a:pt x="905187" y="1963258"/>
                  </a:lnTo>
                  <a:lnTo>
                    <a:pt x="907088" y="1953740"/>
                  </a:lnTo>
                  <a:lnTo>
                    <a:pt x="909307" y="1943905"/>
                  </a:lnTo>
                  <a:lnTo>
                    <a:pt x="912794" y="1934387"/>
                  </a:lnTo>
                  <a:lnTo>
                    <a:pt x="915963" y="1925186"/>
                  </a:lnTo>
                  <a:lnTo>
                    <a:pt x="920084" y="1915985"/>
                  </a:lnTo>
                  <a:lnTo>
                    <a:pt x="924838" y="1907102"/>
                  </a:lnTo>
                  <a:lnTo>
                    <a:pt x="929909" y="1898218"/>
                  </a:lnTo>
                  <a:lnTo>
                    <a:pt x="935297" y="1889652"/>
                  </a:lnTo>
                  <a:lnTo>
                    <a:pt x="941319" y="1881403"/>
                  </a:lnTo>
                  <a:lnTo>
                    <a:pt x="947659" y="1873154"/>
                  </a:lnTo>
                  <a:lnTo>
                    <a:pt x="954631" y="1865222"/>
                  </a:lnTo>
                  <a:lnTo>
                    <a:pt x="961604" y="1857608"/>
                  </a:lnTo>
                  <a:lnTo>
                    <a:pt x="969211" y="1850311"/>
                  </a:lnTo>
                  <a:lnTo>
                    <a:pt x="977452" y="1843014"/>
                  </a:lnTo>
                  <a:lnTo>
                    <a:pt x="985693" y="1836034"/>
                  </a:lnTo>
                  <a:lnTo>
                    <a:pt x="994568" y="1830006"/>
                  </a:lnTo>
                  <a:lnTo>
                    <a:pt x="1003759" y="1823660"/>
                  </a:lnTo>
                  <a:lnTo>
                    <a:pt x="1012951" y="1817632"/>
                  </a:lnTo>
                  <a:lnTo>
                    <a:pt x="1023093" y="1812239"/>
                  </a:lnTo>
                  <a:lnTo>
                    <a:pt x="1033236" y="1806845"/>
                  </a:lnTo>
                  <a:lnTo>
                    <a:pt x="1043378" y="1802086"/>
                  </a:lnTo>
                  <a:lnTo>
                    <a:pt x="1054155" y="1797644"/>
                  </a:lnTo>
                  <a:lnTo>
                    <a:pt x="1065248" y="1793203"/>
                  </a:lnTo>
                  <a:lnTo>
                    <a:pt x="1076342" y="1789713"/>
                  </a:lnTo>
                  <a:lnTo>
                    <a:pt x="1087752" y="1785906"/>
                  </a:lnTo>
                  <a:lnTo>
                    <a:pt x="1099479" y="1783050"/>
                  </a:lnTo>
                  <a:lnTo>
                    <a:pt x="1111207" y="1780829"/>
                  </a:lnTo>
                  <a:lnTo>
                    <a:pt x="1123568" y="1778608"/>
                  </a:lnTo>
                  <a:lnTo>
                    <a:pt x="1135929" y="1776705"/>
                  </a:lnTo>
                  <a:lnTo>
                    <a:pt x="1135929" y="1741488"/>
                  </a:lnTo>
                  <a:close/>
                  <a:moveTo>
                    <a:pt x="1183323" y="1498000"/>
                  </a:moveTo>
                  <a:lnTo>
                    <a:pt x="1166813" y="1498635"/>
                  </a:lnTo>
                  <a:lnTo>
                    <a:pt x="1150621" y="1498953"/>
                  </a:lnTo>
                  <a:lnTo>
                    <a:pt x="1134111" y="1499588"/>
                  </a:lnTo>
                  <a:lnTo>
                    <a:pt x="1117918" y="1500858"/>
                  </a:lnTo>
                  <a:lnTo>
                    <a:pt x="1101726" y="1502446"/>
                  </a:lnTo>
                  <a:lnTo>
                    <a:pt x="1085533" y="1504351"/>
                  </a:lnTo>
                  <a:lnTo>
                    <a:pt x="1069341" y="1507209"/>
                  </a:lnTo>
                  <a:lnTo>
                    <a:pt x="1053466" y="1509749"/>
                  </a:lnTo>
                  <a:lnTo>
                    <a:pt x="1037273" y="1512925"/>
                  </a:lnTo>
                  <a:lnTo>
                    <a:pt x="1021716" y="1516418"/>
                  </a:lnTo>
                  <a:lnTo>
                    <a:pt x="1005841" y="1520229"/>
                  </a:lnTo>
                  <a:lnTo>
                    <a:pt x="990283" y="1524674"/>
                  </a:lnTo>
                  <a:lnTo>
                    <a:pt x="974726" y="1529120"/>
                  </a:lnTo>
                  <a:lnTo>
                    <a:pt x="959168" y="1534518"/>
                  </a:lnTo>
                  <a:lnTo>
                    <a:pt x="943611" y="1539599"/>
                  </a:lnTo>
                  <a:lnTo>
                    <a:pt x="928688" y="1545633"/>
                  </a:lnTo>
                  <a:lnTo>
                    <a:pt x="913448" y="1551666"/>
                  </a:lnTo>
                  <a:lnTo>
                    <a:pt x="898526" y="1558335"/>
                  </a:lnTo>
                  <a:lnTo>
                    <a:pt x="883603" y="1565003"/>
                  </a:lnTo>
                  <a:lnTo>
                    <a:pt x="869316" y="1572307"/>
                  </a:lnTo>
                  <a:lnTo>
                    <a:pt x="854711" y="1579928"/>
                  </a:lnTo>
                  <a:lnTo>
                    <a:pt x="840106" y="1587867"/>
                  </a:lnTo>
                  <a:lnTo>
                    <a:pt x="826453" y="1596123"/>
                  </a:lnTo>
                  <a:lnTo>
                    <a:pt x="812166" y="1604697"/>
                  </a:lnTo>
                  <a:lnTo>
                    <a:pt x="798513" y="1613906"/>
                  </a:lnTo>
                  <a:lnTo>
                    <a:pt x="785178" y="1623115"/>
                  </a:lnTo>
                  <a:lnTo>
                    <a:pt x="771526" y="1632642"/>
                  </a:lnTo>
                  <a:lnTo>
                    <a:pt x="758191" y="1643121"/>
                  </a:lnTo>
                  <a:lnTo>
                    <a:pt x="745491" y="1653600"/>
                  </a:lnTo>
                  <a:lnTo>
                    <a:pt x="732791" y="1664079"/>
                  </a:lnTo>
                  <a:lnTo>
                    <a:pt x="720408" y="1675193"/>
                  </a:lnTo>
                  <a:lnTo>
                    <a:pt x="708343" y="1686625"/>
                  </a:lnTo>
                  <a:lnTo>
                    <a:pt x="695961" y="1698375"/>
                  </a:lnTo>
                  <a:lnTo>
                    <a:pt x="684531" y="1710442"/>
                  </a:lnTo>
                  <a:lnTo>
                    <a:pt x="672783" y="1723144"/>
                  </a:lnTo>
                  <a:lnTo>
                    <a:pt x="661671" y="1735528"/>
                  </a:lnTo>
                  <a:lnTo>
                    <a:pt x="650876" y="1748865"/>
                  </a:lnTo>
                  <a:lnTo>
                    <a:pt x="640398" y="1762520"/>
                  </a:lnTo>
                  <a:lnTo>
                    <a:pt x="629921" y="1776175"/>
                  </a:lnTo>
                  <a:lnTo>
                    <a:pt x="620078" y="1790464"/>
                  </a:lnTo>
                  <a:lnTo>
                    <a:pt x="610236" y="1804754"/>
                  </a:lnTo>
                  <a:lnTo>
                    <a:pt x="601028" y="1819361"/>
                  </a:lnTo>
                  <a:lnTo>
                    <a:pt x="592138" y="1834286"/>
                  </a:lnTo>
                  <a:lnTo>
                    <a:pt x="583566" y="1849529"/>
                  </a:lnTo>
                  <a:lnTo>
                    <a:pt x="575311" y="1864771"/>
                  </a:lnTo>
                  <a:lnTo>
                    <a:pt x="567373" y="1880014"/>
                  </a:lnTo>
                  <a:lnTo>
                    <a:pt x="560071" y="1895574"/>
                  </a:lnTo>
                  <a:lnTo>
                    <a:pt x="553086" y="1911134"/>
                  </a:lnTo>
                  <a:lnTo>
                    <a:pt x="546736" y="1927011"/>
                  </a:lnTo>
                  <a:lnTo>
                    <a:pt x="541021" y="1942889"/>
                  </a:lnTo>
                  <a:lnTo>
                    <a:pt x="535306" y="1958766"/>
                  </a:lnTo>
                  <a:lnTo>
                    <a:pt x="529908" y="1974644"/>
                  </a:lnTo>
                  <a:lnTo>
                    <a:pt x="525146" y="1990521"/>
                  </a:lnTo>
                  <a:lnTo>
                    <a:pt x="520701" y="2006716"/>
                  </a:lnTo>
                  <a:lnTo>
                    <a:pt x="516891" y="2022912"/>
                  </a:lnTo>
                  <a:lnTo>
                    <a:pt x="513398" y="2039107"/>
                  </a:lnTo>
                  <a:lnTo>
                    <a:pt x="510223" y="2055302"/>
                  </a:lnTo>
                  <a:lnTo>
                    <a:pt x="507683" y="2071497"/>
                  </a:lnTo>
                  <a:lnTo>
                    <a:pt x="505461" y="2088009"/>
                  </a:lnTo>
                  <a:lnTo>
                    <a:pt x="503238" y="2104205"/>
                  </a:lnTo>
                  <a:lnTo>
                    <a:pt x="501651" y="2120717"/>
                  </a:lnTo>
                  <a:lnTo>
                    <a:pt x="500698" y="2136912"/>
                  </a:lnTo>
                  <a:lnTo>
                    <a:pt x="500063" y="2153425"/>
                  </a:lnTo>
                  <a:lnTo>
                    <a:pt x="499746" y="2169938"/>
                  </a:lnTo>
                  <a:lnTo>
                    <a:pt x="499746" y="2185815"/>
                  </a:lnTo>
                  <a:lnTo>
                    <a:pt x="500063" y="2202328"/>
                  </a:lnTo>
                  <a:lnTo>
                    <a:pt x="501016" y="2218523"/>
                  </a:lnTo>
                  <a:lnTo>
                    <a:pt x="502286" y="2234718"/>
                  </a:lnTo>
                  <a:lnTo>
                    <a:pt x="503556" y="2250913"/>
                  </a:lnTo>
                  <a:lnTo>
                    <a:pt x="506096" y="2267108"/>
                  </a:lnTo>
                  <a:lnTo>
                    <a:pt x="508318" y="2283303"/>
                  </a:lnTo>
                  <a:lnTo>
                    <a:pt x="510858" y="2299181"/>
                  </a:lnTo>
                  <a:lnTo>
                    <a:pt x="514351" y="2315376"/>
                  </a:lnTo>
                  <a:lnTo>
                    <a:pt x="517843" y="2331253"/>
                  </a:lnTo>
                  <a:lnTo>
                    <a:pt x="521336" y="2346813"/>
                  </a:lnTo>
                  <a:lnTo>
                    <a:pt x="525781" y="2362373"/>
                  </a:lnTo>
                  <a:lnTo>
                    <a:pt x="530861" y="2377933"/>
                  </a:lnTo>
                  <a:lnTo>
                    <a:pt x="535623" y="2393493"/>
                  </a:lnTo>
                  <a:lnTo>
                    <a:pt x="541021" y="2409053"/>
                  </a:lnTo>
                  <a:lnTo>
                    <a:pt x="546736" y="2424296"/>
                  </a:lnTo>
                  <a:lnTo>
                    <a:pt x="552768" y="2439221"/>
                  </a:lnTo>
                  <a:lnTo>
                    <a:pt x="559436" y="2454146"/>
                  </a:lnTo>
                  <a:lnTo>
                    <a:pt x="566421" y="2469071"/>
                  </a:lnTo>
                  <a:lnTo>
                    <a:pt x="573723" y="2483678"/>
                  </a:lnTo>
                  <a:lnTo>
                    <a:pt x="581343" y="2497968"/>
                  </a:lnTo>
                  <a:lnTo>
                    <a:pt x="588963" y="2512257"/>
                  </a:lnTo>
                  <a:lnTo>
                    <a:pt x="597218" y="2526547"/>
                  </a:lnTo>
                  <a:lnTo>
                    <a:pt x="605791" y="2540519"/>
                  </a:lnTo>
                  <a:lnTo>
                    <a:pt x="615316" y="2554174"/>
                  </a:lnTo>
                  <a:lnTo>
                    <a:pt x="624523" y="2567511"/>
                  </a:lnTo>
                  <a:lnTo>
                    <a:pt x="634366" y="2581166"/>
                  </a:lnTo>
                  <a:lnTo>
                    <a:pt x="644208" y="2594503"/>
                  </a:lnTo>
                  <a:lnTo>
                    <a:pt x="654686" y="2607205"/>
                  </a:lnTo>
                  <a:lnTo>
                    <a:pt x="665163" y="2619907"/>
                  </a:lnTo>
                  <a:lnTo>
                    <a:pt x="676593" y="2632292"/>
                  </a:lnTo>
                  <a:lnTo>
                    <a:pt x="688023" y="2644676"/>
                  </a:lnTo>
                  <a:lnTo>
                    <a:pt x="699771" y="2656426"/>
                  </a:lnTo>
                  <a:lnTo>
                    <a:pt x="711836" y="2668175"/>
                  </a:lnTo>
                  <a:lnTo>
                    <a:pt x="724218" y="2679924"/>
                  </a:lnTo>
                  <a:lnTo>
                    <a:pt x="737236" y="2691039"/>
                  </a:lnTo>
                  <a:lnTo>
                    <a:pt x="749936" y="2701835"/>
                  </a:lnTo>
                  <a:lnTo>
                    <a:pt x="763588" y="2712632"/>
                  </a:lnTo>
                  <a:lnTo>
                    <a:pt x="777558" y="2722794"/>
                  </a:lnTo>
                  <a:lnTo>
                    <a:pt x="791528" y="2732638"/>
                  </a:lnTo>
                  <a:lnTo>
                    <a:pt x="805816" y="2742482"/>
                  </a:lnTo>
                  <a:lnTo>
                    <a:pt x="820738" y="2751691"/>
                  </a:lnTo>
                  <a:lnTo>
                    <a:pt x="835661" y="2760582"/>
                  </a:lnTo>
                  <a:lnTo>
                    <a:pt x="850583" y="2769156"/>
                  </a:lnTo>
                  <a:lnTo>
                    <a:pt x="866141" y="2777412"/>
                  </a:lnTo>
                  <a:lnTo>
                    <a:pt x="881381" y="2785351"/>
                  </a:lnTo>
                  <a:lnTo>
                    <a:pt x="896938" y="2792655"/>
                  </a:lnTo>
                  <a:lnTo>
                    <a:pt x="912496" y="2799641"/>
                  </a:lnTo>
                  <a:lnTo>
                    <a:pt x="928371" y="2805992"/>
                  </a:lnTo>
                  <a:lnTo>
                    <a:pt x="943928" y="2811708"/>
                  </a:lnTo>
                  <a:lnTo>
                    <a:pt x="959803" y="2817424"/>
                  </a:lnTo>
                  <a:lnTo>
                    <a:pt x="975678" y="2822505"/>
                  </a:lnTo>
                  <a:lnTo>
                    <a:pt x="991871" y="2827585"/>
                  </a:lnTo>
                  <a:lnTo>
                    <a:pt x="1008063" y="2832031"/>
                  </a:lnTo>
                  <a:lnTo>
                    <a:pt x="1024256" y="2835842"/>
                  </a:lnTo>
                  <a:lnTo>
                    <a:pt x="1040448" y="2839335"/>
                  </a:lnTo>
                  <a:lnTo>
                    <a:pt x="1056641" y="2842510"/>
                  </a:lnTo>
                  <a:lnTo>
                    <a:pt x="1073151" y="2845051"/>
                  </a:lnTo>
                  <a:lnTo>
                    <a:pt x="1089343" y="2847591"/>
                  </a:lnTo>
                  <a:lnTo>
                    <a:pt x="1105853" y="2849496"/>
                  </a:lnTo>
                  <a:lnTo>
                    <a:pt x="1121728" y="2851084"/>
                  </a:lnTo>
                  <a:lnTo>
                    <a:pt x="1138238" y="2852037"/>
                  </a:lnTo>
                  <a:lnTo>
                    <a:pt x="1154431" y="2852989"/>
                  </a:lnTo>
                  <a:lnTo>
                    <a:pt x="1170941" y="2853307"/>
                  </a:lnTo>
                  <a:lnTo>
                    <a:pt x="1187133" y="2852989"/>
                  </a:lnTo>
                  <a:lnTo>
                    <a:pt x="1203643" y="2852672"/>
                  </a:lnTo>
                  <a:lnTo>
                    <a:pt x="1219836" y="2851719"/>
                  </a:lnTo>
                  <a:lnTo>
                    <a:pt x="1236346" y="2850767"/>
                  </a:lnTo>
                  <a:lnTo>
                    <a:pt x="1252538" y="2849179"/>
                  </a:lnTo>
                  <a:lnTo>
                    <a:pt x="1268731" y="2846956"/>
                  </a:lnTo>
                  <a:lnTo>
                    <a:pt x="1284606" y="2844416"/>
                  </a:lnTo>
                  <a:lnTo>
                    <a:pt x="1300799" y="2841875"/>
                  </a:lnTo>
                  <a:lnTo>
                    <a:pt x="1316356" y="2838382"/>
                  </a:lnTo>
                  <a:lnTo>
                    <a:pt x="1332231" y="2835207"/>
                  </a:lnTo>
                  <a:lnTo>
                    <a:pt x="1348106" y="2831396"/>
                  </a:lnTo>
                  <a:lnTo>
                    <a:pt x="1363981" y="2826950"/>
                  </a:lnTo>
                  <a:lnTo>
                    <a:pt x="1379539" y="2822187"/>
                  </a:lnTo>
                  <a:lnTo>
                    <a:pt x="1395096" y="2817106"/>
                  </a:lnTo>
                  <a:lnTo>
                    <a:pt x="1410336" y="2811708"/>
                  </a:lnTo>
                  <a:lnTo>
                    <a:pt x="1425259" y="2805992"/>
                  </a:lnTo>
                  <a:lnTo>
                    <a:pt x="1440499" y="2799958"/>
                  </a:lnTo>
                  <a:lnTo>
                    <a:pt x="1455421" y="2793290"/>
                  </a:lnTo>
                  <a:lnTo>
                    <a:pt x="1470344" y="2786304"/>
                  </a:lnTo>
                  <a:lnTo>
                    <a:pt x="1484949" y="2779000"/>
                  </a:lnTo>
                  <a:lnTo>
                    <a:pt x="1499554" y="2771379"/>
                  </a:lnTo>
                  <a:lnTo>
                    <a:pt x="1513841" y="2763758"/>
                  </a:lnTo>
                  <a:lnTo>
                    <a:pt x="1527811" y="2755501"/>
                  </a:lnTo>
                  <a:lnTo>
                    <a:pt x="1541781" y="2746927"/>
                  </a:lnTo>
                  <a:lnTo>
                    <a:pt x="1555751" y="2738036"/>
                  </a:lnTo>
                  <a:lnTo>
                    <a:pt x="1569086" y="2728192"/>
                  </a:lnTo>
                  <a:lnTo>
                    <a:pt x="1582421" y="2718665"/>
                  </a:lnTo>
                  <a:lnTo>
                    <a:pt x="1595439" y="2708504"/>
                  </a:lnTo>
                  <a:lnTo>
                    <a:pt x="1608456" y="2698342"/>
                  </a:lnTo>
                  <a:lnTo>
                    <a:pt x="1621156" y="2687545"/>
                  </a:lnTo>
                  <a:lnTo>
                    <a:pt x="1633856" y="2676431"/>
                  </a:lnTo>
                  <a:lnTo>
                    <a:pt x="1645921" y="2664999"/>
                  </a:lnTo>
                  <a:lnTo>
                    <a:pt x="1657986" y="2653250"/>
                  </a:lnTo>
                  <a:lnTo>
                    <a:pt x="1669416" y="2640866"/>
                  </a:lnTo>
                  <a:lnTo>
                    <a:pt x="1681164" y="2628799"/>
                  </a:lnTo>
                  <a:lnTo>
                    <a:pt x="1692276" y="2615779"/>
                  </a:lnTo>
                  <a:lnTo>
                    <a:pt x="1703071" y="2602759"/>
                  </a:lnTo>
                  <a:lnTo>
                    <a:pt x="1713549" y="2589422"/>
                  </a:lnTo>
                  <a:lnTo>
                    <a:pt x="1724026" y="2575450"/>
                  </a:lnTo>
                  <a:lnTo>
                    <a:pt x="1734186" y="2561478"/>
                  </a:lnTo>
                  <a:lnTo>
                    <a:pt x="1743711" y="2546870"/>
                  </a:lnTo>
                  <a:lnTo>
                    <a:pt x="1753236" y="2532263"/>
                  </a:lnTo>
                  <a:lnTo>
                    <a:pt x="1762126" y="2517338"/>
                  </a:lnTo>
                  <a:lnTo>
                    <a:pt x="1770699" y="2502096"/>
                  </a:lnTo>
                  <a:lnTo>
                    <a:pt x="1778954" y="2486853"/>
                  </a:lnTo>
                  <a:lnTo>
                    <a:pt x="1786574" y="2471611"/>
                  </a:lnTo>
                  <a:lnTo>
                    <a:pt x="1793876" y="2456051"/>
                  </a:lnTo>
                  <a:lnTo>
                    <a:pt x="1800861" y="2440173"/>
                  </a:lnTo>
                  <a:lnTo>
                    <a:pt x="1807211" y="2424931"/>
                  </a:lnTo>
                  <a:lnTo>
                    <a:pt x="1813244" y="2409053"/>
                  </a:lnTo>
                  <a:lnTo>
                    <a:pt x="1818959" y="2393176"/>
                  </a:lnTo>
                  <a:lnTo>
                    <a:pt x="1824039" y="2376981"/>
                  </a:lnTo>
                  <a:lnTo>
                    <a:pt x="1828801" y="2361103"/>
                  </a:lnTo>
                  <a:lnTo>
                    <a:pt x="1833246" y="2344908"/>
                  </a:lnTo>
                  <a:lnTo>
                    <a:pt x="1837056" y="2328713"/>
                  </a:lnTo>
                  <a:lnTo>
                    <a:pt x="1840549" y="2312518"/>
                  </a:lnTo>
                  <a:lnTo>
                    <a:pt x="1844041" y="2296005"/>
                  </a:lnTo>
                  <a:lnTo>
                    <a:pt x="1846581" y="2280128"/>
                  </a:lnTo>
                  <a:lnTo>
                    <a:pt x="1848804" y="2263615"/>
                  </a:lnTo>
                  <a:lnTo>
                    <a:pt x="1851026" y="2247420"/>
                  </a:lnTo>
                  <a:lnTo>
                    <a:pt x="1852614" y="2230907"/>
                  </a:lnTo>
                  <a:lnTo>
                    <a:pt x="1853566" y="2214712"/>
                  </a:lnTo>
                  <a:lnTo>
                    <a:pt x="1854201" y="2198200"/>
                  </a:lnTo>
                  <a:lnTo>
                    <a:pt x="1854519" y="2182005"/>
                  </a:lnTo>
                  <a:lnTo>
                    <a:pt x="1854519" y="2165492"/>
                  </a:lnTo>
                  <a:lnTo>
                    <a:pt x="1853884" y="2149297"/>
                  </a:lnTo>
                  <a:lnTo>
                    <a:pt x="1853249" y="2132784"/>
                  </a:lnTo>
                  <a:lnTo>
                    <a:pt x="1851979" y="2116589"/>
                  </a:lnTo>
                  <a:lnTo>
                    <a:pt x="1850391" y="2100394"/>
                  </a:lnTo>
                  <a:lnTo>
                    <a:pt x="1848169" y="2084516"/>
                  </a:lnTo>
                  <a:lnTo>
                    <a:pt x="1845946" y="2068321"/>
                  </a:lnTo>
                  <a:lnTo>
                    <a:pt x="1843089" y="2052444"/>
                  </a:lnTo>
                  <a:lnTo>
                    <a:pt x="1839914" y="2036249"/>
                  </a:lnTo>
                  <a:lnTo>
                    <a:pt x="1836421" y="2020371"/>
                  </a:lnTo>
                  <a:lnTo>
                    <a:pt x="1832294" y="2004494"/>
                  </a:lnTo>
                  <a:lnTo>
                    <a:pt x="1828166" y="1988934"/>
                  </a:lnTo>
                  <a:lnTo>
                    <a:pt x="1823404" y="1973374"/>
                  </a:lnTo>
                  <a:lnTo>
                    <a:pt x="1818641" y="1958131"/>
                  </a:lnTo>
                  <a:lnTo>
                    <a:pt x="1812926" y="1942571"/>
                  </a:lnTo>
                  <a:lnTo>
                    <a:pt x="1807211" y="1927329"/>
                  </a:lnTo>
                  <a:lnTo>
                    <a:pt x="1801179" y="1912086"/>
                  </a:lnTo>
                  <a:lnTo>
                    <a:pt x="1794829" y="1897161"/>
                  </a:lnTo>
                  <a:lnTo>
                    <a:pt x="1787844" y="1882554"/>
                  </a:lnTo>
                  <a:lnTo>
                    <a:pt x="1780541" y="1867947"/>
                  </a:lnTo>
                  <a:lnTo>
                    <a:pt x="1772921" y="1853339"/>
                  </a:lnTo>
                  <a:lnTo>
                    <a:pt x="1764984" y="1839050"/>
                  </a:lnTo>
                  <a:lnTo>
                    <a:pt x="1757046" y="1825077"/>
                  </a:lnTo>
                  <a:lnTo>
                    <a:pt x="1747839" y="1810788"/>
                  </a:lnTo>
                  <a:lnTo>
                    <a:pt x="1738949" y="1797450"/>
                  </a:lnTo>
                  <a:lnTo>
                    <a:pt x="1729741" y="1783478"/>
                  </a:lnTo>
                  <a:lnTo>
                    <a:pt x="1719899" y="1770459"/>
                  </a:lnTo>
                  <a:lnTo>
                    <a:pt x="1710056" y="1757121"/>
                  </a:lnTo>
                  <a:lnTo>
                    <a:pt x="1699579" y="1744102"/>
                  </a:lnTo>
                  <a:lnTo>
                    <a:pt x="1688466" y="1731400"/>
                  </a:lnTo>
                  <a:lnTo>
                    <a:pt x="1677671" y="1719333"/>
                  </a:lnTo>
                  <a:lnTo>
                    <a:pt x="1666241" y="1706948"/>
                  </a:lnTo>
                  <a:lnTo>
                    <a:pt x="1654176" y="1694882"/>
                  </a:lnTo>
                  <a:lnTo>
                    <a:pt x="1642429" y="1683132"/>
                  </a:lnTo>
                  <a:lnTo>
                    <a:pt x="1629729" y="1671700"/>
                  </a:lnTo>
                  <a:lnTo>
                    <a:pt x="1617029" y="1660586"/>
                  </a:lnTo>
                  <a:lnTo>
                    <a:pt x="1603694" y="1649472"/>
                  </a:lnTo>
                  <a:lnTo>
                    <a:pt x="1590676" y="1638993"/>
                  </a:lnTo>
                  <a:lnTo>
                    <a:pt x="1576706" y="1628831"/>
                  </a:lnTo>
                  <a:lnTo>
                    <a:pt x="1562736" y="1618987"/>
                  </a:lnTo>
                  <a:lnTo>
                    <a:pt x="1548131" y="1609143"/>
                  </a:lnTo>
                  <a:lnTo>
                    <a:pt x="1533526" y="1599616"/>
                  </a:lnTo>
                  <a:lnTo>
                    <a:pt x="1518286" y="1590407"/>
                  </a:lnTo>
                  <a:lnTo>
                    <a:pt x="1503364" y="1581833"/>
                  </a:lnTo>
                  <a:lnTo>
                    <a:pt x="1488124" y="1573895"/>
                  </a:lnTo>
                  <a:lnTo>
                    <a:pt x="1472884" y="1565956"/>
                  </a:lnTo>
                  <a:lnTo>
                    <a:pt x="1457326" y="1558970"/>
                  </a:lnTo>
                  <a:lnTo>
                    <a:pt x="1441451" y="1551984"/>
                  </a:lnTo>
                  <a:lnTo>
                    <a:pt x="1425894" y="1545633"/>
                  </a:lnTo>
                  <a:lnTo>
                    <a:pt x="1410336" y="1539282"/>
                  </a:lnTo>
                  <a:lnTo>
                    <a:pt x="1394461" y="1533883"/>
                  </a:lnTo>
                  <a:lnTo>
                    <a:pt x="1378269" y="1528802"/>
                  </a:lnTo>
                  <a:lnTo>
                    <a:pt x="1362393" y="1523722"/>
                  </a:lnTo>
                  <a:lnTo>
                    <a:pt x="1346201" y="1519593"/>
                  </a:lnTo>
                  <a:lnTo>
                    <a:pt x="1330008" y="1515783"/>
                  </a:lnTo>
                  <a:lnTo>
                    <a:pt x="1313816" y="1511972"/>
                  </a:lnTo>
                  <a:lnTo>
                    <a:pt x="1297306" y="1509114"/>
                  </a:lnTo>
                  <a:lnTo>
                    <a:pt x="1281114" y="1505939"/>
                  </a:lnTo>
                  <a:lnTo>
                    <a:pt x="1264604" y="1503716"/>
                  </a:lnTo>
                  <a:lnTo>
                    <a:pt x="1248411" y="1502128"/>
                  </a:lnTo>
                  <a:lnTo>
                    <a:pt x="1231901" y="1500540"/>
                  </a:lnTo>
                  <a:lnTo>
                    <a:pt x="1216026" y="1499588"/>
                  </a:lnTo>
                  <a:lnTo>
                    <a:pt x="1199516" y="1498635"/>
                  </a:lnTo>
                  <a:lnTo>
                    <a:pt x="1183323" y="1498000"/>
                  </a:lnTo>
                  <a:close/>
                  <a:moveTo>
                    <a:pt x="3448610" y="1292740"/>
                  </a:moveTo>
                  <a:lnTo>
                    <a:pt x="3453374" y="1316233"/>
                  </a:lnTo>
                  <a:lnTo>
                    <a:pt x="3457184" y="1339726"/>
                  </a:lnTo>
                  <a:lnTo>
                    <a:pt x="3461313" y="1363536"/>
                  </a:lnTo>
                  <a:lnTo>
                    <a:pt x="3464806" y="1387029"/>
                  </a:lnTo>
                  <a:lnTo>
                    <a:pt x="3468617" y="1410521"/>
                  </a:lnTo>
                  <a:lnTo>
                    <a:pt x="3471475" y="1434332"/>
                  </a:lnTo>
                  <a:lnTo>
                    <a:pt x="3474333" y="1458142"/>
                  </a:lnTo>
                  <a:lnTo>
                    <a:pt x="3477191" y="1482270"/>
                  </a:lnTo>
                  <a:lnTo>
                    <a:pt x="3479414" y="1505763"/>
                  </a:lnTo>
                  <a:lnTo>
                    <a:pt x="3481637" y="1529573"/>
                  </a:lnTo>
                  <a:lnTo>
                    <a:pt x="3483542" y="1553383"/>
                  </a:lnTo>
                  <a:lnTo>
                    <a:pt x="3485130" y="1577511"/>
                  </a:lnTo>
                  <a:lnTo>
                    <a:pt x="3486400" y="1601321"/>
                  </a:lnTo>
                  <a:lnTo>
                    <a:pt x="3487353" y="1625449"/>
                  </a:lnTo>
                  <a:lnTo>
                    <a:pt x="3487988" y="1648942"/>
                  </a:lnTo>
                  <a:lnTo>
                    <a:pt x="3488623" y="1672752"/>
                  </a:lnTo>
                  <a:lnTo>
                    <a:pt x="3760136" y="1672752"/>
                  </a:lnTo>
                  <a:lnTo>
                    <a:pt x="3758549" y="1661641"/>
                  </a:lnTo>
                  <a:lnTo>
                    <a:pt x="3756643" y="1649894"/>
                  </a:lnTo>
                  <a:lnTo>
                    <a:pt x="3754420" y="1638465"/>
                  </a:lnTo>
                  <a:lnTo>
                    <a:pt x="3751245" y="1627354"/>
                  </a:lnTo>
                  <a:lnTo>
                    <a:pt x="3748069" y="1615925"/>
                  </a:lnTo>
                  <a:lnTo>
                    <a:pt x="3744258" y="1604813"/>
                  </a:lnTo>
                  <a:lnTo>
                    <a:pt x="3740448" y="1594019"/>
                  </a:lnTo>
                  <a:lnTo>
                    <a:pt x="3736002" y="1583225"/>
                  </a:lnTo>
                  <a:lnTo>
                    <a:pt x="3731238" y="1572114"/>
                  </a:lnTo>
                  <a:lnTo>
                    <a:pt x="3726158" y="1561320"/>
                  </a:lnTo>
                  <a:lnTo>
                    <a:pt x="3721076" y="1550843"/>
                  </a:lnTo>
                  <a:lnTo>
                    <a:pt x="3715043" y="1540049"/>
                  </a:lnTo>
                  <a:lnTo>
                    <a:pt x="3709009" y="1529890"/>
                  </a:lnTo>
                  <a:lnTo>
                    <a:pt x="3702658" y="1519731"/>
                  </a:lnTo>
                  <a:lnTo>
                    <a:pt x="3696307" y="1509890"/>
                  </a:lnTo>
                  <a:lnTo>
                    <a:pt x="3689321" y="1500048"/>
                  </a:lnTo>
                  <a:lnTo>
                    <a:pt x="3680746" y="1488302"/>
                  </a:lnTo>
                  <a:lnTo>
                    <a:pt x="3671855" y="1476873"/>
                  </a:lnTo>
                  <a:lnTo>
                    <a:pt x="3662646" y="1465761"/>
                  </a:lnTo>
                  <a:lnTo>
                    <a:pt x="3653119" y="1454650"/>
                  </a:lnTo>
                  <a:lnTo>
                    <a:pt x="3642957" y="1443856"/>
                  </a:lnTo>
                  <a:lnTo>
                    <a:pt x="3632795" y="1433379"/>
                  </a:lnTo>
                  <a:lnTo>
                    <a:pt x="3622633" y="1423220"/>
                  </a:lnTo>
                  <a:lnTo>
                    <a:pt x="3612154" y="1412744"/>
                  </a:lnTo>
                  <a:lnTo>
                    <a:pt x="3601039" y="1402902"/>
                  </a:lnTo>
                  <a:lnTo>
                    <a:pt x="3590242" y="1393061"/>
                  </a:lnTo>
                  <a:lnTo>
                    <a:pt x="3578810" y="1383536"/>
                  </a:lnTo>
                  <a:lnTo>
                    <a:pt x="3567378" y="1374330"/>
                  </a:lnTo>
                  <a:lnTo>
                    <a:pt x="3555946" y="1365123"/>
                  </a:lnTo>
                  <a:lnTo>
                    <a:pt x="3544196" y="1356234"/>
                  </a:lnTo>
                  <a:lnTo>
                    <a:pt x="3532128" y="1347345"/>
                  </a:lnTo>
                  <a:lnTo>
                    <a:pt x="3520061" y="1338456"/>
                  </a:lnTo>
                  <a:lnTo>
                    <a:pt x="3502596" y="1326392"/>
                  </a:lnTo>
                  <a:lnTo>
                    <a:pt x="3484812" y="1314963"/>
                  </a:lnTo>
                  <a:lnTo>
                    <a:pt x="3467029" y="1303851"/>
                  </a:lnTo>
                  <a:lnTo>
                    <a:pt x="3448610" y="1292740"/>
                  </a:lnTo>
                  <a:close/>
                  <a:moveTo>
                    <a:pt x="1163321" y="1279525"/>
                  </a:moveTo>
                  <a:lnTo>
                    <a:pt x="1184911" y="1279525"/>
                  </a:lnTo>
                  <a:lnTo>
                    <a:pt x="1206501" y="1279843"/>
                  </a:lnTo>
                  <a:lnTo>
                    <a:pt x="1228408" y="1280795"/>
                  </a:lnTo>
                  <a:lnTo>
                    <a:pt x="1249998" y="1282383"/>
                  </a:lnTo>
                  <a:lnTo>
                    <a:pt x="1271589" y="1284288"/>
                  </a:lnTo>
                  <a:lnTo>
                    <a:pt x="1293179" y="1287146"/>
                  </a:lnTo>
                  <a:lnTo>
                    <a:pt x="1314769" y="1290004"/>
                  </a:lnTo>
                  <a:lnTo>
                    <a:pt x="1336358" y="1293497"/>
                  </a:lnTo>
                  <a:lnTo>
                    <a:pt x="1357631" y="1297625"/>
                  </a:lnTo>
                  <a:lnTo>
                    <a:pt x="1379221" y="1302389"/>
                  </a:lnTo>
                  <a:lnTo>
                    <a:pt x="1400494" y="1307787"/>
                  </a:lnTo>
                  <a:lnTo>
                    <a:pt x="1422084" y="1313503"/>
                  </a:lnTo>
                  <a:lnTo>
                    <a:pt x="1443039" y="1319536"/>
                  </a:lnTo>
                  <a:lnTo>
                    <a:pt x="1464311" y="1326523"/>
                  </a:lnTo>
                  <a:lnTo>
                    <a:pt x="1485266" y="1334144"/>
                  </a:lnTo>
                  <a:lnTo>
                    <a:pt x="1506221" y="1342083"/>
                  </a:lnTo>
                  <a:lnTo>
                    <a:pt x="1526859" y="1350656"/>
                  </a:lnTo>
                  <a:lnTo>
                    <a:pt x="1547814" y="1359548"/>
                  </a:lnTo>
                  <a:lnTo>
                    <a:pt x="1568134" y="1369392"/>
                  </a:lnTo>
                  <a:lnTo>
                    <a:pt x="1588454" y="1379871"/>
                  </a:lnTo>
                  <a:lnTo>
                    <a:pt x="1608456" y="1390350"/>
                  </a:lnTo>
                  <a:lnTo>
                    <a:pt x="1628459" y="1401782"/>
                  </a:lnTo>
                  <a:lnTo>
                    <a:pt x="1648461" y="1413849"/>
                  </a:lnTo>
                  <a:lnTo>
                    <a:pt x="1667829" y="1426234"/>
                  </a:lnTo>
                  <a:lnTo>
                    <a:pt x="1686879" y="1438618"/>
                  </a:lnTo>
                  <a:lnTo>
                    <a:pt x="1705611" y="1451955"/>
                  </a:lnTo>
                  <a:lnTo>
                    <a:pt x="1724026" y="1465927"/>
                  </a:lnTo>
                  <a:lnTo>
                    <a:pt x="1741806" y="1479582"/>
                  </a:lnTo>
                  <a:lnTo>
                    <a:pt x="1759269" y="1494189"/>
                  </a:lnTo>
                  <a:lnTo>
                    <a:pt x="1776096" y="1509114"/>
                  </a:lnTo>
                  <a:lnTo>
                    <a:pt x="1792606" y="1524357"/>
                  </a:lnTo>
                  <a:lnTo>
                    <a:pt x="1808481" y="1539599"/>
                  </a:lnTo>
                  <a:lnTo>
                    <a:pt x="1824039" y="1555159"/>
                  </a:lnTo>
                  <a:lnTo>
                    <a:pt x="1838961" y="1571354"/>
                  </a:lnTo>
                  <a:lnTo>
                    <a:pt x="1853884" y="1587867"/>
                  </a:lnTo>
                  <a:lnTo>
                    <a:pt x="1868171" y="1604697"/>
                  </a:lnTo>
                  <a:lnTo>
                    <a:pt x="1881824" y="1621845"/>
                  </a:lnTo>
                  <a:lnTo>
                    <a:pt x="1895159" y="1639310"/>
                  </a:lnTo>
                  <a:lnTo>
                    <a:pt x="1907859" y="1656775"/>
                  </a:lnTo>
                  <a:lnTo>
                    <a:pt x="1920559" y="1674876"/>
                  </a:lnTo>
                  <a:lnTo>
                    <a:pt x="1932306" y="1692976"/>
                  </a:lnTo>
                  <a:lnTo>
                    <a:pt x="1944054" y="1711712"/>
                  </a:lnTo>
                  <a:lnTo>
                    <a:pt x="1954849" y="1730130"/>
                  </a:lnTo>
                  <a:lnTo>
                    <a:pt x="1965326" y="1749183"/>
                  </a:lnTo>
                  <a:lnTo>
                    <a:pt x="1975169" y="1768236"/>
                  </a:lnTo>
                  <a:lnTo>
                    <a:pt x="1984694" y="1787924"/>
                  </a:lnTo>
                  <a:lnTo>
                    <a:pt x="1994219" y="1807295"/>
                  </a:lnTo>
                  <a:lnTo>
                    <a:pt x="2002791" y="1826983"/>
                  </a:lnTo>
                  <a:lnTo>
                    <a:pt x="2011046" y="1846988"/>
                  </a:lnTo>
                  <a:lnTo>
                    <a:pt x="2018349" y="1866994"/>
                  </a:lnTo>
                  <a:lnTo>
                    <a:pt x="2025334" y="1887317"/>
                  </a:lnTo>
                  <a:lnTo>
                    <a:pt x="2032319" y="1907958"/>
                  </a:lnTo>
                  <a:lnTo>
                    <a:pt x="2038351" y="1928281"/>
                  </a:lnTo>
                  <a:lnTo>
                    <a:pt x="2044066" y="1949240"/>
                  </a:lnTo>
                  <a:lnTo>
                    <a:pt x="2049146" y="1970198"/>
                  </a:lnTo>
                  <a:lnTo>
                    <a:pt x="2054226" y="1991156"/>
                  </a:lnTo>
                  <a:lnTo>
                    <a:pt x="2058036" y="2012115"/>
                  </a:lnTo>
                  <a:lnTo>
                    <a:pt x="2061846" y="2033391"/>
                  </a:lnTo>
                  <a:lnTo>
                    <a:pt x="2065021" y="2054667"/>
                  </a:lnTo>
                  <a:lnTo>
                    <a:pt x="2067561" y="2076260"/>
                  </a:lnTo>
                  <a:lnTo>
                    <a:pt x="2070101" y="2097536"/>
                  </a:lnTo>
                  <a:lnTo>
                    <a:pt x="2071689" y="2119130"/>
                  </a:lnTo>
                  <a:lnTo>
                    <a:pt x="2072641" y="2140405"/>
                  </a:lnTo>
                  <a:lnTo>
                    <a:pt x="2073276" y="2161999"/>
                  </a:lnTo>
                  <a:lnTo>
                    <a:pt x="2073276" y="2183592"/>
                  </a:lnTo>
                  <a:lnTo>
                    <a:pt x="2072959" y="2205503"/>
                  </a:lnTo>
                  <a:lnTo>
                    <a:pt x="2072006" y="2226779"/>
                  </a:lnTo>
                  <a:lnTo>
                    <a:pt x="2070419" y="2248690"/>
                  </a:lnTo>
                  <a:lnTo>
                    <a:pt x="2068196" y="2269966"/>
                  </a:lnTo>
                  <a:lnTo>
                    <a:pt x="2065974" y="2291877"/>
                  </a:lnTo>
                  <a:lnTo>
                    <a:pt x="2062799" y="2313153"/>
                  </a:lnTo>
                  <a:lnTo>
                    <a:pt x="2058989" y="2335064"/>
                  </a:lnTo>
                  <a:lnTo>
                    <a:pt x="2055179" y="2356658"/>
                  </a:lnTo>
                  <a:lnTo>
                    <a:pt x="2050099" y="2377933"/>
                  </a:lnTo>
                  <a:lnTo>
                    <a:pt x="2045336" y="2399527"/>
                  </a:lnTo>
                  <a:lnTo>
                    <a:pt x="2039304" y="2420485"/>
                  </a:lnTo>
                  <a:lnTo>
                    <a:pt x="2032954" y="2442079"/>
                  </a:lnTo>
                  <a:lnTo>
                    <a:pt x="2025969" y="2463037"/>
                  </a:lnTo>
                  <a:lnTo>
                    <a:pt x="2018666" y="2483995"/>
                  </a:lnTo>
                  <a:lnTo>
                    <a:pt x="2010411" y="2504954"/>
                  </a:lnTo>
                  <a:lnTo>
                    <a:pt x="2002474" y="2525912"/>
                  </a:lnTo>
                  <a:lnTo>
                    <a:pt x="1992949" y="2546235"/>
                  </a:lnTo>
                  <a:lnTo>
                    <a:pt x="1983424" y="2566876"/>
                  </a:lnTo>
                  <a:lnTo>
                    <a:pt x="1973264" y="2587199"/>
                  </a:lnTo>
                  <a:lnTo>
                    <a:pt x="1962469" y="2607205"/>
                  </a:lnTo>
                  <a:lnTo>
                    <a:pt x="1951039" y="2627211"/>
                  </a:lnTo>
                  <a:lnTo>
                    <a:pt x="1939291" y="2647217"/>
                  </a:lnTo>
                  <a:lnTo>
                    <a:pt x="1928179" y="2664682"/>
                  </a:lnTo>
                  <a:lnTo>
                    <a:pt x="1916431" y="2681830"/>
                  </a:lnTo>
                  <a:lnTo>
                    <a:pt x="1905001" y="2698660"/>
                  </a:lnTo>
                  <a:lnTo>
                    <a:pt x="1892936" y="2715172"/>
                  </a:lnTo>
                  <a:lnTo>
                    <a:pt x="1880236" y="2731367"/>
                  </a:lnTo>
                  <a:lnTo>
                    <a:pt x="1867854" y="2747245"/>
                  </a:lnTo>
                  <a:lnTo>
                    <a:pt x="1854519" y="2762170"/>
                  </a:lnTo>
                  <a:lnTo>
                    <a:pt x="1841184" y="2777412"/>
                  </a:lnTo>
                  <a:lnTo>
                    <a:pt x="1827849" y="2792337"/>
                  </a:lnTo>
                  <a:lnTo>
                    <a:pt x="1813879" y="2806627"/>
                  </a:lnTo>
                  <a:lnTo>
                    <a:pt x="1799909" y="2820282"/>
                  </a:lnTo>
                  <a:lnTo>
                    <a:pt x="1785304" y="2834254"/>
                  </a:lnTo>
                  <a:lnTo>
                    <a:pt x="1770699" y="2847274"/>
                  </a:lnTo>
                  <a:lnTo>
                    <a:pt x="1755776" y="2860293"/>
                  </a:lnTo>
                  <a:lnTo>
                    <a:pt x="1740854" y="2872678"/>
                  </a:lnTo>
                  <a:lnTo>
                    <a:pt x="1725296" y="2885062"/>
                  </a:lnTo>
                  <a:lnTo>
                    <a:pt x="1709739" y="2896811"/>
                  </a:lnTo>
                  <a:lnTo>
                    <a:pt x="1693864" y="2908243"/>
                  </a:lnTo>
                  <a:lnTo>
                    <a:pt x="1677671" y="2919358"/>
                  </a:lnTo>
                  <a:lnTo>
                    <a:pt x="1661161" y="2929837"/>
                  </a:lnTo>
                  <a:lnTo>
                    <a:pt x="1644969" y="2940316"/>
                  </a:lnTo>
                  <a:lnTo>
                    <a:pt x="1628141" y="2950478"/>
                  </a:lnTo>
                  <a:lnTo>
                    <a:pt x="1611314" y="2960004"/>
                  </a:lnTo>
                  <a:lnTo>
                    <a:pt x="1594169" y="2969213"/>
                  </a:lnTo>
                  <a:lnTo>
                    <a:pt x="1577024" y="2977787"/>
                  </a:lnTo>
                  <a:lnTo>
                    <a:pt x="1559561" y="2986361"/>
                  </a:lnTo>
                  <a:lnTo>
                    <a:pt x="1542099" y="2994300"/>
                  </a:lnTo>
                  <a:lnTo>
                    <a:pt x="1524319" y="3001921"/>
                  </a:lnTo>
                  <a:lnTo>
                    <a:pt x="1506539" y="3008907"/>
                  </a:lnTo>
                  <a:lnTo>
                    <a:pt x="1488441" y="3015893"/>
                  </a:lnTo>
                  <a:lnTo>
                    <a:pt x="1470344" y="3022562"/>
                  </a:lnTo>
                  <a:lnTo>
                    <a:pt x="1451929" y="3028595"/>
                  </a:lnTo>
                  <a:lnTo>
                    <a:pt x="1433514" y="3034311"/>
                  </a:lnTo>
                  <a:lnTo>
                    <a:pt x="1415099" y="3039709"/>
                  </a:lnTo>
                  <a:lnTo>
                    <a:pt x="1396684" y="3044473"/>
                  </a:lnTo>
                  <a:lnTo>
                    <a:pt x="1377951" y="3048918"/>
                  </a:lnTo>
                  <a:lnTo>
                    <a:pt x="1358901" y="3053364"/>
                  </a:lnTo>
                  <a:lnTo>
                    <a:pt x="1340168" y="3056857"/>
                  </a:lnTo>
                  <a:lnTo>
                    <a:pt x="1321119" y="3060033"/>
                  </a:lnTo>
                  <a:lnTo>
                    <a:pt x="1302069" y="3062891"/>
                  </a:lnTo>
                  <a:lnTo>
                    <a:pt x="1282701" y="3065431"/>
                  </a:lnTo>
                  <a:lnTo>
                    <a:pt x="1263651" y="3067336"/>
                  </a:lnTo>
                  <a:lnTo>
                    <a:pt x="1244601" y="3069242"/>
                  </a:lnTo>
                  <a:lnTo>
                    <a:pt x="1225551" y="3070512"/>
                  </a:lnTo>
                  <a:lnTo>
                    <a:pt x="1205866" y="3071464"/>
                  </a:lnTo>
                  <a:lnTo>
                    <a:pt x="1186816" y="3071782"/>
                  </a:lnTo>
                  <a:lnTo>
                    <a:pt x="1167448" y="3071782"/>
                  </a:lnTo>
                  <a:lnTo>
                    <a:pt x="1148081" y="3071464"/>
                  </a:lnTo>
                  <a:lnTo>
                    <a:pt x="1128396" y="3070512"/>
                  </a:lnTo>
                  <a:lnTo>
                    <a:pt x="1109346" y="3069242"/>
                  </a:lnTo>
                  <a:lnTo>
                    <a:pt x="1089978" y="3067336"/>
                  </a:lnTo>
                  <a:lnTo>
                    <a:pt x="1070293" y="3065431"/>
                  </a:lnTo>
                  <a:lnTo>
                    <a:pt x="1051243" y="3062891"/>
                  </a:lnTo>
                  <a:lnTo>
                    <a:pt x="1031876" y="3059715"/>
                  </a:lnTo>
                  <a:lnTo>
                    <a:pt x="1012826" y="3056540"/>
                  </a:lnTo>
                  <a:lnTo>
                    <a:pt x="993141" y="3053046"/>
                  </a:lnTo>
                  <a:lnTo>
                    <a:pt x="974091" y="3048601"/>
                  </a:lnTo>
                  <a:lnTo>
                    <a:pt x="955041" y="3043837"/>
                  </a:lnTo>
                  <a:lnTo>
                    <a:pt x="935673" y="3038757"/>
                  </a:lnTo>
                  <a:lnTo>
                    <a:pt x="916941" y="3033041"/>
                  </a:lnTo>
                  <a:lnTo>
                    <a:pt x="897891" y="3027325"/>
                  </a:lnTo>
                  <a:lnTo>
                    <a:pt x="879158" y="3020656"/>
                  </a:lnTo>
                  <a:lnTo>
                    <a:pt x="860426" y="3013988"/>
                  </a:lnTo>
                  <a:lnTo>
                    <a:pt x="841376" y="3006367"/>
                  </a:lnTo>
                  <a:lnTo>
                    <a:pt x="682626" y="3263900"/>
                  </a:lnTo>
                  <a:lnTo>
                    <a:pt x="424180" y="3104490"/>
                  </a:lnTo>
                  <a:lnTo>
                    <a:pt x="583566" y="2846956"/>
                  </a:lnTo>
                  <a:lnTo>
                    <a:pt x="568326" y="2833619"/>
                  </a:lnTo>
                  <a:lnTo>
                    <a:pt x="553721" y="2819647"/>
                  </a:lnTo>
                  <a:lnTo>
                    <a:pt x="539751" y="2805992"/>
                  </a:lnTo>
                  <a:lnTo>
                    <a:pt x="526098" y="2791702"/>
                  </a:lnTo>
                  <a:lnTo>
                    <a:pt x="512446" y="2777095"/>
                  </a:lnTo>
                  <a:lnTo>
                    <a:pt x="499428" y="2762170"/>
                  </a:lnTo>
                  <a:lnTo>
                    <a:pt x="486411" y="2747245"/>
                  </a:lnTo>
                  <a:lnTo>
                    <a:pt x="474346" y="2732003"/>
                  </a:lnTo>
                  <a:lnTo>
                    <a:pt x="462280" y="2716443"/>
                  </a:lnTo>
                  <a:lnTo>
                    <a:pt x="450533" y="2700565"/>
                  </a:lnTo>
                  <a:lnTo>
                    <a:pt x="439420" y="2684688"/>
                  </a:lnTo>
                  <a:lnTo>
                    <a:pt x="428308" y="2668492"/>
                  </a:lnTo>
                  <a:lnTo>
                    <a:pt x="417830" y="2651980"/>
                  </a:lnTo>
                  <a:lnTo>
                    <a:pt x="407988" y="2635467"/>
                  </a:lnTo>
                  <a:lnTo>
                    <a:pt x="398145" y="2618637"/>
                  </a:lnTo>
                  <a:lnTo>
                    <a:pt x="388620" y="2601489"/>
                  </a:lnTo>
                  <a:lnTo>
                    <a:pt x="379730" y="2584341"/>
                  </a:lnTo>
                  <a:lnTo>
                    <a:pt x="371158" y="2567194"/>
                  </a:lnTo>
                  <a:lnTo>
                    <a:pt x="362903" y="2549728"/>
                  </a:lnTo>
                  <a:lnTo>
                    <a:pt x="354965" y="2531946"/>
                  </a:lnTo>
                  <a:lnTo>
                    <a:pt x="347663" y="2514163"/>
                  </a:lnTo>
                  <a:lnTo>
                    <a:pt x="340360" y="2496380"/>
                  </a:lnTo>
                  <a:lnTo>
                    <a:pt x="333693" y="2478280"/>
                  </a:lnTo>
                  <a:lnTo>
                    <a:pt x="327660" y="2460179"/>
                  </a:lnTo>
                  <a:lnTo>
                    <a:pt x="321628" y="2441761"/>
                  </a:lnTo>
                  <a:lnTo>
                    <a:pt x="315913" y="2423343"/>
                  </a:lnTo>
                  <a:lnTo>
                    <a:pt x="310833" y="2404608"/>
                  </a:lnTo>
                  <a:lnTo>
                    <a:pt x="306070" y="2386190"/>
                  </a:lnTo>
                  <a:lnTo>
                    <a:pt x="301943" y="2367454"/>
                  </a:lnTo>
                  <a:lnTo>
                    <a:pt x="297815" y="2348719"/>
                  </a:lnTo>
                  <a:lnTo>
                    <a:pt x="294323" y="2329348"/>
                  </a:lnTo>
                  <a:lnTo>
                    <a:pt x="291148" y="2310613"/>
                  </a:lnTo>
                  <a:lnTo>
                    <a:pt x="288608" y="2291560"/>
                  </a:lnTo>
                  <a:lnTo>
                    <a:pt x="286385" y="2272507"/>
                  </a:lnTo>
                  <a:lnTo>
                    <a:pt x="284163" y="2253136"/>
                  </a:lnTo>
                  <a:lnTo>
                    <a:pt x="282893" y="2233765"/>
                  </a:lnTo>
                  <a:lnTo>
                    <a:pt x="281623" y="2214712"/>
                  </a:lnTo>
                  <a:lnTo>
                    <a:pt x="280988" y="2195342"/>
                  </a:lnTo>
                  <a:lnTo>
                    <a:pt x="280988" y="2175971"/>
                  </a:lnTo>
                  <a:lnTo>
                    <a:pt x="280988" y="2156600"/>
                  </a:lnTo>
                  <a:lnTo>
                    <a:pt x="281623" y="2137230"/>
                  </a:lnTo>
                  <a:lnTo>
                    <a:pt x="282575" y="2117859"/>
                  </a:lnTo>
                  <a:lnTo>
                    <a:pt x="284163" y="2098489"/>
                  </a:lnTo>
                  <a:lnTo>
                    <a:pt x="286068" y="2079118"/>
                  </a:lnTo>
                  <a:lnTo>
                    <a:pt x="288290" y="2060065"/>
                  </a:lnTo>
                  <a:lnTo>
                    <a:pt x="290830" y="2040377"/>
                  </a:lnTo>
                  <a:lnTo>
                    <a:pt x="294323" y="2021324"/>
                  </a:lnTo>
                  <a:lnTo>
                    <a:pt x="297815" y="2001953"/>
                  </a:lnTo>
                  <a:lnTo>
                    <a:pt x="301943" y="1982900"/>
                  </a:lnTo>
                  <a:lnTo>
                    <a:pt x="306070" y="1963530"/>
                  </a:lnTo>
                  <a:lnTo>
                    <a:pt x="311150" y="1944476"/>
                  </a:lnTo>
                  <a:lnTo>
                    <a:pt x="316230" y="1925423"/>
                  </a:lnTo>
                  <a:lnTo>
                    <a:pt x="322263" y="1906688"/>
                  </a:lnTo>
                  <a:lnTo>
                    <a:pt x="328613" y="1887317"/>
                  </a:lnTo>
                  <a:lnTo>
                    <a:pt x="334963" y="1868582"/>
                  </a:lnTo>
                  <a:lnTo>
                    <a:pt x="341948" y="1849846"/>
                  </a:lnTo>
                  <a:lnTo>
                    <a:pt x="349568" y="1831428"/>
                  </a:lnTo>
                  <a:lnTo>
                    <a:pt x="357505" y="1813010"/>
                  </a:lnTo>
                  <a:lnTo>
                    <a:pt x="366078" y="1794275"/>
                  </a:lnTo>
                  <a:lnTo>
                    <a:pt x="374968" y="1775857"/>
                  </a:lnTo>
                  <a:lnTo>
                    <a:pt x="384175" y="1757757"/>
                  </a:lnTo>
                  <a:lnTo>
                    <a:pt x="393700" y="1739974"/>
                  </a:lnTo>
                  <a:lnTo>
                    <a:pt x="404495" y="1721873"/>
                  </a:lnTo>
                  <a:lnTo>
                    <a:pt x="414973" y="1704408"/>
                  </a:lnTo>
                  <a:lnTo>
                    <a:pt x="427355" y="1684402"/>
                  </a:lnTo>
                  <a:lnTo>
                    <a:pt x="440055" y="1665667"/>
                  </a:lnTo>
                  <a:lnTo>
                    <a:pt x="453390" y="1646931"/>
                  </a:lnTo>
                  <a:lnTo>
                    <a:pt x="467043" y="1628831"/>
                  </a:lnTo>
                  <a:lnTo>
                    <a:pt x="481331" y="1611048"/>
                  </a:lnTo>
                  <a:lnTo>
                    <a:pt x="495301" y="1593583"/>
                  </a:lnTo>
                  <a:lnTo>
                    <a:pt x="510223" y="1576753"/>
                  </a:lnTo>
                  <a:lnTo>
                    <a:pt x="525463" y="1560240"/>
                  </a:lnTo>
                  <a:lnTo>
                    <a:pt x="541021" y="1544045"/>
                  </a:lnTo>
                  <a:lnTo>
                    <a:pt x="556896" y="1528485"/>
                  </a:lnTo>
                  <a:lnTo>
                    <a:pt x="573088" y="1513242"/>
                  </a:lnTo>
                  <a:lnTo>
                    <a:pt x="589598" y="1498953"/>
                  </a:lnTo>
                  <a:lnTo>
                    <a:pt x="606108" y="1484663"/>
                  </a:lnTo>
                  <a:lnTo>
                    <a:pt x="623571" y="1470691"/>
                  </a:lnTo>
                  <a:lnTo>
                    <a:pt x="640716" y="1457671"/>
                  </a:lnTo>
                  <a:lnTo>
                    <a:pt x="658496" y="1444651"/>
                  </a:lnTo>
                  <a:lnTo>
                    <a:pt x="676276" y="1432267"/>
                  </a:lnTo>
                  <a:lnTo>
                    <a:pt x="694373" y="1420200"/>
                  </a:lnTo>
                  <a:lnTo>
                    <a:pt x="712788" y="1408768"/>
                  </a:lnTo>
                  <a:lnTo>
                    <a:pt x="731521" y="1397972"/>
                  </a:lnTo>
                  <a:lnTo>
                    <a:pt x="750571" y="1387175"/>
                  </a:lnTo>
                  <a:lnTo>
                    <a:pt x="769621" y="1377331"/>
                  </a:lnTo>
                  <a:lnTo>
                    <a:pt x="788988" y="1367804"/>
                  </a:lnTo>
                  <a:lnTo>
                    <a:pt x="808673" y="1358595"/>
                  </a:lnTo>
                  <a:lnTo>
                    <a:pt x="828358" y="1350021"/>
                  </a:lnTo>
                  <a:lnTo>
                    <a:pt x="848361" y="1341765"/>
                  </a:lnTo>
                  <a:lnTo>
                    <a:pt x="868363" y="1334144"/>
                  </a:lnTo>
                  <a:lnTo>
                    <a:pt x="889001" y="1326840"/>
                  </a:lnTo>
                  <a:lnTo>
                    <a:pt x="909321" y="1320489"/>
                  </a:lnTo>
                  <a:lnTo>
                    <a:pt x="929958" y="1314456"/>
                  </a:lnTo>
                  <a:lnTo>
                    <a:pt x="950596" y="1308422"/>
                  </a:lnTo>
                  <a:lnTo>
                    <a:pt x="971551" y="1303659"/>
                  </a:lnTo>
                  <a:lnTo>
                    <a:pt x="992506" y="1298578"/>
                  </a:lnTo>
                  <a:lnTo>
                    <a:pt x="1013778" y="1294450"/>
                  </a:lnTo>
                  <a:lnTo>
                    <a:pt x="1034733" y="1290957"/>
                  </a:lnTo>
                  <a:lnTo>
                    <a:pt x="1056006" y="1287781"/>
                  </a:lnTo>
                  <a:lnTo>
                    <a:pt x="1077278" y="1284923"/>
                  </a:lnTo>
                  <a:lnTo>
                    <a:pt x="1098868" y="1282701"/>
                  </a:lnTo>
                  <a:lnTo>
                    <a:pt x="1120141" y="1281113"/>
                  </a:lnTo>
                  <a:lnTo>
                    <a:pt x="1142048" y="1280160"/>
                  </a:lnTo>
                  <a:lnTo>
                    <a:pt x="1163321" y="1279525"/>
                  </a:lnTo>
                  <a:close/>
                  <a:moveTo>
                    <a:pt x="2870652" y="1075590"/>
                  </a:moveTo>
                  <a:lnTo>
                    <a:pt x="2877003" y="1112417"/>
                  </a:lnTo>
                  <a:lnTo>
                    <a:pt x="2883037" y="1149561"/>
                  </a:lnTo>
                  <a:lnTo>
                    <a:pt x="2888435" y="1186705"/>
                  </a:lnTo>
                  <a:lnTo>
                    <a:pt x="2893834" y="1223849"/>
                  </a:lnTo>
                  <a:lnTo>
                    <a:pt x="2898280" y="1261310"/>
                  </a:lnTo>
                  <a:lnTo>
                    <a:pt x="2902725" y="1298454"/>
                  </a:lnTo>
                  <a:lnTo>
                    <a:pt x="2906536" y="1335598"/>
                  </a:lnTo>
                  <a:lnTo>
                    <a:pt x="2910347" y="1373377"/>
                  </a:lnTo>
                  <a:lnTo>
                    <a:pt x="2913205" y="1410521"/>
                  </a:lnTo>
                  <a:lnTo>
                    <a:pt x="2916063" y="1448300"/>
                  </a:lnTo>
                  <a:lnTo>
                    <a:pt x="2918603" y="1485444"/>
                  </a:lnTo>
                  <a:lnTo>
                    <a:pt x="2920509" y="1522906"/>
                  </a:lnTo>
                  <a:lnTo>
                    <a:pt x="2922096" y="1560685"/>
                  </a:lnTo>
                  <a:lnTo>
                    <a:pt x="2923049" y="1597829"/>
                  </a:lnTo>
                  <a:lnTo>
                    <a:pt x="2924002" y="1635608"/>
                  </a:lnTo>
                  <a:lnTo>
                    <a:pt x="2924954" y="1672752"/>
                  </a:lnTo>
                  <a:lnTo>
                    <a:pt x="3418125" y="1672752"/>
                  </a:lnTo>
                  <a:lnTo>
                    <a:pt x="3417490" y="1646085"/>
                  </a:lnTo>
                  <a:lnTo>
                    <a:pt x="3416537" y="1619417"/>
                  </a:lnTo>
                  <a:lnTo>
                    <a:pt x="3414949" y="1592432"/>
                  </a:lnTo>
                  <a:lnTo>
                    <a:pt x="3413361" y="1565447"/>
                  </a:lnTo>
                  <a:lnTo>
                    <a:pt x="3411456" y="1538780"/>
                  </a:lnTo>
                  <a:lnTo>
                    <a:pt x="3409233" y="1512112"/>
                  </a:lnTo>
                  <a:lnTo>
                    <a:pt x="3406375" y="1485127"/>
                  </a:lnTo>
                  <a:lnTo>
                    <a:pt x="3403517" y="1458777"/>
                  </a:lnTo>
                  <a:lnTo>
                    <a:pt x="3400341" y="1432109"/>
                  </a:lnTo>
                  <a:lnTo>
                    <a:pt x="3396213" y="1405442"/>
                  </a:lnTo>
                  <a:lnTo>
                    <a:pt x="3392402" y="1378774"/>
                  </a:lnTo>
                  <a:lnTo>
                    <a:pt x="3387956" y="1352107"/>
                  </a:lnTo>
                  <a:lnTo>
                    <a:pt x="3383193" y="1325757"/>
                  </a:lnTo>
                  <a:lnTo>
                    <a:pt x="3378112" y="1299407"/>
                  </a:lnTo>
                  <a:lnTo>
                    <a:pt x="3372396" y="1273374"/>
                  </a:lnTo>
                  <a:lnTo>
                    <a:pt x="3366998" y="1247024"/>
                  </a:lnTo>
                  <a:lnTo>
                    <a:pt x="3350167" y="1238452"/>
                  </a:lnTo>
                  <a:lnTo>
                    <a:pt x="3333019" y="1230198"/>
                  </a:lnTo>
                  <a:lnTo>
                    <a:pt x="3315870" y="1222261"/>
                  </a:lnTo>
                  <a:lnTo>
                    <a:pt x="3298722" y="1214325"/>
                  </a:lnTo>
                  <a:lnTo>
                    <a:pt x="3281574" y="1206705"/>
                  </a:lnTo>
                  <a:lnTo>
                    <a:pt x="3264108" y="1199086"/>
                  </a:lnTo>
                  <a:lnTo>
                    <a:pt x="3246642" y="1191784"/>
                  </a:lnTo>
                  <a:lnTo>
                    <a:pt x="3228542" y="1184800"/>
                  </a:lnTo>
                  <a:lnTo>
                    <a:pt x="3193292" y="1170831"/>
                  </a:lnTo>
                  <a:lnTo>
                    <a:pt x="3157726" y="1157815"/>
                  </a:lnTo>
                  <a:lnTo>
                    <a:pt x="3121842" y="1145434"/>
                  </a:lnTo>
                  <a:lnTo>
                    <a:pt x="3085957" y="1133687"/>
                  </a:lnTo>
                  <a:lnTo>
                    <a:pt x="3058965" y="1125433"/>
                  </a:lnTo>
                  <a:lnTo>
                    <a:pt x="3032290" y="1117179"/>
                  </a:lnTo>
                  <a:lnTo>
                    <a:pt x="3005615" y="1109559"/>
                  </a:lnTo>
                  <a:lnTo>
                    <a:pt x="2978940" y="1102258"/>
                  </a:lnTo>
                  <a:lnTo>
                    <a:pt x="2951947" y="1094956"/>
                  </a:lnTo>
                  <a:lnTo>
                    <a:pt x="2924954" y="1088289"/>
                  </a:lnTo>
                  <a:lnTo>
                    <a:pt x="2897644" y="1081622"/>
                  </a:lnTo>
                  <a:lnTo>
                    <a:pt x="2870652" y="1075590"/>
                  </a:lnTo>
                  <a:close/>
                  <a:moveTo>
                    <a:pt x="2177737" y="996540"/>
                  </a:moveTo>
                  <a:lnTo>
                    <a:pt x="2177737" y="1672752"/>
                  </a:lnTo>
                  <a:lnTo>
                    <a:pt x="2854139" y="1672752"/>
                  </a:lnTo>
                  <a:lnTo>
                    <a:pt x="2853821" y="1634656"/>
                  </a:lnTo>
                  <a:lnTo>
                    <a:pt x="2852868" y="1595924"/>
                  </a:lnTo>
                  <a:lnTo>
                    <a:pt x="2851281" y="1557510"/>
                  </a:lnTo>
                  <a:lnTo>
                    <a:pt x="2849693" y="1518779"/>
                  </a:lnTo>
                  <a:lnTo>
                    <a:pt x="2847470" y="1480047"/>
                  </a:lnTo>
                  <a:lnTo>
                    <a:pt x="2844930" y="1441634"/>
                  </a:lnTo>
                  <a:lnTo>
                    <a:pt x="2842072" y="1403220"/>
                  </a:lnTo>
                  <a:lnTo>
                    <a:pt x="2838578" y="1364806"/>
                  </a:lnTo>
                  <a:lnTo>
                    <a:pt x="2834768" y="1326392"/>
                  </a:lnTo>
                  <a:lnTo>
                    <a:pt x="2830322" y="1288295"/>
                  </a:lnTo>
                  <a:lnTo>
                    <a:pt x="2825876" y="1249881"/>
                  </a:lnTo>
                  <a:lnTo>
                    <a:pt x="2820478" y="1211785"/>
                  </a:lnTo>
                  <a:lnTo>
                    <a:pt x="2815396" y="1173688"/>
                  </a:lnTo>
                  <a:lnTo>
                    <a:pt x="2809045" y="1135592"/>
                  </a:lnTo>
                  <a:lnTo>
                    <a:pt x="2802694" y="1097496"/>
                  </a:lnTo>
                  <a:lnTo>
                    <a:pt x="2795390" y="1060034"/>
                  </a:lnTo>
                  <a:lnTo>
                    <a:pt x="2757600" y="1052732"/>
                  </a:lnTo>
                  <a:lnTo>
                    <a:pt x="2719176" y="1045748"/>
                  </a:lnTo>
                  <a:lnTo>
                    <a:pt x="2681069" y="1039081"/>
                  </a:lnTo>
                  <a:lnTo>
                    <a:pt x="2642644" y="1033684"/>
                  </a:lnTo>
                  <a:lnTo>
                    <a:pt x="2604219" y="1027969"/>
                  </a:lnTo>
                  <a:lnTo>
                    <a:pt x="2565477" y="1023207"/>
                  </a:lnTo>
                  <a:lnTo>
                    <a:pt x="2526735" y="1018445"/>
                  </a:lnTo>
                  <a:lnTo>
                    <a:pt x="2488310" y="1014636"/>
                  </a:lnTo>
                  <a:lnTo>
                    <a:pt x="2449568" y="1010826"/>
                  </a:lnTo>
                  <a:lnTo>
                    <a:pt x="2410826" y="1007651"/>
                  </a:lnTo>
                  <a:lnTo>
                    <a:pt x="2372083" y="1004477"/>
                  </a:lnTo>
                  <a:lnTo>
                    <a:pt x="2333341" y="1002254"/>
                  </a:lnTo>
                  <a:lnTo>
                    <a:pt x="2294281" y="1000350"/>
                  </a:lnTo>
                  <a:lnTo>
                    <a:pt x="2255221" y="998762"/>
                  </a:lnTo>
                  <a:lnTo>
                    <a:pt x="2216796" y="997810"/>
                  </a:lnTo>
                  <a:lnTo>
                    <a:pt x="2177737" y="996540"/>
                  </a:lnTo>
                  <a:close/>
                  <a:moveTo>
                    <a:pt x="3288878" y="811772"/>
                  </a:moveTo>
                  <a:lnTo>
                    <a:pt x="3299992" y="834947"/>
                  </a:lnTo>
                  <a:lnTo>
                    <a:pt x="3310472" y="858440"/>
                  </a:lnTo>
                  <a:lnTo>
                    <a:pt x="3320952" y="882251"/>
                  </a:lnTo>
                  <a:lnTo>
                    <a:pt x="3331431" y="906061"/>
                  </a:lnTo>
                  <a:lnTo>
                    <a:pt x="3341275" y="929871"/>
                  </a:lnTo>
                  <a:lnTo>
                    <a:pt x="3350802" y="953681"/>
                  </a:lnTo>
                  <a:lnTo>
                    <a:pt x="3360011" y="977809"/>
                  </a:lnTo>
                  <a:lnTo>
                    <a:pt x="3368903" y="1002254"/>
                  </a:lnTo>
                  <a:lnTo>
                    <a:pt x="3377477" y="1026700"/>
                  </a:lnTo>
                  <a:lnTo>
                    <a:pt x="3385734" y="1051145"/>
                  </a:lnTo>
                  <a:lnTo>
                    <a:pt x="3393672" y="1075590"/>
                  </a:lnTo>
                  <a:lnTo>
                    <a:pt x="3401294" y="1100353"/>
                  </a:lnTo>
                  <a:lnTo>
                    <a:pt x="3408598" y="1125115"/>
                  </a:lnTo>
                  <a:lnTo>
                    <a:pt x="3415267" y="1150196"/>
                  </a:lnTo>
                  <a:lnTo>
                    <a:pt x="3421936" y="1174641"/>
                  </a:lnTo>
                  <a:lnTo>
                    <a:pt x="3428286" y="1199721"/>
                  </a:lnTo>
                  <a:lnTo>
                    <a:pt x="3445435" y="1208928"/>
                  </a:lnTo>
                  <a:lnTo>
                    <a:pt x="3462266" y="1218769"/>
                  </a:lnTo>
                  <a:lnTo>
                    <a:pt x="3479096" y="1228611"/>
                  </a:lnTo>
                  <a:lnTo>
                    <a:pt x="3495609" y="1238452"/>
                  </a:lnTo>
                  <a:lnTo>
                    <a:pt x="3512122" y="1248611"/>
                  </a:lnTo>
                  <a:lnTo>
                    <a:pt x="3528636" y="1259088"/>
                  </a:lnTo>
                  <a:lnTo>
                    <a:pt x="3544831" y="1269882"/>
                  </a:lnTo>
                  <a:lnTo>
                    <a:pt x="3561026" y="1280993"/>
                  </a:lnTo>
                  <a:lnTo>
                    <a:pt x="3582620" y="1297184"/>
                  </a:lnTo>
                  <a:lnTo>
                    <a:pt x="3593735" y="1305439"/>
                  </a:lnTo>
                  <a:lnTo>
                    <a:pt x="3604532" y="1314010"/>
                  </a:lnTo>
                  <a:lnTo>
                    <a:pt x="3615012" y="1322582"/>
                  </a:lnTo>
                  <a:lnTo>
                    <a:pt x="3625491" y="1331154"/>
                  </a:lnTo>
                  <a:lnTo>
                    <a:pt x="3636288" y="1340360"/>
                  </a:lnTo>
                  <a:lnTo>
                    <a:pt x="3646450" y="1349567"/>
                  </a:lnTo>
                  <a:lnTo>
                    <a:pt x="3656612" y="1358774"/>
                  </a:lnTo>
                  <a:lnTo>
                    <a:pt x="3666456" y="1368298"/>
                  </a:lnTo>
                  <a:lnTo>
                    <a:pt x="3676301" y="1377822"/>
                  </a:lnTo>
                  <a:lnTo>
                    <a:pt x="3685828" y="1387981"/>
                  </a:lnTo>
                  <a:lnTo>
                    <a:pt x="3695672" y="1398140"/>
                  </a:lnTo>
                  <a:lnTo>
                    <a:pt x="3704881" y="1408299"/>
                  </a:lnTo>
                  <a:lnTo>
                    <a:pt x="3714090" y="1418776"/>
                  </a:lnTo>
                  <a:lnTo>
                    <a:pt x="3722982" y="1429570"/>
                  </a:lnTo>
                  <a:lnTo>
                    <a:pt x="3717901" y="1412426"/>
                  </a:lnTo>
                  <a:lnTo>
                    <a:pt x="3712502" y="1395283"/>
                  </a:lnTo>
                  <a:lnTo>
                    <a:pt x="3706786" y="1378457"/>
                  </a:lnTo>
                  <a:lnTo>
                    <a:pt x="3700753" y="1361314"/>
                  </a:lnTo>
                  <a:lnTo>
                    <a:pt x="3695037" y="1344488"/>
                  </a:lnTo>
                  <a:lnTo>
                    <a:pt x="3688368" y="1327979"/>
                  </a:lnTo>
                  <a:lnTo>
                    <a:pt x="3681382" y="1311471"/>
                  </a:lnTo>
                  <a:lnTo>
                    <a:pt x="3674395" y="1294962"/>
                  </a:lnTo>
                  <a:lnTo>
                    <a:pt x="3667092" y="1278771"/>
                  </a:lnTo>
                  <a:lnTo>
                    <a:pt x="3659470" y="1262580"/>
                  </a:lnTo>
                  <a:lnTo>
                    <a:pt x="3651531" y="1246389"/>
                  </a:lnTo>
                  <a:lnTo>
                    <a:pt x="3643274" y="1230198"/>
                  </a:lnTo>
                  <a:lnTo>
                    <a:pt x="3635018" y="1214325"/>
                  </a:lnTo>
                  <a:lnTo>
                    <a:pt x="3626444" y="1198451"/>
                  </a:lnTo>
                  <a:lnTo>
                    <a:pt x="3617552" y="1182895"/>
                  </a:lnTo>
                  <a:lnTo>
                    <a:pt x="3608343" y="1167657"/>
                  </a:lnTo>
                  <a:lnTo>
                    <a:pt x="3592465" y="1142259"/>
                  </a:lnTo>
                  <a:lnTo>
                    <a:pt x="3575952" y="1117179"/>
                  </a:lnTo>
                  <a:lnTo>
                    <a:pt x="3558804" y="1092416"/>
                  </a:lnTo>
                  <a:lnTo>
                    <a:pt x="3541338" y="1068288"/>
                  </a:lnTo>
                  <a:lnTo>
                    <a:pt x="3522920" y="1044478"/>
                  </a:lnTo>
                  <a:lnTo>
                    <a:pt x="3504183" y="1020985"/>
                  </a:lnTo>
                  <a:lnTo>
                    <a:pt x="3485130" y="998445"/>
                  </a:lnTo>
                  <a:lnTo>
                    <a:pt x="3464806" y="975587"/>
                  </a:lnTo>
                  <a:lnTo>
                    <a:pt x="3444482" y="953364"/>
                  </a:lnTo>
                  <a:lnTo>
                    <a:pt x="3423523" y="932093"/>
                  </a:lnTo>
                  <a:lnTo>
                    <a:pt x="3402247" y="910823"/>
                  </a:lnTo>
                  <a:lnTo>
                    <a:pt x="3380335" y="890187"/>
                  </a:lnTo>
                  <a:lnTo>
                    <a:pt x="3358106" y="869552"/>
                  </a:lnTo>
                  <a:lnTo>
                    <a:pt x="3335242" y="849869"/>
                  </a:lnTo>
                  <a:lnTo>
                    <a:pt x="3312060" y="830820"/>
                  </a:lnTo>
                  <a:lnTo>
                    <a:pt x="3288878" y="811772"/>
                  </a:lnTo>
                  <a:close/>
                  <a:moveTo>
                    <a:pt x="2705203" y="515572"/>
                  </a:moveTo>
                  <a:lnTo>
                    <a:pt x="2716318" y="541287"/>
                  </a:lnTo>
                  <a:lnTo>
                    <a:pt x="2727115" y="567320"/>
                  </a:lnTo>
                  <a:lnTo>
                    <a:pt x="2737594" y="593352"/>
                  </a:lnTo>
                  <a:lnTo>
                    <a:pt x="2747756" y="619385"/>
                  </a:lnTo>
                  <a:lnTo>
                    <a:pt x="2757600" y="645735"/>
                  </a:lnTo>
                  <a:lnTo>
                    <a:pt x="2766810" y="672403"/>
                  </a:lnTo>
                  <a:lnTo>
                    <a:pt x="2776019" y="698753"/>
                  </a:lnTo>
                  <a:lnTo>
                    <a:pt x="2784593" y="725420"/>
                  </a:lnTo>
                  <a:lnTo>
                    <a:pt x="2795073" y="759389"/>
                  </a:lnTo>
                  <a:lnTo>
                    <a:pt x="2804917" y="793359"/>
                  </a:lnTo>
                  <a:lnTo>
                    <a:pt x="2814444" y="827963"/>
                  </a:lnTo>
                  <a:lnTo>
                    <a:pt x="2823653" y="861932"/>
                  </a:lnTo>
                  <a:lnTo>
                    <a:pt x="2832227" y="896537"/>
                  </a:lnTo>
                  <a:lnTo>
                    <a:pt x="2840484" y="930824"/>
                  </a:lnTo>
                  <a:lnTo>
                    <a:pt x="2848105" y="965428"/>
                  </a:lnTo>
                  <a:lnTo>
                    <a:pt x="2855409" y="999715"/>
                  </a:lnTo>
                  <a:lnTo>
                    <a:pt x="2887165" y="1007016"/>
                  </a:lnTo>
                  <a:lnTo>
                    <a:pt x="2918921" y="1014001"/>
                  </a:lnTo>
                  <a:lnTo>
                    <a:pt x="2950677" y="1021938"/>
                  </a:lnTo>
                  <a:lnTo>
                    <a:pt x="2981798" y="1029874"/>
                  </a:lnTo>
                  <a:lnTo>
                    <a:pt x="3013554" y="1038446"/>
                  </a:lnTo>
                  <a:lnTo>
                    <a:pt x="3044992" y="1047335"/>
                  </a:lnTo>
                  <a:lnTo>
                    <a:pt x="3075796" y="1056224"/>
                  </a:lnTo>
                  <a:lnTo>
                    <a:pt x="3107234" y="1066383"/>
                  </a:lnTo>
                  <a:lnTo>
                    <a:pt x="3137402" y="1076225"/>
                  </a:lnTo>
                  <a:lnTo>
                    <a:pt x="3167252" y="1086384"/>
                  </a:lnTo>
                  <a:lnTo>
                    <a:pt x="3197421" y="1096861"/>
                  </a:lnTo>
                  <a:lnTo>
                    <a:pt x="3226954" y="1108290"/>
                  </a:lnTo>
                  <a:lnTo>
                    <a:pt x="3256487" y="1119718"/>
                  </a:lnTo>
                  <a:lnTo>
                    <a:pt x="3286020" y="1131782"/>
                  </a:lnTo>
                  <a:lnTo>
                    <a:pt x="3315235" y="1144481"/>
                  </a:lnTo>
                  <a:lnTo>
                    <a:pt x="3344133" y="1157497"/>
                  </a:lnTo>
                  <a:lnTo>
                    <a:pt x="3335877" y="1128925"/>
                  </a:lnTo>
                  <a:lnTo>
                    <a:pt x="3327303" y="1100353"/>
                  </a:lnTo>
                  <a:lnTo>
                    <a:pt x="3318094" y="1071780"/>
                  </a:lnTo>
                  <a:lnTo>
                    <a:pt x="3308566" y="1043843"/>
                  </a:lnTo>
                  <a:lnTo>
                    <a:pt x="3298722" y="1015588"/>
                  </a:lnTo>
                  <a:lnTo>
                    <a:pt x="3287925" y="987651"/>
                  </a:lnTo>
                  <a:lnTo>
                    <a:pt x="3277446" y="960031"/>
                  </a:lnTo>
                  <a:lnTo>
                    <a:pt x="3266014" y="932411"/>
                  </a:lnTo>
                  <a:lnTo>
                    <a:pt x="3253946" y="905108"/>
                  </a:lnTo>
                  <a:lnTo>
                    <a:pt x="3241879" y="877806"/>
                  </a:lnTo>
                  <a:lnTo>
                    <a:pt x="3229177" y="850821"/>
                  </a:lnTo>
                  <a:lnTo>
                    <a:pt x="3216157" y="824153"/>
                  </a:lnTo>
                  <a:lnTo>
                    <a:pt x="3202502" y="797803"/>
                  </a:lnTo>
                  <a:lnTo>
                    <a:pt x="3188846" y="771771"/>
                  </a:lnTo>
                  <a:lnTo>
                    <a:pt x="3174239" y="745738"/>
                  </a:lnTo>
                  <a:lnTo>
                    <a:pt x="3159314" y="720023"/>
                  </a:lnTo>
                  <a:lnTo>
                    <a:pt x="3132638" y="703515"/>
                  </a:lnTo>
                  <a:lnTo>
                    <a:pt x="3105964" y="687324"/>
                  </a:lnTo>
                  <a:lnTo>
                    <a:pt x="3078971" y="671768"/>
                  </a:lnTo>
                  <a:lnTo>
                    <a:pt x="3051343" y="656846"/>
                  </a:lnTo>
                  <a:lnTo>
                    <a:pt x="3023716" y="642560"/>
                  </a:lnTo>
                  <a:lnTo>
                    <a:pt x="2996088" y="628274"/>
                  </a:lnTo>
                  <a:lnTo>
                    <a:pt x="2967825" y="614623"/>
                  </a:lnTo>
                  <a:lnTo>
                    <a:pt x="2939245" y="601924"/>
                  </a:lnTo>
                  <a:lnTo>
                    <a:pt x="2910982" y="589225"/>
                  </a:lnTo>
                  <a:lnTo>
                    <a:pt x="2881766" y="577479"/>
                  </a:lnTo>
                  <a:lnTo>
                    <a:pt x="2853186" y="566050"/>
                  </a:lnTo>
                  <a:lnTo>
                    <a:pt x="2823970" y="554621"/>
                  </a:lnTo>
                  <a:lnTo>
                    <a:pt x="2794438" y="544144"/>
                  </a:lnTo>
                  <a:lnTo>
                    <a:pt x="2764904" y="533985"/>
                  </a:lnTo>
                  <a:lnTo>
                    <a:pt x="2735054" y="524461"/>
                  </a:lnTo>
                  <a:lnTo>
                    <a:pt x="2705203" y="515572"/>
                  </a:lnTo>
                  <a:close/>
                  <a:moveTo>
                    <a:pt x="2177737" y="433347"/>
                  </a:moveTo>
                  <a:lnTo>
                    <a:pt x="2177737" y="926379"/>
                  </a:lnTo>
                  <a:lnTo>
                    <a:pt x="2215526" y="927014"/>
                  </a:lnTo>
                  <a:lnTo>
                    <a:pt x="2253316" y="927966"/>
                  </a:lnTo>
                  <a:lnTo>
                    <a:pt x="2291423" y="929871"/>
                  </a:lnTo>
                  <a:lnTo>
                    <a:pt x="2329213" y="931458"/>
                  </a:lnTo>
                  <a:lnTo>
                    <a:pt x="2367002" y="933681"/>
                  </a:lnTo>
                  <a:lnTo>
                    <a:pt x="2404792" y="936221"/>
                  </a:lnTo>
                  <a:lnTo>
                    <a:pt x="2442264" y="939395"/>
                  </a:lnTo>
                  <a:lnTo>
                    <a:pt x="2480371" y="942887"/>
                  </a:lnTo>
                  <a:lnTo>
                    <a:pt x="2517843" y="946697"/>
                  </a:lnTo>
                  <a:lnTo>
                    <a:pt x="2555633" y="950824"/>
                  </a:lnTo>
                  <a:lnTo>
                    <a:pt x="2593105" y="955586"/>
                  </a:lnTo>
                  <a:lnTo>
                    <a:pt x="2630894" y="960348"/>
                  </a:lnTo>
                  <a:lnTo>
                    <a:pt x="2668366" y="966063"/>
                  </a:lnTo>
                  <a:lnTo>
                    <a:pt x="2706156" y="972095"/>
                  </a:lnTo>
                  <a:lnTo>
                    <a:pt x="2743310" y="978127"/>
                  </a:lnTo>
                  <a:lnTo>
                    <a:pt x="2780465" y="985111"/>
                  </a:lnTo>
                  <a:lnTo>
                    <a:pt x="2774114" y="955269"/>
                  </a:lnTo>
                  <a:lnTo>
                    <a:pt x="2766810" y="925109"/>
                  </a:lnTo>
                  <a:lnTo>
                    <a:pt x="2759506" y="894949"/>
                  </a:lnTo>
                  <a:lnTo>
                    <a:pt x="2751567" y="865107"/>
                  </a:lnTo>
                  <a:lnTo>
                    <a:pt x="2743628" y="835265"/>
                  </a:lnTo>
                  <a:lnTo>
                    <a:pt x="2735372" y="805740"/>
                  </a:lnTo>
                  <a:lnTo>
                    <a:pt x="2726480" y="776215"/>
                  </a:lnTo>
                  <a:lnTo>
                    <a:pt x="2717270" y="747008"/>
                  </a:lnTo>
                  <a:lnTo>
                    <a:pt x="2706791" y="714309"/>
                  </a:lnTo>
                  <a:lnTo>
                    <a:pt x="2695359" y="681609"/>
                  </a:lnTo>
                  <a:lnTo>
                    <a:pt x="2683609" y="649545"/>
                  </a:lnTo>
                  <a:lnTo>
                    <a:pt x="2671224" y="617163"/>
                  </a:lnTo>
                  <a:lnTo>
                    <a:pt x="2658204" y="585098"/>
                  </a:lnTo>
                  <a:lnTo>
                    <a:pt x="2644549" y="553351"/>
                  </a:lnTo>
                  <a:lnTo>
                    <a:pt x="2630894" y="522239"/>
                  </a:lnTo>
                  <a:lnTo>
                    <a:pt x="2615969" y="491127"/>
                  </a:lnTo>
                  <a:lnTo>
                    <a:pt x="2589294" y="484777"/>
                  </a:lnTo>
                  <a:lnTo>
                    <a:pt x="2562301" y="478746"/>
                  </a:lnTo>
                  <a:lnTo>
                    <a:pt x="2534991" y="473348"/>
                  </a:lnTo>
                  <a:lnTo>
                    <a:pt x="2507681" y="467952"/>
                  </a:lnTo>
                  <a:lnTo>
                    <a:pt x="2480689" y="463189"/>
                  </a:lnTo>
                  <a:lnTo>
                    <a:pt x="2453378" y="458427"/>
                  </a:lnTo>
                  <a:lnTo>
                    <a:pt x="2426068" y="454618"/>
                  </a:lnTo>
                  <a:lnTo>
                    <a:pt x="2398441" y="450491"/>
                  </a:lnTo>
                  <a:lnTo>
                    <a:pt x="2370813" y="447316"/>
                  </a:lnTo>
                  <a:lnTo>
                    <a:pt x="2343503" y="444141"/>
                  </a:lnTo>
                  <a:lnTo>
                    <a:pt x="2315875" y="441284"/>
                  </a:lnTo>
                  <a:lnTo>
                    <a:pt x="2288247" y="439062"/>
                  </a:lnTo>
                  <a:lnTo>
                    <a:pt x="2260620" y="436839"/>
                  </a:lnTo>
                  <a:lnTo>
                    <a:pt x="2232992" y="435570"/>
                  </a:lnTo>
                  <a:lnTo>
                    <a:pt x="2205047" y="434300"/>
                  </a:lnTo>
                  <a:lnTo>
                    <a:pt x="2177737" y="433347"/>
                  </a:lnTo>
                  <a:close/>
                  <a:moveTo>
                    <a:pt x="2107239" y="432712"/>
                  </a:moveTo>
                  <a:lnTo>
                    <a:pt x="2079928" y="433347"/>
                  </a:lnTo>
                  <a:lnTo>
                    <a:pt x="2052618" y="433982"/>
                  </a:lnTo>
                  <a:lnTo>
                    <a:pt x="2025308" y="434935"/>
                  </a:lnTo>
                  <a:lnTo>
                    <a:pt x="1997998" y="436205"/>
                  </a:lnTo>
                  <a:lnTo>
                    <a:pt x="1970688" y="438427"/>
                  </a:lnTo>
                  <a:lnTo>
                    <a:pt x="1943695" y="440332"/>
                  </a:lnTo>
                  <a:lnTo>
                    <a:pt x="1916068" y="442871"/>
                  </a:lnTo>
                  <a:lnTo>
                    <a:pt x="1889075" y="446046"/>
                  </a:lnTo>
                  <a:lnTo>
                    <a:pt x="1861765" y="448903"/>
                  </a:lnTo>
                  <a:lnTo>
                    <a:pt x="1834772" y="452395"/>
                  </a:lnTo>
                  <a:lnTo>
                    <a:pt x="1807462" y="456523"/>
                  </a:lnTo>
                  <a:lnTo>
                    <a:pt x="1780470" y="460650"/>
                  </a:lnTo>
                  <a:lnTo>
                    <a:pt x="1753795" y="465412"/>
                  </a:lnTo>
                  <a:lnTo>
                    <a:pt x="1726802" y="470491"/>
                  </a:lnTo>
                  <a:lnTo>
                    <a:pt x="1700127" y="475888"/>
                  </a:lnTo>
                  <a:lnTo>
                    <a:pt x="1673452" y="481920"/>
                  </a:lnTo>
                  <a:lnTo>
                    <a:pt x="1665513" y="497794"/>
                  </a:lnTo>
                  <a:lnTo>
                    <a:pt x="1657892" y="513985"/>
                  </a:lnTo>
                  <a:lnTo>
                    <a:pt x="1642966" y="546049"/>
                  </a:lnTo>
                  <a:lnTo>
                    <a:pt x="1628994" y="579066"/>
                  </a:lnTo>
                  <a:lnTo>
                    <a:pt x="1615656" y="612083"/>
                  </a:lnTo>
                  <a:lnTo>
                    <a:pt x="1602636" y="645418"/>
                  </a:lnTo>
                  <a:lnTo>
                    <a:pt x="1590251" y="679069"/>
                  </a:lnTo>
                  <a:lnTo>
                    <a:pt x="1578502" y="713039"/>
                  </a:lnTo>
                  <a:lnTo>
                    <a:pt x="1567387" y="747008"/>
                  </a:lnTo>
                  <a:lnTo>
                    <a:pt x="1558496" y="775263"/>
                  </a:lnTo>
                  <a:lnTo>
                    <a:pt x="1549921" y="804153"/>
                  </a:lnTo>
                  <a:lnTo>
                    <a:pt x="1541982" y="832725"/>
                  </a:lnTo>
                  <a:lnTo>
                    <a:pt x="1534043" y="861615"/>
                  </a:lnTo>
                  <a:lnTo>
                    <a:pt x="1526422" y="890505"/>
                  </a:lnTo>
                  <a:lnTo>
                    <a:pt x="1519118" y="919395"/>
                  </a:lnTo>
                  <a:lnTo>
                    <a:pt x="1512449" y="948602"/>
                  </a:lnTo>
                  <a:lnTo>
                    <a:pt x="1505781" y="977492"/>
                  </a:lnTo>
                  <a:lnTo>
                    <a:pt x="1542935" y="970825"/>
                  </a:lnTo>
                  <a:lnTo>
                    <a:pt x="1580407" y="965428"/>
                  </a:lnTo>
                  <a:lnTo>
                    <a:pt x="1617879" y="959713"/>
                  </a:lnTo>
                  <a:lnTo>
                    <a:pt x="1655034" y="954951"/>
                  </a:lnTo>
                  <a:lnTo>
                    <a:pt x="1692823" y="950189"/>
                  </a:lnTo>
                  <a:lnTo>
                    <a:pt x="1730295" y="946062"/>
                  </a:lnTo>
                  <a:lnTo>
                    <a:pt x="1768085" y="942252"/>
                  </a:lnTo>
                  <a:lnTo>
                    <a:pt x="1805557" y="939078"/>
                  </a:lnTo>
                  <a:lnTo>
                    <a:pt x="1843347" y="935903"/>
                  </a:lnTo>
                  <a:lnTo>
                    <a:pt x="1880819" y="933363"/>
                  </a:lnTo>
                  <a:lnTo>
                    <a:pt x="1918608" y="931458"/>
                  </a:lnTo>
                  <a:lnTo>
                    <a:pt x="1956398" y="929554"/>
                  </a:lnTo>
                  <a:lnTo>
                    <a:pt x="1994187" y="927966"/>
                  </a:lnTo>
                  <a:lnTo>
                    <a:pt x="2031659" y="926696"/>
                  </a:lnTo>
                  <a:lnTo>
                    <a:pt x="2069449" y="926061"/>
                  </a:lnTo>
                  <a:lnTo>
                    <a:pt x="2107239" y="925744"/>
                  </a:lnTo>
                  <a:lnTo>
                    <a:pt x="2107239" y="432712"/>
                  </a:lnTo>
                  <a:close/>
                  <a:moveTo>
                    <a:pt x="2763317" y="192705"/>
                  </a:moveTo>
                  <a:lnTo>
                    <a:pt x="2777924" y="202229"/>
                  </a:lnTo>
                  <a:lnTo>
                    <a:pt x="2792214" y="212070"/>
                  </a:lnTo>
                  <a:lnTo>
                    <a:pt x="2806505" y="221912"/>
                  </a:lnTo>
                  <a:lnTo>
                    <a:pt x="2820160" y="232071"/>
                  </a:lnTo>
                  <a:lnTo>
                    <a:pt x="2834132" y="242547"/>
                  </a:lnTo>
                  <a:lnTo>
                    <a:pt x="2847470" y="253024"/>
                  </a:lnTo>
                  <a:lnTo>
                    <a:pt x="2861125" y="263501"/>
                  </a:lnTo>
                  <a:lnTo>
                    <a:pt x="2874780" y="274294"/>
                  </a:lnTo>
                  <a:lnTo>
                    <a:pt x="2887800" y="285723"/>
                  </a:lnTo>
                  <a:lnTo>
                    <a:pt x="2900820" y="296517"/>
                  </a:lnTo>
                  <a:lnTo>
                    <a:pt x="2913840" y="307946"/>
                  </a:lnTo>
                  <a:lnTo>
                    <a:pt x="2926542" y="319693"/>
                  </a:lnTo>
                  <a:lnTo>
                    <a:pt x="2939245" y="331122"/>
                  </a:lnTo>
                  <a:lnTo>
                    <a:pt x="2951947" y="342868"/>
                  </a:lnTo>
                  <a:lnTo>
                    <a:pt x="2964014" y="354932"/>
                  </a:lnTo>
                  <a:lnTo>
                    <a:pt x="2976399" y="366996"/>
                  </a:lnTo>
                  <a:lnTo>
                    <a:pt x="2988466" y="379377"/>
                  </a:lnTo>
                  <a:lnTo>
                    <a:pt x="3000216" y="391441"/>
                  </a:lnTo>
                  <a:lnTo>
                    <a:pt x="3012284" y="404140"/>
                  </a:lnTo>
                  <a:lnTo>
                    <a:pt x="3023716" y="416839"/>
                  </a:lnTo>
                  <a:lnTo>
                    <a:pt x="3046898" y="442236"/>
                  </a:lnTo>
                  <a:lnTo>
                    <a:pt x="3069127" y="468586"/>
                  </a:lnTo>
                  <a:lnTo>
                    <a:pt x="3090721" y="495254"/>
                  </a:lnTo>
                  <a:lnTo>
                    <a:pt x="3111997" y="522556"/>
                  </a:lnTo>
                  <a:lnTo>
                    <a:pt x="3132321" y="549859"/>
                  </a:lnTo>
                  <a:lnTo>
                    <a:pt x="3152010" y="577479"/>
                  </a:lnTo>
                  <a:lnTo>
                    <a:pt x="3167570" y="600337"/>
                  </a:lnTo>
                  <a:lnTo>
                    <a:pt x="3182496" y="623195"/>
                  </a:lnTo>
                  <a:lnTo>
                    <a:pt x="3197421" y="646370"/>
                  </a:lnTo>
                  <a:lnTo>
                    <a:pt x="3211393" y="669863"/>
                  </a:lnTo>
                  <a:lnTo>
                    <a:pt x="3233305" y="684149"/>
                  </a:lnTo>
                  <a:lnTo>
                    <a:pt x="3255216" y="698753"/>
                  </a:lnTo>
                  <a:lnTo>
                    <a:pt x="3270142" y="709547"/>
                  </a:lnTo>
                  <a:lnTo>
                    <a:pt x="3285385" y="720658"/>
                  </a:lnTo>
                  <a:lnTo>
                    <a:pt x="3300628" y="731770"/>
                  </a:lnTo>
                  <a:lnTo>
                    <a:pt x="3315870" y="743198"/>
                  </a:lnTo>
                  <a:lnTo>
                    <a:pt x="3330478" y="754627"/>
                  </a:lnTo>
                  <a:lnTo>
                    <a:pt x="3345086" y="766056"/>
                  </a:lnTo>
                  <a:lnTo>
                    <a:pt x="3359694" y="778120"/>
                  </a:lnTo>
                  <a:lnTo>
                    <a:pt x="3374302" y="790184"/>
                  </a:lnTo>
                  <a:lnTo>
                    <a:pt x="3388592" y="802565"/>
                  </a:lnTo>
                  <a:lnTo>
                    <a:pt x="3402564" y="814947"/>
                  </a:lnTo>
                  <a:lnTo>
                    <a:pt x="3416854" y="827646"/>
                  </a:lnTo>
                  <a:lnTo>
                    <a:pt x="3430510" y="840027"/>
                  </a:lnTo>
                  <a:lnTo>
                    <a:pt x="3444164" y="853361"/>
                  </a:lnTo>
                  <a:lnTo>
                    <a:pt x="3457502" y="866060"/>
                  </a:lnTo>
                  <a:lnTo>
                    <a:pt x="3471157" y="879711"/>
                  </a:lnTo>
                  <a:lnTo>
                    <a:pt x="3484495" y="892727"/>
                  </a:lnTo>
                  <a:lnTo>
                    <a:pt x="3497197" y="906696"/>
                  </a:lnTo>
                  <a:lnTo>
                    <a:pt x="3510217" y="920030"/>
                  </a:lnTo>
                  <a:lnTo>
                    <a:pt x="3522920" y="934316"/>
                  </a:lnTo>
                  <a:lnTo>
                    <a:pt x="3535304" y="948602"/>
                  </a:lnTo>
                  <a:lnTo>
                    <a:pt x="3547689" y="962571"/>
                  </a:lnTo>
                  <a:lnTo>
                    <a:pt x="3559756" y="977174"/>
                  </a:lnTo>
                  <a:lnTo>
                    <a:pt x="3571506" y="991778"/>
                  </a:lnTo>
                  <a:lnTo>
                    <a:pt x="3583256" y="1006699"/>
                  </a:lnTo>
                  <a:lnTo>
                    <a:pt x="3594688" y="1021620"/>
                  </a:lnTo>
                  <a:lnTo>
                    <a:pt x="3605802" y="1036859"/>
                  </a:lnTo>
                  <a:lnTo>
                    <a:pt x="3616917" y="1052097"/>
                  </a:lnTo>
                  <a:lnTo>
                    <a:pt x="3628032" y="1067653"/>
                  </a:lnTo>
                  <a:lnTo>
                    <a:pt x="3638511" y="1083527"/>
                  </a:lnTo>
                  <a:lnTo>
                    <a:pt x="3648673" y="1099400"/>
                  </a:lnTo>
                  <a:lnTo>
                    <a:pt x="3658835" y="1114956"/>
                  </a:lnTo>
                  <a:lnTo>
                    <a:pt x="3668679" y="1131147"/>
                  </a:lnTo>
                  <a:lnTo>
                    <a:pt x="3673760" y="1140037"/>
                  </a:lnTo>
                  <a:lnTo>
                    <a:pt x="3679159" y="1148926"/>
                  </a:lnTo>
                  <a:lnTo>
                    <a:pt x="3688686" y="1167339"/>
                  </a:lnTo>
                  <a:lnTo>
                    <a:pt x="3681064" y="1145434"/>
                  </a:lnTo>
                  <a:lnTo>
                    <a:pt x="3673125" y="1123846"/>
                  </a:lnTo>
                  <a:lnTo>
                    <a:pt x="3664868" y="1102575"/>
                  </a:lnTo>
                  <a:lnTo>
                    <a:pt x="3656294" y="1081305"/>
                  </a:lnTo>
                  <a:lnTo>
                    <a:pt x="3648356" y="1062891"/>
                  </a:lnTo>
                  <a:lnTo>
                    <a:pt x="3640416" y="1044478"/>
                  </a:lnTo>
                  <a:lnTo>
                    <a:pt x="3632160" y="1026065"/>
                  </a:lnTo>
                  <a:lnTo>
                    <a:pt x="3623586" y="1007969"/>
                  </a:lnTo>
                  <a:lnTo>
                    <a:pt x="3615012" y="989873"/>
                  </a:lnTo>
                  <a:lnTo>
                    <a:pt x="3606120" y="972095"/>
                  </a:lnTo>
                  <a:lnTo>
                    <a:pt x="3596911" y="953681"/>
                  </a:lnTo>
                  <a:lnTo>
                    <a:pt x="3587384" y="936221"/>
                  </a:lnTo>
                  <a:lnTo>
                    <a:pt x="3577857" y="918442"/>
                  </a:lnTo>
                  <a:lnTo>
                    <a:pt x="3568330" y="900981"/>
                  </a:lnTo>
                  <a:lnTo>
                    <a:pt x="3557851" y="883520"/>
                  </a:lnTo>
                  <a:lnTo>
                    <a:pt x="3547689" y="866377"/>
                  </a:lnTo>
                  <a:lnTo>
                    <a:pt x="3537210" y="849234"/>
                  </a:lnTo>
                  <a:lnTo>
                    <a:pt x="3526730" y="832090"/>
                  </a:lnTo>
                  <a:lnTo>
                    <a:pt x="3515616" y="815264"/>
                  </a:lnTo>
                  <a:lnTo>
                    <a:pt x="3504818" y="798438"/>
                  </a:lnTo>
                  <a:lnTo>
                    <a:pt x="3493386" y="781612"/>
                  </a:lnTo>
                  <a:lnTo>
                    <a:pt x="3481637" y="765104"/>
                  </a:lnTo>
                  <a:lnTo>
                    <a:pt x="3470204" y="748913"/>
                  </a:lnTo>
                  <a:lnTo>
                    <a:pt x="3458455" y="732722"/>
                  </a:lnTo>
                  <a:lnTo>
                    <a:pt x="3446070" y="716531"/>
                  </a:lnTo>
                  <a:lnTo>
                    <a:pt x="3434003" y="700975"/>
                  </a:lnTo>
                  <a:lnTo>
                    <a:pt x="3421300" y="685101"/>
                  </a:lnTo>
                  <a:lnTo>
                    <a:pt x="3408916" y="669545"/>
                  </a:lnTo>
                  <a:lnTo>
                    <a:pt x="3395896" y="653989"/>
                  </a:lnTo>
                  <a:lnTo>
                    <a:pt x="3382876" y="638433"/>
                  </a:lnTo>
                  <a:lnTo>
                    <a:pt x="3369538" y="623195"/>
                  </a:lnTo>
                  <a:lnTo>
                    <a:pt x="3356518" y="608591"/>
                  </a:lnTo>
                  <a:lnTo>
                    <a:pt x="3342863" y="593670"/>
                  </a:lnTo>
                  <a:lnTo>
                    <a:pt x="3328890" y="579066"/>
                  </a:lnTo>
                  <a:lnTo>
                    <a:pt x="3314918" y="564780"/>
                  </a:lnTo>
                  <a:lnTo>
                    <a:pt x="3300945" y="550176"/>
                  </a:lnTo>
                  <a:lnTo>
                    <a:pt x="3286338" y="536208"/>
                  </a:lnTo>
                  <a:lnTo>
                    <a:pt x="3272047" y="522239"/>
                  </a:lnTo>
                  <a:lnTo>
                    <a:pt x="3257440" y="508588"/>
                  </a:lnTo>
                  <a:lnTo>
                    <a:pt x="3242514" y="494619"/>
                  </a:lnTo>
                  <a:lnTo>
                    <a:pt x="3227589" y="481603"/>
                  </a:lnTo>
                  <a:lnTo>
                    <a:pt x="3212664" y="468269"/>
                  </a:lnTo>
                  <a:lnTo>
                    <a:pt x="3197103" y="455253"/>
                  </a:lnTo>
                  <a:lnTo>
                    <a:pt x="3181860" y="442236"/>
                  </a:lnTo>
                  <a:lnTo>
                    <a:pt x="3165982" y="429855"/>
                  </a:lnTo>
                  <a:lnTo>
                    <a:pt x="3150104" y="417156"/>
                  </a:lnTo>
                  <a:lnTo>
                    <a:pt x="3134226" y="405092"/>
                  </a:lnTo>
                  <a:lnTo>
                    <a:pt x="3118031" y="392711"/>
                  </a:lnTo>
                  <a:lnTo>
                    <a:pt x="3101835" y="380965"/>
                  </a:lnTo>
                  <a:lnTo>
                    <a:pt x="3085957" y="369536"/>
                  </a:lnTo>
                  <a:lnTo>
                    <a:pt x="3069444" y="357789"/>
                  </a:lnTo>
                  <a:lnTo>
                    <a:pt x="3052614" y="346360"/>
                  </a:lnTo>
                  <a:lnTo>
                    <a:pt x="3035783" y="335566"/>
                  </a:lnTo>
                  <a:lnTo>
                    <a:pt x="3018952" y="324455"/>
                  </a:lnTo>
                  <a:lnTo>
                    <a:pt x="3001804" y="313661"/>
                  </a:lnTo>
                  <a:lnTo>
                    <a:pt x="2984656" y="303502"/>
                  </a:lnTo>
                  <a:lnTo>
                    <a:pt x="2967508" y="293343"/>
                  </a:lnTo>
                  <a:lnTo>
                    <a:pt x="2949724" y="282866"/>
                  </a:lnTo>
                  <a:lnTo>
                    <a:pt x="2932258" y="273025"/>
                  </a:lnTo>
                  <a:lnTo>
                    <a:pt x="2914475" y="263501"/>
                  </a:lnTo>
                  <a:lnTo>
                    <a:pt x="2896692" y="254294"/>
                  </a:lnTo>
                  <a:lnTo>
                    <a:pt x="2878908" y="245087"/>
                  </a:lnTo>
                  <a:lnTo>
                    <a:pt x="2861125" y="236198"/>
                  </a:lnTo>
                  <a:lnTo>
                    <a:pt x="2843024" y="227309"/>
                  </a:lnTo>
                  <a:lnTo>
                    <a:pt x="2824606" y="219055"/>
                  </a:lnTo>
                  <a:lnTo>
                    <a:pt x="2806505" y="210483"/>
                  </a:lnTo>
                  <a:lnTo>
                    <a:pt x="2787769" y="202546"/>
                  </a:lnTo>
                  <a:lnTo>
                    <a:pt x="2769350" y="194609"/>
                  </a:lnTo>
                  <a:lnTo>
                    <a:pt x="2766492" y="193657"/>
                  </a:lnTo>
                  <a:lnTo>
                    <a:pt x="2763317" y="192705"/>
                  </a:lnTo>
                  <a:close/>
                  <a:moveTo>
                    <a:pt x="1521341" y="192705"/>
                  </a:moveTo>
                  <a:lnTo>
                    <a:pt x="1518165" y="193657"/>
                  </a:lnTo>
                  <a:lnTo>
                    <a:pt x="1515307" y="194609"/>
                  </a:lnTo>
                  <a:lnTo>
                    <a:pt x="1496889" y="202546"/>
                  </a:lnTo>
                  <a:lnTo>
                    <a:pt x="1478471" y="210483"/>
                  </a:lnTo>
                  <a:lnTo>
                    <a:pt x="1459734" y="219055"/>
                  </a:lnTo>
                  <a:lnTo>
                    <a:pt x="1441634" y="227309"/>
                  </a:lnTo>
                  <a:lnTo>
                    <a:pt x="1423533" y="236198"/>
                  </a:lnTo>
                  <a:lnTo>
                    <a:pt x="1405749" y="245087"/>
                  </a:lnTo>
                  <a:lnTo>
                    <a:pt x="1387966" y="254294"/>
                  </a:lnTo>
                  <a:lnTo>
                    <a:pt x="1370183" y="263501"/>
                  </a:lnTo>
                  <a:lnTo>
                    <a:pt x="1352399" y="273025"/>
                  </a:lnTo>
                  <a:lnTo>
                    <a:pt x="1334934" y="282866"/>
                  </a:lnTo>
                  <a:lnTo>
                    <a:pt x="1317468" y="293343"/>
                  </a:lnTo>
                  <a:lnTo>
                    <a:pt x="1300320" y="303502"/>
                  </a:lnTo>
                  <a:lnTo>
                    <a:pt x="1282854" y="313661"/>
                  </a:lnTo>
                  <a:lnTo>
                    <a:pt x="1265706" y="324455"/>
                  </a:lnTo>
                  <a:lnTo>
                    <a:pt x="1248875" y="335566"/>
                  </a:lnTo>
                  <a:lnTo>
                    <a:pt x="1232044" y="346360"/>
                  </a:lnTo>
                  <a:lnTo>
                    <a:pt x="1215849" y="357789"/>
                  </a:lnTo>
                  <a:lnTo>
                    <a:pt x="1199336" y="369536"/>
                  </a:lnTo>
                  <a:lnTo>
                    <a:pt x="1182822" y="380965"/>
                  </a:lnTo>
                  <a:lnTo>
                    <a:pt x="1166627" y="392711"/>
                  </a:lnTo>
                  <a:lnTo>
                    <a:pt x="1150431" y="405092"/>
                  </a:lnTo>
                  <a:lnTo>
                    <a:pt x="1134553" y="417156"/>
                  </a:lnTo>
                  <a:lnTo>
                    <a:pt x="1118675" y="429855"/>
                  </a:lnTo>
                  <a:lnTo>
                    <a:pt x="1103115" y="442236"/>
                  </a:lnTo>
                  <a:lnTo>
                    <a:pt x="1087555" y="455253"/>
                  </a:lnTo>
                  <a:lnTo>
                    <a:pt x="1072312" y="468269"/>
                  </a:lnTo>
                  <a:lnTo>
                    <a:pt x="1057386" y="481603"/>
                  </a:lnTo>
                  <a:lnTo>
                    <a:pt x="1042144" y="494619"/>
                  </a:lnTo>
                  <a:lnTo>
                    <a:pt x="1027218" y="508588"/>
                  </a:lnTo>
                  <a:lnTo>
                    <a:pt x="1012928" y="522239"/>
                  </a:lnTo>
                  <a:lnTo>
                    <a:pt x="998320" y="536208"/>
                  </a:lnTo>
                  <a:lnTo>
                    <a:pt x="984030" y="550176"/>
                  </a:lnTo>
                  <a:lnTo>
                    <a:pt x="971328" y="562875"/>
                  </a:lnTo>
                  <a:lnTo>
                    <a:pt x="958625" y="575891"/>
                  </a:lnTo>
                  <a:lnTo>
                    <a:pt x="946558" y="588908"/>
                  </a:lnTo>
                  <a:lnTo>
                    <a:pt x="934173" y="602242"/>
                  </a:lnTo>
                  <a:lnTo>
                    <a:pt x="922106" y="615575"/>
                  </a:lnTo>
                  <a:lnTo>
                    <a:pt x="910039" y="628909"/>
                  </a:lnTo>
                  <a:lnTo>
                    <a:pt x="898289" y="642560"/>
                  </a:lnTo>
                  <a:lnTo>
                    <a:pt x="886857" y="656212"/>
                  </a:lnTo>
                  <a:lnTo>
                    <a:pt x="875107" y="670180"/>
                  </a:lnTo>
                  <a:lnTo>
                    <a:pt x="863993" y="684149"/>
                  </a:lnTo>
                  <a:lnTo>
                    <a:pt x="841763" y="712404"/>
                  </a:lnTo>
                  <a:lnTo>
                    <a:pt x="820487" y="740976"/>
                  </a:lnTo>
                  <a:lnTo>
                    <a:pt x="799210" y="770501"/>
                  </a:lnTo>
                  <a:lnTo>
                    <a:pt x="779204" y="800026"/>
                  </a:lnTo>
                  <a:lnTo>
                    <a:pt x="759515" y="830185"/>
                  </a:lnTo>
                  <a:lnTo>
                    <a:pt x="740462" y="860663"/>
                  </a:lnTo>
                  <a:lnTo>
                    <a:pt x="722361" y="891457"/>
                  </a:lnTo>
                  <a:lnTo>
                    <a:pt x="704578" y="922887"/>
                  </a:lnTo>
                  <a:lnTo>
                    <a:pt x="687747" y="954316"/>
                  </a:lnTo>
                  <a:lnTo>
                    <a:pt x="671551" y="986698"/>
                  </a:lnTo>
                  <a:lnTo>
                    <a:pt x="655991" y="1019080"/>
                  </a:lnTo>
                  <a:lnTo>
                    <a:pt x="673774" y="995905"/>
                  </a:lnTo>
                  <a:lnTo>
                    <a:pt x="692510" y="973365"/>
                  </a:lnTo>
                  <a:lnTo>
                    <a:pt x="711246" y="950824"/>
                  </a:lnTo>
                  <a:lnTo>
                    <a:pt x="730618" y="928919"/>
                  </a:lnTo>
                  <a:lnTo>
                    <a:pt x="750624" y="907648"/>
                  </a:lnTo>
                  <a:lnTo>
                    <a:pt x="770630" y="886378"/>
                  </a:lnTo>
                  <a:lnTo>
                    <a:pt x="791271" y="865742"/>
                  </a:lnTo>
                  <a:lnTo>
                    <a:pt x="812230" y="845741"/>
                  </a:lnTo>
                  <a:lnTo>
                    <a:pt x="833507" y="825741"/>
                  </a:lnTo>
                  <a:lnTo>
                    <a:pt x="855418" y="806375"/>
                  </a:lnTo>
                  <a:lnTo>
                    <a:pt x="877648" y="787327"/>
                  </a:lnTo>
                  <a:lnTo>
                    <a:pt x="900194" y="768914"/>
                  </a:lnTo>
                  <a:lnTo>
                    <a:pt x="923059" y="750500"/>
                  </a:lnTo>
                  <a:lnTo>
                    <a:pt x="946241" y="732722"/>
                  </a:lnTo>
                  <a:lnTo>
                    <a:pt x="969422" y="715579"/>
                  </a:lnTo>
                  <a:lnTo>
                    <a:pt x="993239" y="698753"/>
                  </a:lnTo>
                  <a:lnTo>
                    <a:pt x="1018327" y="681609"/>
                  </a:lnTo>
                  <a:lnTo>
                    <a:pt x="1043731" y="665101"/>
                  </a:lnTo>
                  <a:lnTo>
                    <a:pt x="1069454" y="648910"/>
                  </a:lnTo>
                  <a:lnTo>
                    <a:pt x="1095494" y="633354"/>
                  </a:lnTo>
                  <a:lnTo>
                    <a:pt x="1113594" y="605416"/>
                  </a:lnTo>
                  <a:lnTo>
                    <a:pt x="1132648" y="577479"/>
                  </a:lnTo>
                  <a:lnTo>
                    <a:pt x="1152337" y="549859"/>
                  </a:lnTo>
                  <a:lnTo>
                    <a:pt x="1172661" y="522556"/>
                  </a:lnTo>
                  <a:lnTo>
                    <a:pt x="1193937" y="495254"/>
                  </a:lnTo>
                  <a:lnTo>
                    <a:pt x="1215849" y="468586"/>
                  </a:lnTo>
                  <a:lnTo>
                    <a:pt x="1238078" y="442236"/>
                  </a:lnTo>
                  <a:lnTo>
                    <a:pt x="1260942" y="416839"/>
                  </a:lnTo>
                  <a:lnTo>
                    <a:pt x="1272374" y="404140"/>
                  </a:lnTo>
                  <a:lnTo>
                    <a:pt x="1284442" y="391441"/>
                  </a:lnTo>
                  <a:lnTo>
                    <a:pt x="1296191" y="379377"/>
                  </a:lnTo>
                  <a:lnTo>
                    <a:pt x="1308259" y="366996"/>
                  </a:lnTo>
                  <a:lnTo>
                    <a:pt x="1320643" y="354932"/>
                  </a:lnTo>
                  <a:lnTo>
                    <a:pt x="1332711" y="342868"/>
                  </a:lnTo>
                  <a:lnTo>
                    <a:pt x="1345413" y="331122"/>
                  </a:lnTo>
                  <a:lnTo>
                    <a:pt x="1358115" y="319693"/>
                  </a:lnTo>
                  <a:lnTo>
                    <a:pt x="1371135" y="307946"/>
                  </a:lnTo>
                  <a:lnTo>
                    <a:pt x="1383838" y="296517"/>
                  </a:lnTo>
                  <a:lnTo>
                    <a:pt x="1397175" y="285723"/>
                  </a:lnTo>
                  <a:lnTo>
                    <a:pt x="1410513" y="274294"/>
                  </a:lnTo>
                  <a:lnTo>
                    <a:pt x="1423533" y="263501"/>
                  </a:lnTo>
                  <a:lnTo>
                    <a:pt x="1437188" y="253024"/>
                  </a:lnTo>
                  <a:lnTo>
                    <a:pt x="1450843" y="242547"/>
                  </a:lnTo>
                  <a:lnTo>
                    <a:pt x="1464815" y="232071"/>
                  </a:lnTo>
                  <a:lnTo>
                    <a:pt x="1478788" y="221912"/>
                  </a:lnTo>
                  <a:lnTo>
                    <a:pt x="1492761" y="212070"/>
                  </a:lnTo>
                  <a:lnTo>
                    <a:pt x="1507051" y="202229"/>
                  </a:lnTo>
                  <a:lnTo>
                    <a:pt x="1521341" y="192705"/>
                  </a:lnTo>
                  <a:close/>
                  <a:moveTo>
                    <a:pt x="2420987" y="110162"/>
                  </a:moveTo>
                  <a:lnTo>
                    <a:pt x="2431784" y="119051"/>
                  </a:lnTo>
                  <a:lnTo>
                    <a:pt x="2442264" y="127941"/>
                  </a:lnTo>
                  <a:lnTo>
                    <a:pt x="2452743" y="137147"/>
                  </a:lnTo>
                  <a:lnTo>
                    <a:pt x="2462588" y="146671"/>
                  </a:lnTo>
                  <a:lnTo>
                    <a:pt x="2472432" y="156196"/>
                  </a:lnTo>
                  <a:lnTo>
                    <a:pt x="2482276" y="166355"/>
                  </a:lnTo>
                  <a:lnTo>
                    <a:pt x="2491803" y="176514"/>
                  </a:lnTo>
                  <a:lnTo>
                    <a:pt x="2501012" y="186355"/>
                  </a:lnTo>
                  <a:lnTo>
                    <a:pt x="2510539" y="196514"/>
                  </a:lnTo>
                  <a:lnTo>
                    <a:pt x="2519431" y="206991"/>
                  </a:lnTo>
                  <a:lnTo>
                    <a:pt x="2528322" y="217785"/>
                  </a:lnTo>
                  <a:lnTo>
                    <a:pt x="2536897" y="228261"/>
                  </a:lnTo>
                  <a:lnTo>
                    <a:pt x="2545471" y="239055"/>
                  </a:lnTo>
                  <a:lnTo>
                    <a:pt x="2553727" y="249849"/>
                  </a:lnTo>
                  <a:lnTo>
                    <a:pt x="2569923" y="272072"/>
                  </a:lnTo>
                  <a:lnTo>
                    <a:pt x="2582943" y="291120"/>
                  </a:lnTo>
                  <a:lnTo>
                    <a:pt x="2595963" y="310804"/>
                  </a:lnTo>
                  <a:lnTo>
                    <a:pt x="2608030" y="330169"/>
                  </a:lnTo>
                  <a:lnTo>
                    <a:pt x="2620415" y="349852"/>
                  </a:lnTo>
                  <a:lnTo>
                    <a:pt x="2631847" y="370171"/>
                  </a:lnTo>
                  <a:lnTo>
                    <a:pt x="2643279" y="390171"/>
                  </a:lnTo>
                  <a:lnTo>
                    <a:pt x="2654394" y="410489"/>
                  </a:lnTo>
                  <a:lnTo>
                    <a:pt x="2665191" y="431442"/>
                  </a:lnTo>
                  <a:lnTo>
                    <a:pt x="2691548" y="438427"/>
                  </a:lnTo>
                  <a:lnTo>
                    <a:pt x="2717906" y="446046"/>
                  </a:lnTo>
                  <a:lnTo>
                    <a:pt x="2743946" y="453348"/>
                  </a:lnTo>
                  <a:lnTo>
                    <a:pt x="2769986" y="461602"/>
                  </a:lnTo>
                  <a:lnTo>
                    <a:pt x="2796025" y="470174"/>
                  </a:lnTo>
                  <a:lnTo>
                    <a:pt x="2822065" y="479063"/>
                  </a:lnTo>
                  <a:lnTo>
                    <a:pt x="2847788" y="488587"/>
                  </a:lnTo>
                  <a:lnTo>
                    <a:pt x="2873192" y="498111"/>
                  </a:lnTo>
                  <a:lnTo>
                    <a:pt x="2898597" y="508270"/>
                  </a:lnTo>
                  <a:lnTo>
                    <a:pt x="2924002" y="518429"/>
                  </a:lnTo>
                  <a:lnTo>
                    <a:pt x="2949089" y="529223"/>
                  </a:lnTo>
                  <a:lnTo>
                    <a:pt x="2974176" y="540652"/>
                  </a:lnTo>
                  <a:lnTo>
                    <a:pt x="2999264" y="551764"/>
                  </a:lnTo>
                  <a:lnTo>
                    <a:pt x="3023716" y="563510"/>
                  </a:lnTo>
                  <a:lnTo>
                    <a:pt x="3048485" y="575891"/>
                  </a:lnTo>
                  <a:lnTo>
                    <a:pt x="3072620" y="588590"/>
                  </a:lnTo>
                  <a:lnTo>
                    <a:pt x="3052614" y="561605"/>
                  </a:lnTo>
                  <a:lnTo>
                    <a:pt x="3031654" y="534938"/>
                  </a:lnTo>
                  <a:lnTo>
                    <a:pt x="3010696" y="508905"/>
                  </a:lnTo>
                  <a:lnTo>
                    <a:pt x="2988784" y="483508"/>
                  </a:lnTo>
                  <a:lnTo>
                    <a:pt x="2966237" y="458427"/>
                  </a:lnTo>
                  <a:lnTo>
                    <a:pt x="2954805" y="446364"/>
                  </a:lnTo>
                  <a:lnTo>
                    <a:pt x="2943373" y="433982"/>
                  </a:lnTo>
                  <a:lnTo>
                    <a:pt x="2931306" y="421918"/>
                  </a:lnTo>
                  <a:lnTo>
                    <a:pt x="2919556" y="409854"/>
                  </a:lnTo>
                  <a:lnTo>
                    <a:pt x="2907489" y="398426"/>
                  </a:lnTo>
                  <a:lnTo>
                    <a:pt x="2895422" y="386997"/>
                  </a:lnTo>
                  <a:lnTo>
                    <a:pt x="2883354" y="375250"/>
                  </a:lnTo>
                  <a:lnTo>
                    <a:pt x="2870970" y="364139"/>
                  </a:lnTo>
                  <a:lnTo>
                    <a:pt x="2858584" y="353027"/>
                  </a:lnTo>
                  <a:lnTo>
                    <a:pt x="2845565" y="341916"/>
                  </a:lnTo>
                  <a:lnTo>
                    <a:pt x="2832862" y="331122"/>
                  </a:lnTo>
                  <a:lnTo>
                    <a:pt x="2819842" y="320645"/>
                  </a:lnTo>
                  <a:lnTo>
                    <a:pt x="2806822" y="310169"/>
                  </a:lnTo>
                  <a:lnTo>
                    <a:pt x="2793485" y="299692"/>
                  </a:lnTo>
                  <a:lnTo>
                    <a:pt x="2780147" y="289851"/>
                  </a:lnTo>
                  <a:lnTo>
                    <a:pt x="2766810" y="280009"/>
                  </a:lnTo>
                  <a:lnTo>
                    <a:pt x="2753155" y="270167"/>
                  </a:lnTo>
                  <a:lnTo>
                    <a:pt x="2739500" y="260643"/>
                  </a:lnTo>
                  <a:lnTo>
                    <a:pt x="2725527" y="251437"/>
                  </a:lnTo>
                  <a:lnTo>
                    <a:pt x="2711237" y="242230"/>
                  </a:lnTo>
                  <a:lnTo>
                    <a:pt x="2697582" y="233023"/>
                  </a:lnTo>
                  <a:lnTo>
                    <a:pt x="2682974" y="224452"/>
                  </a:lnTo>
                  <a:lnTo>
                    <a:pt x="2667731" y="215245"/>
                  </a:lnTo>
                  <a:lnTo>
                    <a:pt x="2651853" y="206356"/>
                  </a:lnTo>
                  <a:lnTo>
                    <a:pt x="2636293" y="197784"/>
                  </a:lnTo>
                  <a:lnTo>
                    <a:pt x="2620732" y="189212"/>
                  </a:lnTo>
                  <a:lnTo>
                    <a:pt x="2604537" y="180958"/>
                  </a:lnTo>
                  <a:lnTo>
                    <a:pt x="2588341" y="173339"/>
                  </a:lnTo>
                  <a:lnTo>
                    <a:pt x="2572146" y="166037"/>
                  </a:lnTo>
                  <a:lnTo>
                    <a:pt x="2555633" y="158418"/>
                  </a:lnTo>
                  <a:lnTo>
                    <a:pt x="2539437" y="151433"/>
                  </a:lnTo>
                  <a:lnTo>
                    <a:pt x="2522606" y="144767"/>
                  </a:lnTo>
                  <a:lnTo>
                    <a:pt x="2506093" y="138100"/>
                  </a:lnTo>
                  <a:lnTo>
                    <a:pt x="2489263" y="132068"/>
                  </a:lnTo>
                  <a:lnTo>
                    <a:pt x="2472114" y="126036"/>
                  </a:lnTo>
                  <a:lnTo>
                    <a:pt x="2455284" y="120321"/>
                  </a:lnTo>
                  <a:lnTo>
                    <a:pt x="2438136" y="115242"/>
                  </a:lnTo>
                  <a:lnTo>
                    <a:pt x="2420987" y="110162"/>
                  </a:lnTo>
                  <a:close/>
                  <a:moveTo>
                    <a:pt x="1863670" y="109845"/>
                  </a:moveTo>
                  <a:lnTo>
                    <a:pt x="1846522" y="114924"/>
                  </a:lnTo>
                  <a:lnTo>
                    <a:pt x="1829691" y="120321"/>
                  </a:lnTo>
                  <a:lnTo>
                    <a:pt x="1812543" y="126036"/>
                  </a:lnTo>
                  <a:lnTo>
                    <a:pt x="1795713" y="132068"/>
                  </a:lnTo>
                  <a:lnTo>
                    <a:pt x="1778882" y="138100"/>
                  </a:lnTo>
                  <a:lnTo>
                    <a:pt x="1762051" y="144449"/>
                  </a:lnTo>
                  <a:lnTo>
                    <a:pt x="1745538" y="151433"/>
                  </a:lnTo>
                  <a:lnTo>
                    <a:pt x="1729025" y="158418"/>
                  </a:lnTo>
                  <a:lnTo>
                    <a:pt x="1712512" y="166037"/>
                  </a:lnTo>
                  <a:lnTo>
                    <a:pt x="1696316" y="173339"/>
                  </a:lnTo>
                  <a:lnTo>
                    <a:pt x="1680121" y="180958"/>
                  </a:lnTo>
                  <a:lnTo>
                    <a:pt x="1664560" y="189212"/>
                  </a:lnTo>
                  <a:lnTo>
                    <a:pt x="1648682" y="197784"/>
                  </a:lnTo>
                  <a:lnTo>
                    <a:pt x="1632804" y="206356"/>
                  </a:lnTo>
                  <a:lnTo>
                    <a:pt x="1617244" y="215245"/>
                  </a:lnTo>
                  <a:lnTo>
                    <a:pt x="1601684" y="224452"/>
                  </a:lnTo>
                  <a:lnTo>
                    <a:pt x="1588346" y="232388"/>
                  </a:lnTo>
                  <a:lnTo>
                    <a:pt x="1575009" y="240960"/>
                  </a:lnTo>
                  <a:lnTo>
                    <a:pt x="1561989" y="249214"/>
                  </a:lnTo>
                  <a:lnTo>
                    <a:pt x="1548969" y="258104"/>
                  </a:lnTo>
                  <a:lnTo>
                    <a:pt x="1535949" y="266675"/>
                  </a:lnTo>
                  <a:lnTo>
                    <a:pt x="1523246" y="276199"/>
                  </a:lnTo>
                  <a:lnTo>
                    <a:pt x="1510544" y="285088"/>
                  </a:lnTo>
                  <a:lnTo>
                    <a:pt x="1498159" y="294295"/>
                  </a:lnTo>
                  <a:lnTo>
                    <a:pt x="1473390" y="313343"/>
                  </a:lnTo>
                  <a:lnTo>
                    <a:pt x="1449255" y="333027"/>
                  </a:lnTo>
                  <a:lnTo>
                    <a:pt x="1425438" y="353662"/>
                  </a:lnTo>
                  <a:lnTo>
                    <a:pt x="1402256" y="374298"/>
                  </a:lnTo>
                  <a:lnTo>
                    <a:pt x="1379392" y="395886"/>
                  </a:lnTo>
                  <a:lnTo>
                    <a:pt x="1356845" y="417791"/>
                  </a:lnTo>
                  <a:lnTo>
                    <a:pt x="1335251" y="440332"/>
                  </a:lnTo>
                  <a:lnTo>
                    <a:pt x="1313657" y="463189"/>
                  </a:lnTo>
                  <a:lnTo>
                    <a:pt x="1293016" y="486365"/>
                  </a:lnTo>
                  <a:lnTo>
                    <a:pt x="1272374" y="510493"/>
                  </a:lnTo>
                  <a:lnTo>
                    <a:pt x="1252686" y="534938"/>
                  </a:lnTo>
                  <a:lnTo>
                    <a:pt x="1233314" y="559701"/>
                  </a:lnTo>
                  <a:lnTo>
                    <a:pt x="1256814" y="548589"/>
                  </a:lnTo>
                  <a:lnTo>
                    <a:pt x="1280313" y="537478"/>
                  </a:lnTo>
                  <a:lnTo>
                    <a:pt x="1304448" y="527001"/>
                  </a:lnTo>
                  <a:lnTo>
                    <a:pt x="1328265" y="516842"/>
                  </a:lnTo>
                  <a:lnTo>
                    <a:pt x="1352717" y="507000"/>
                  </a:lnTo>
                  <a:lnTo>
                    <a:pt x="1376851" y="497476"/>
                  </a:lnTo>
                  <a:lnTo>
                    <a:pt x="1400986" y="488270"/>
                  </a:lnTo>
                  <a:lnTo>
                    <a:pt x="1425438" y="479698"/>
                  </a:lnTo>
                  <a:lnTo>
                    <a:pt x="1450208" y="470809"/>
                  </a:lnTo>
                  <a:lnTo>
                    <a:pt x="1474977" y="462872"/>
                  </a:lnTo>
                  <a:lnTo>
                    <a:pt x="1499747" y="454935"/>
                  </a:lnTo>
                  <a:lnTo>
                    <a:pt x="1524834" y="447316"/>
                  </a:lnTo>
                  <a:lnTo>
                    <a:pt x="1549921" y="440014"/>
                  </a:lnTo>
                  <a:lnTo>
                    <a:pt x="1575009" y="433347"/>
                  </a:lnTo>
                  <a:lnTo>
                    <a:pt x="1600096" y="426680"/>
                  </a:lnTo>
                  <a:lnTo>
                    <a:pt x="1625501" y="420649"/>
                  </a:lnTo>
                  <a:lnTo>
                    <a:pt x="1635663" y="401283"/>
                  </a:lnTo>
                  <a:lnTo>
                    <a:pt x="1645824" y="382235"/>
                  </a:lnTo>
                  <a:lnTo>
                    <a:pt x="1656939" y="363504"/>
                  </a:lnTo>
                  <a:lnTo>
                    <a:pt x="1667736" y="345091"/>
                  </a:lnTo>
                  <a:lnTo>
                    <a:pt x="1678851" y="326360"/>
                  </a:lnTo>
                  <a:lnTo>
                    <a:pt x="1690918" y="307946"/>
                  </a:lnTo>
                  <a:lnTo>
                    <a:pt x="1702668" y="289851"/>
                  </a:lnTo>
                  <a:lnTo>
                    <a:pt x="1715370" y="272072"/>
                  </a:lnTo>
                  <a:lnTo>
                    <a:pt x="1731248" y="249849"/>
                  </a:lnTo>
                  <a:lnTo>
                    <a:pt x="1747761" y="228261"/>
                  </a:lnTo>
                  <a:lnTo>
                    <a:pt x="1756653" y="217785"/>
                  </a:lnTo>
                  <a:lnTo>
                    <a:pt x="1765227" y="206991"/>
                  </a:lnTo>
                  <a:lnTo>
                    <a:pt x="1774436" y="196514"/>
                  </a:lnTo>
                  <a:lnTo>
                    <a:pt x="1783645" y="186355"/>
                  </a:lnTo>
                  <a:lnTo>
                    <a:pt x="1793172" y="176196"/>
                  </a:lnTo>
                  <a:lnTo>
                    <a:pt x="1802381" y="166355"/>
                  </a:lnTo>
                  <a:lnTo>
                    <a:pt x="1812226" y="156196"/>
                  </a:lnTo>
                  <a:lnTo>
                    <a:pt x="1822070" y="146671"/>
                  </a:lnTo>
                  <a:lnTo>
                    <a:pt x="1832232" y="137147"/>
                  </a:lnTo>
                  <a:lnTo>
                    <a:pt x="1842711" y="127941"/>
                  </a:lnTo>
                  <a:lnTo>
                    <a:pt x="1853191" y="118734"/>
                  </a:lnTo>
                  <a:lnTo>
                    <a:pt x="1863670" y="109845"/>
                  </a:lnTo>
                  <a:close/>
                  <a:moveTo>
                    <a:pt x="2177737" y="72701"/>
                  </a:moveTo>
                  <a:lnTo>
                    <a:pt x="2177737" y="362869"/>
                  </a:lnTo>
                  <a:lnTo>
                    <a:pt x="2202506" y="363821"/>
                  </a:lnTo>
                  <a:lnTo>
                    <a:pt x="2227276" y="364774"/>
                  </a:lnTo>
                  <a:lnTo>
                    <a:pt x="2252363" y="366043"/>
                  </a:lnTo>
                  <a:lnTo>
                    <a:pt x="2277133" y="367313"/>
                  </a:lnTo>
                  <a:lnTo>
                    <a:pt x="2301902" y="369536"/>
                  </a:lnTo>
                  <a:lnTo>
                    <a:pt x="2326672" y="371758"/>
                  </a:lnTo>
                  <a:lnTo>
                    <a:pt x="2351442" y="373980"/>
                  </a:lnTo>
                  <a:lnTo>
                    <a:pt x="2376212" y="376520"/>
                  </a:lnTo>
                  <a:lnTo>
                    <a:pt x="2400981" y="379695"/>
                  </a:lnTo>
                  <a:lnTo>
                    <a:pt x="2425751" y="382869"/>
                  </a:lnTo>
                  <a:lnTo>
                    <a:pt x="2450203" y="386679"/>
                  </a:lnTo>
                  <a:lnTo>
                    <a:pt x="2474972" y="390489"/>
                  </a:lnTo>
                  <a:lnTo>
                    <a:pt x="2499425" y="394933"/>
                  </a:lnTo>
                  <a:lnTo>
                    <a:pt x="2523877" y="399060"/>
                  </a:lnTo>
                  <a:lnTo>
                    <a:pt x="2548329" y="404140"/>
                  </a:lnTo>
                  <a:lnTo>
                    <a:pt x="2572781" y="408902"/>
                  </a:lnTo>
                  <a:lnTo>
                    <a:pt x="2558491" y="384139"/>
                  </a:lnTo>
                  <a:lnTo>
                    <a:pt x="2543565" y="360012"/>
                  </a:lnTo>
                  <a:lnTo>
                    <a:pt x="2528322" y="336201"/>
                  </a:lnTo>
                  <a:lnTo>
                    <a:pt x="2512127" y="312708"/>
                  </a:lnTo>
                  <a:lnTo>
                    <a:pt x="2503553" y="300645"/>
                  </a:lnTo>
                  <a:lnTo>
                    <a:pt x="2494661" y="288898"/>
                  </a:lnTo>
                  <a:lnTo>
                    <a:pt x="2485770" y="277152"/>
                  </a:lnTo>
                  <a:lnTo>
                    <a:pt x="2476560" y="265405"/>
                  </a:lnTo>
                  <a:lnTo>
                    <a:pt x="2466716" y="253976"/>
                  </a:lnTo>
                  <a:lnTo>
                    <a:pt x="2457189" y="242865"/>
                  </a:lnTo>
                  <a:lnTo>
                    <a:pt x="2447662" y="231753"/>
                  </a:lnTo>
                  <a:lnTo>
                    <a:pt x="2437818" y="220959"/>
                  </a:lnTo>
                  <a:lnTo>
                    <a:pt x="2427656" y="210483"/>
                  </a:lnTo>
                  <a:lnTo>
                    <a:pt x="2416859" y="200006"/>
                  </a:lnTo>
                  <a:lnTo>
                    <a:pt x="2406380" y="189847"/>
                  </a:lnTo>
                  <a:lnTo>
                    <a:pt x="2395900" y="180006"/>
                  </a:lnTo>
                  <a:lnTo>
                    <a:pt x="2385103" y="170482"/>
                  </a:lnTo>
                  <a:lnTo>
                    <a:pt x="2373671" y="161275"/>
                  </a:lnTo>
                  <a:lnTo>
                    <a:pt x="2362239" y="152386"/>
                  </a:lnTo>
                  <a:lnTo>
                    <a:pt x="2350807" y="143814"/>
                  </a:lnTo>
                  <a:lnTo>
                    <a:pt x="2340645" y="136830"/>
                  </a:lnTo>
                  <a:lnTo>
                    <a:pt x="2330800" y="130163"/>
                  </a:lnTo>
                  <a:lnTo>
                    <a:pt x="2320638" y="123814"/>
                  </a:lnTo>
                  <a:lnTo>
                    <a:pt x="2310477" y="117782"/>
                  </a:lnTo>
                  <a:lnTo>
                    <a:pt x="2299997" y="112067"/>
                  </a:lnTo>
                  <a:lnTo>
                    <a:pt x="2289200" y="106670"/>
                  </a:lnTo>
                  <a:lnTo>
                    <a:pt x="2278403" y="101591"/>
                  </a:lnTo>
                  <a:lnTo>
                    <a:pt x="2267924" y="96829"/>
                  </a:lnTo>
                  <a:lnTo>
                    <a:pt x="2256809" y="92384"/>
                  </a:lnTo>
                  <a:lnTo>
                    <a:pt x="2245694" y="88257"/>
                  </a:lnTo>
                  <a:lnTo>
                    <a:pt x="2234580" y="84765"/>
                  </a:lnTo>
                  <a:lnTo>
                    <a:pt x="2223465" y="81590"/>
                  </a:lnTo>
                  <a:lnTo>
                    <a:pt x="2212033" y="78733"/>
                  </a:lnTo>
                  <a:lnTo>
                    <a:pt x="2200601" y="76193"/>
                  </a:lnTo>
                  <a:lnTo>
                    <a:pt x="2189487" y="74288"/>
                  </a:lnTo>
                  <a:lnTo>
                    <a:pt x="2177737" y="72701"/>
                  </a:lnTo>
                  <a:close/>
                  <a:moveTo>
                    <a:pt x="2107239" y="72701"/>
                  </a:moveTo>
                  <a:lnTo>
                    <a:pt x="2095806" y="74288"/>
                  </a:lnTo>
                  <a:lnTo>
                    <a:pt x="2084057" y="76193"/>
                  </a:lnTo>
                  <a:lnTo>
                    <a:pt x="2072942" y="78733"/>
                  </a:lnTo>
                  <a:lnTo>
                    <a:pt x="2061192" y="81590"/>
                  </a:lnTo>
                  <a:lnTo>
                    <a:pt x="2050078" y="84765"/>
                  </a:lnTo>
                  <a:lnTo>
                    <a:pt x="2039281" y="88257"/>
                  </a:lnTo>
                  <a:lnTo>
                    <a:pt x="2028166" y="92384"/>
                  </a:lnTo>
                  <a:lnTo>
                    <a:pt x="2017052" y="96829"/>
                  </a:lnTo>
                  <a:lnTo>
                    <a:pt x="2006255" y="101591"/>
                  </a:lnTo>
                  <a:lnTo>
                    <a:pt x="1995775" y="106670"/>
                  </a:lnTo>
                  <a:lnTo>
                    <a:pt x="1984661" y="112067"/>
                  </a:lnTo>
                  <a:lnTo>
                    <a:pt x="1974499" y="117782"/>
                  </a:lnTo>
                  <a:lnTo>
                    <a:pt x="1964019" y="123814"/>
                  </a:lnTo>
                  <a:lnTo>
                    <a:pt x="1954175" y="130163"/>
                  </a:lnTo>
                  <a:lnTo>
                    <a:pt x="1944013" y="136830"/>
                  </a:lnTo>
                  <a:lnTo>
                    <a:pt x="1933851" y="143814"/>
                  </a:lnTo>
                  <a:lnTo>
                    <a:pt x="1922419" y="152386"/>
                  </a:lnTo>
                  <a:lnTo>
                    <a:pt x="1911304" y="161275"/>
                  </a:lnTo>
                  <a:lnTo>
                    <a:pt x="1899872" y="170482"/>
                  </a:lnTo>
                  <a:lnTo>
                    <a:pt x="1889075" y="180006"/>
                  </a:lnTo>
                  <a:lnTo>
                    <a:pt x="1878278" y="189847"/>
                  </a:lnTo>
                  <a:lnTo>
                    <a:pt x="1867799" y="200006"/>
                  </a:lnTo>
                  <a:lnTo>
                    <a:pt x="1857319" y="210483"/>
                  </a:lnTo>
                  <a:lnTo>
                    <a:pt x="1847157" y="220959"/>
                  </a:lnTo>
                  <a:lnTo>
                    <a:pt x="1837313" y="231753"/>
                  </a:lnTo>
                  <a:lnTo>
                    <a:pt x="1827469" y="242865"/>
                  </a:lnTo>
                  <a:lnTo>
                    <a:pt x="1817942" y="253976"/>
                  </a:lnTo>
                  <a:lnTo>
                    <a:pt x="1808733" y="265405"/>
                  </a:lnTo>
                  <a:lnTo>
                    <a:pt x="1799206" y="277152"/>
                  </a:lnTo>
                  <a:lnTo>
                    <a:pt x="1789997" y="288898"/>
                  </a:lnTo>
                  <a:lnTo>
                    <a:pt x="1781105" y="300645"/>
                  </a:lnTo>
                  <a:lnTo>
                    <a:pt x="1772531" y="312708"/>
                  </a:lnTo>
                  <a:lnTo>
                    <a:pt x="1758241" y="333979"/>
                  </a:lnTo>
                  <a:lnTo>
                    <a:pt x="1743950" y="356202"/>
                  </a:lnTo>
                  <a:lnTo>
                    <a:pt x="1729978" y="378425"/>
                  </a:lnTo>
                  <a:lnTo>
                    <a:pt x="1716958" y="400648"/>
                  </a:lnTo>
                  <a:lnTo>
                    <a:pt x="1741092" y="396521"/>
                  </a:lnTo>
                  <a:lnTo>
                    <a:pt x="1764909" y="392076"/>
                  </a:lnTo>
                  <a:lnTo>
                    <a:pt x="1789361" y="388266"/>
                  </a:lnTo>
                  <a:lnTo>
                    <a:pt x="1813496" y="384457"/>
                  </a:lnTo>
                  <a:lnTo>
                    <a:pt x="1837948" y="380965"/>
                  </a:lnTo>
                  <a:lnTo>
                    <a:pt x="1862400" y="378107"/>
                  </a:lnTo>
                  <a:lnTo>
                    <a:pt x="1886852" y="374933"/>
                  </a:lnTo>
                  <a:lnTo>
                    <a:pt x="1911304" y="372393"/>
                  </a:lnTo>
                  <a:lnTo>
                    <a:pt x="1935756" y="370488"/>
                  </a:lnTo>
                  <a:lnTo>
                    <a:pt x="1959891" y="368266"/>
                  </a:lnTo>
                  <a:lnTo>
                    <a:pt x="1984661" y="366361"/>
                  </a:lnTo>
                  <a:lnTo>
                    <a:pt x="2009113" y="365091"/>
                  </a:lnTo>
                  <a:lnTo>
                    <a:pt x="2033565" y="364139"/>
                  </a:lnTo>
                  <a:lnTo>
                    <a:pt x="2058017" y="363186"/>
                  </a:lnTo>
                  <a:lnTo>
                    <a:pt x="2082787" y="362551"/>
                  </a:lnTo>
                  <a:lnTo>
                    <a:pt x="2107239" y="362234"/>
                  </a:lnTo>
                  <a:lnTo>
                    <a:pt x="2107239" y="72701"/>
                  </a:lnTo>
                  <a:close/>
                  <a:moveTo>
                    <a:pt x="2121529" y="0"/>
                  </a:moveTo>
                  <a:lnTo>
                    <a:pt x="2142170" y="0"/>
                  </a:lnTo>
                  <a:lnTo>
                    <a:pt x="2142488" y="0"/>
                  </a:lnTo>
                  <a:lnTo>
                    <a:pt x="2163447" y="0"/>
                  </a:lnTo>
                  <a:lnTo>
                    <a:pt x="2184406" y="317"/>
                  </a:lnTo>
                  <a:lnTo>
                    <a:pt x="2205047" y="952"/>
                  </a:lnTo>
                  <a:lnTo>
                    <a:pt x="2226323" y="1905"/>
                  </a:lnTo>
                  <a:lnTo>
                    <a:pt x="2246965" y="2857"/>
                  </a:lnTo>
                  <a:lnTo>
                    <a:pt x="2268241" y="4762"/>
                  </a:lnTo>
                  <a:lnTo>
                    <a:pt x="2288882" y="6349"/>
                  </a:lnTo>
                  <a:lnTo>
                    <a:pt x="2309842" y="8254"/>
                  </a:lnTo>
                  <a:lnTo>
                    <a:pt x="2330800" y="10159"/>
                  </a:lnTo>
                  <a:lnTo>
                    <a:pt x="2351759" y="12381"/>
                  </a:lnTo>
                  <a:lnTo>
                    <a:pt x="2372401" y="15556"/>
                  </a:lnTo>
                  <a:lnTo>
                    <a:pt x="2393360" y="18096"/>
                  </a:lnTo>
                  <a:lnTo>
                    <a:pt x="2413684" y="21588"/>
                  </a:lnTo>
                  <a:lnTo>
                    <a:pt x="2434642" y="25080"/>
                  </a:lnTo>
                  <a:lnTo>
                    <a:pt x="2455284" y="28572"/>
                  </a:lnTo>
                  <a:lnTo>
                    <a:pt x="2475608" y="32699"/>
                  </a:lnTo>
                  <a:lnTo>
                    <a:pt x="2496249" y="36509"/>
                  </a:lnTo>
                  <a:lnTo>
                    <a:pt x="2516890" y="41271"/>
                  </a:lnTo>
                  <a:lnTo>
                    <a:pt x="2537532" y="45716"/>
                  </a:lnTo>
                  <a:lnTo>
                    <a:pt x="2557538" y="50795"/>
                  </a:lnTo>
                  <a:lnTo>
                    <a:pt x="2578180" y="56192"/>
                  </a:lnTo>
                  <a:lnTo>
                    <a:pt x="2598186" y="61272"/>
                  </a:lnTo>
                  <a:lnTo>
                    <a:pt x="2618192" y="67304"/>
                  </a:lnTo>
                  <a:lnTo>
                    <a:pt x="2638516" y="73336"/>
                  </a:lnTo>
                  <a:lnTo>
                    <a:pt x="2658522" y="79368"/>
                  </a:lnTo>
                  <a:lnTo>
                    <a:pt x="2678528" y="85717"/>
                  </a:lnTo>
                  <a:lnTo>
                    <a:pt x="2698534" y="92384"/>
                  </a:lnTo>
                  <a:lnTo>
                    <a:pt x="2718223" y="99368"/>
                  </a:lnTo>
                  <a:lnTo>
                    <a:pt x="2737912" y="106670"/>
                  </a:lnTo>
                  <a:lnTo>
                    <a:pt x="2757600" y="113972"/>
                  </a:lnTo>
                  <a:lnTo>
                    <a:pt x="2776972" y="121591"/>
                  </a:lnTo>
                  <a:lnTo>
                    <a:pt x="2796343" y="129528"/>
                  </a:lnTo>
                  <a:lnTo>
                    <a:pt x="2816032" y="137782"/>
                  </a:lnTo>
                  <a:lnTo>
                    <a:pt x="2835085" y="146037"/>
                  </a:lnTo>
                  <a:lnTo>
                    <a:pt x="2854139" y="154608"/>
                  </a:lnTo>
                  <a:lnTo>
                    <a:pt x="2872875" y="163497"/>
                  </a:lnTo>
                  <a:lnTo>
                    <a:pt x="2892246" y="172704"/>
                  </a:lnTo>
                  <a:lnTo>
                    <a:pt x="2910982" y="181911"/>
                  </a:lnTo>
                  <a:lnTo>
                    <a:pt x="2929400" y="191752"/>
                  </a:lnTo>
                  <a:lnTo>
                    <a:pt x="2947819" y="201594"/>
                  </a:lnTo>
                  <a:lnTo>
                    <a:pt x="2966237" y="211435"/>
                  </a:lnTo>
                  <a:lnTo>
                    <a:pt x="2984973" y="221594"/>
                  </a:lnTo>
                  <a:lnTo>
                    <a:pt x="3003074" y="232071"/>
                  </a:lnTo>
                  <a:lnTo>
                    <a:pt x="3020858" y="242865"/>
                  </a:lnTo>
                  <a:lnTo>
                    <a:pt x="3038958" y="253976"/>
                  </a:lnTo>
                  <a:lnTo>
                    <a:pt x="3056742" y="264770"/>
                  </a:lnTo>
                  <a:lnTo>
                    <a:pt x="3074208" y="276517"/>
                  </a:lnTo>
                  <a:lnTo>
                    <a:pt x="3091673" y="287946"/>
                  </a:lnTo>
                  <a:lnTo>
                    <a:pt x="3109139" y="299375"/>
                  </a:lnTo>
                  <a:lnTo>
                    <a:pt x="3126287" y="311756"/>
                  </a:lnTo>
                  <a:lnTo>
                    <a:pt x="3143436" y="323820"/>
                  </a:lnTo>
                  <a:lnTo>
                    <a:pt x="3160266" y="336201"/>
                  </a:lnTo>
                  <a:lnTo>
                    <a:pt x="3177097" y="348900"/>
                  </a:lnTo>
                  <a:lnTo>
                    <a:pt x="3193610" y="361599"/>
                  </a:lnTo>
                  <a:lnTo>
                    <a:pt x="3210123" y="374615"/>
                  </a:lnTo>
                  <a:lnTo>
                    <a:pt x="3226319" y="387949"/>
                  </a:lnTo>
                  <a:lnTo>
                    <a:pt x="3242514" y="400965"/>
                  </a:lnTo>
                  <a:lnTo>
                    <a:pt x="3258710" y="414934"/>
                  </a:lnTo>
                  <a:lnTo>
                    <a:pt x="3274270" y="428903"/>
                  </a:lnTo>
                  <a:lnTo>
                    <a:pt x="3290148" y="442554"/>
                  </a:lnTo>
                  <a:lnTo>
                    <a:pt x="3305708" y="456840"/>
                  </a:lnTo>
                  <a:lnTo>
                    <a:pt x="3320634" y="470809"/>
                  </a:lnTo>
                  <a:lnTo>
                    <a:pt x="3335877" y="485730"/>
                  </a:lnTo>
                  <a:lnTo>
                    <a:pt x="3350802" y="500333"/>
                  </a:lnTo>
                  <a:lnTo>
                    <a:pt x="3365727" y="515255"/>
                  </a:lnTo>
                  <a:lnTo>
                    <a:pt x="3380018" y="530176"/>
                  </a:lnTo>
                  <a:lnTo>
                    <a:pt x="3394308" y="545414"/>
                  </a:lnTo>
                  <a:lnTo>
                    <a:pt x="3408598" y="560970"/>
                  </a:lnTo>
                  <a:lnTo>
                    <a:pt x="3422570" y="576526"/>
                  </a:lnTo>
                  <a:lnTo>
                    <a:pt x="3436226" y="592400"/>
                  </a:lnTo>
                  <a:lnTo>
                    <a:pt x="3450198" y="608591"/>
                  </a:lnTo>
                  <a:lnTo>
                    <a:pt x="3463218" y="624464"/>
                  </a:lnTo>
                  <a:lnTo>
                    <a:pt x="3476556" y="640973"/>
                  </a:lnTo>
                  <a:lnTo>
                    <a:pt x="3489576" y="657164"/>
                  </a:lnTo>
                  <a:lnTo>
                    <a:pt x="3502278" y="673672"/>
                  </a:lnTo>
                  <a:lnTo>
                    <a:pt x="3514980" y="690498"/>
                  </a:lnTo>
                  <a:lnTo>
                    <a:pt x="3527365" y="707324"/>
                  </a:lnTo>
                  <a:lnTo>
                    <a:pt x="3539432" y="724468"/>
                  </a:lnTo>
                  <a:lnTo>
                    <a:pt x="3551500" y="741611"/>
                  </a:lnTo>
                  <a:lnTo>
                    <a:pt x="3563250" y="758755"/>
                  </a:lnTo>
                  <a:lnTo>
                    <a:pt x="3574682" y="776215"/>
                  </a:lnTo>
                  <a:lnTo>
                    <a:pt x="3586431" y="794311"/>
                  </a:lnTo>
                  <a:lnTo>
                    <a:pt x="3597228" y="812090"/>
                  </a:lnTo>
                  <a:lnTo>
                    <a:pt x="3608026" y="829868"/>
                  </a:lnTo>
                  <a:lnTo>
                    <a:pt x="3619140" y="847964"/>
                  </a:lnTo>
                  <a:lnTo>
                    <a:pt x="3629302" y="866060"/>
                  </a:lnTo>
                  <a:lnTo>
                    <a:pt x="3639781" y="884155"/>
                  </a:lnTo>
                  <a:lnTo>
                    <a:pt x="3649626" y="902569"/>
                  </a:lnTo>
                  <a:lnTo>
                    <a:pt x="3659470" y="921299"/>
                  </a:lnTo>
                  <a:lnTo>
                    <a:pt x="3668997" y="940030"/>
                  </a:lnTo>
                  <a:lnTo>
                    <a:pt x="3678524" y="958761"/>
                  </a:lnTo>
                  <a:lnTo>
                    <a:pt x="3687415" y="977492"/>
                  </a:lnTo>
                  <a:lnTo>
                    <a:pt x="3696307" y="996540"/>
                  </a:lnTo>
                  <a:lnTo>
                    <a:pt x="3705199" y="1015906"/>
                  </a:lnTo>
                  <a:lnTo>
                    <a:pt x="3713455" y="1034954"/>
                  </a:lnTo>
                  <a:lnTo>
                    <a:pt x="3721712" y="1054320"/>
                  </a:lnTo>
                  <a:lnTo>
                    <a:pt x="3729651" y="1074003"/>
                  </a:lnTo>
                  <a:lnTo>
                    <a:pt x="3737272" y="1093368"/>
                  </a:lnTo>
                  <a:lnTo>
                    <a:pt x="3744576" y="1112734"/>
                  </a:lnTo>
                  <a:lnTo>
                    <a:pt x="3751562" y="1132417"/>
                  </a:lnTo>
                  <a:lnTo>
                    <a:pt x="3758549" y="1152418"/>
                  </a:lnTo>
                  <a:lnTo>
                    <a:pt x="3765535" y="1172101"/>
                  </a:lnTo>
                  <a:lnTo>
                    <a:pt x="3771886" y="1192102"/>
                  </a:lnTo>
                  <a:lnTo>
                    <a:pt x="3777920" y="1212102"/>
                  </a:lnTo>
                  <a:lnTo>
                    <a:pt x="3783954" y="1232103"/>
                  </a:lnTo>
                  <a:lnTo>
                    <a:pt x="3789670" y="1252739"/>
                  </a:lnTo>
                  <a:lnTo>
                    <a:pt x="3795068" y="1272739"/>
                  </a:lnTo>
                  <a:lnTo>
                    <a:pt x="3800149" y="1293057"/>
                  </a:lnTo>
                  <a:lnTo>
                    <a:pt x="3805230" y="1313375"/>
                  </a:lnTo>
                  <a:lnTo>
                    <a:pt x="3809993" y="1333694"/>
                  </a:lnTo>
                  <a:lnTo>
                    <a:pt x="3814439" y="1354329"/>
                  </a:lnTo>
                  <a:lnTo>
                    <a:pt x="3818568" y="1374965"/>
                  </a:lnTo>
                  <a:lnTo>
                    <a:pt x="3822696" y="1395283"/>
                  </a:lnTo>
                  <a:lnTo>
                    <a:pt x="3826189" y="1416236"/>
                  </a:lnTo>
                  <a:lnTo>
                    <a:pt x="3829682" y="1436554"/>
                  </a:lnTo>
                  <a:lnTo>
                    <a:pt x="3832858" y="1457507"/>
                  </a:lnTo>
                  <a:lnTo>
                    <a:pt x="3835716" y="1478143"/>
                  </a:lnTo>
                  <a:lnTo>
                    <a:pt x="3838256" y="1499096"/>
                  </a:lnTo>
                  <a:lnTo>
                    <a:pt x="3841114" y="1519731"/>
                  </a:lnTo>
                  <a:lnTo>
                    <a:pt x="3843020" y="1540684"/>
                  </a:lnTo>
                  <a:lnTo>
                    <a:pt x="3844925" y="1561637"/>
                  </a:lnTo>
                  <a:lnTo>
                    <a:pt x="3846513" y="1582273"/>
                  </a:lnTo>
                  <a:lnTo>
                    <a:pt x="3848100" y="1603226"/>
                  </a:lnTo>
                  <a:lnTo>
                    <a:pt x="3849371" y="1624179"/>
                  </a:lnTo>
                  <a:lnTo>
                    <a:pt x="3850324" y="1645132"/>
                  </a:lnTo>
                  <a:lnTo>
                    <a:pt x="3850641" y="1666085"/>
                  </a:lnTo>
                  <a:lnTo>
                    <a:pt x="3851276" y="1687038"/>
                  </a:lnTo>
                  <a:lnTo>
                    <a:pt x="3851276" y="1707991"/>
                  </a:lnTo>
                  <a:lnTo>
                    <a:pt x="3851276" y="1728944"/>
                  </a:lnTo>
                  <a:lnTo>
                    <a:pt x="3850641" y="1749897"/>
                  </a:lnTo>
                  <a:lnTo>
                    <a:pt x="3850324" y="1770850"/>
                  </a:lnTo>
                  <a:lnTo>
                    <a:pt x="3849371" y="1791804"/>
                  </a:lnTo>
                  <a:lnTo>
                    <a:pt x="3848100" y="1812757"/>
                  </a:lnTo>
                  <a:lnTo>
                    <a:pt x="3846513" y="1833710"/>
                  </a:lnTo>
                  <a:lnTo>
                    <a:pt x="3844925" y="1854663"/>
                  </a:lnTo>
                  <a:lnTo>
                    <a:pt x="3843020" y="1875616"/>
                  </a:lnTo>
                  <a:lnTo>
                    <a:pt x="3841114" y="1896251"/>
                  </a:lnTo>
                  <a:lnTo>
                    <a:pt x="3838256" y="1917204"/>
                  </a:lnTo>
                  <a:lnTo>
                    <a:pt x="3835716" y="1937840"/>
                  </a:lnTo>
                  <a:lnTo>
                    <a:pt x="3832858" y="1958793"/>
                  </a:lnTo>
                  <a:lnTo>
                    <a:pt x="3829682" y="1979429"/>
                  </a:lnTo>
                  <a:lnTo>
                    <a:pt x="3826189" y="2000382"/>
                  </a:lnTo>
                  <a:lnTo>
                    <a:pt x="3822696" y="2020700"/>
                  </a:lnTo>
                  <a:lnTo>
                    <a:pt x="3818568" y="2041653"/>
                  </a:lnTo>
                  <a:lnTo>
                    <a:pt x="3814439" y="2061971"/>
                  </a:lnTo>
                  <a:lnTo>
                    <a:pt x="3809993" y="2082289"/>
                  </a:lnTo>
                  <a:lnTo>
                    <a:pt x="3805230" y="2102925"/>
                  </a:lnTo>
                  <a:lnTo>
                    <a:pt x="3800149" y="2123243"/>
                  </a:lnTo>
                  <a:lnTo>
                    <a:pt x="3795068" y="2143561"/>
                  </a:lnTo>
                  <a:lnTo>
                    <a:pt x="3789670" y="2163879"/>
                  </a:lnTo>
                  <a:lnTo>
                    <a:pt x="3783954" y="2183880"/>
                  </a:lnTo>
                  <a:lnTo>
                    <a:pt x="3777920" y="2204198"/>
                  </a:lnTo>
                  <a:lnTo>
                    <a:pt x="3771886" y="2224198"/>
                  </a:lnTo>
                  <a:lnTo>
                    <a:pt x="3765535" y="2243882"/>
                  </a:lnTo>
                  <a:lnTo>
                    <a:pt x="3758549" y="2263882"/>
                  </a:lnTo>
                  <a:lnTo>
                    <a:pt x="3751562" y="2283565"/>
                  </a:lnTo>
                  <a:lnTo>
                    <a:pt x="3744576" y="2303249"/>
                  </a:lnTo>
                  <a:lnTo>
                    <a:pt x="3737272" y="2323249"/>
                  </a:lnTo>
                  <a:lnTo>
                    <a:pt x="3729651" y="2342615"/>
                  </a:lnTo>
                  <a:lnTo>
                    <a:pt x="3721712" y="2361663"/>
                  </a:lnTo>
                  <a:lnTo>
                    <a:pt x="3713455" y="2381346"/>
                  </a:lnTo>
                  <a:lnTo>
                    <a:pt x="3705199" y="2400394"/>
                  </a:lnTo>
                  <a:lnTo>
                    <a:pt x="3696307" y="2419443"/>
                  </a:lnTo>
                  <a:lnTo>
                    <a:pt x="3687415" y="2438491"/>
                  </a:lnTo>
                  <a:lnTo>
                    <a:pt x="3678524" y="2457539"/>
                  </a:lnTo>
                  <a:lnTo>
                    <a:pt x="3668997" y="2476270"/>
                  </a:lnTo>
                  <a:lnTo>
                    <a:pt x="3659470" y="2495001"/>
                  </a:lnTo>
                  <a:lnTo>
                    <a:pt x="3649626" y="2513414"/>
                  </a:lnTo>
                  <a:lnTo>
                    <a:pt x="3639781" y="2531827"/>
                  </a:lnTo>
                  <a:lnTo>
                    <a:pt x="3629302" y="2549923"/>
                  </a:lnTo>
                  <a:lnTo>
                    <a:pt x="3619140" y="2568336"/>
                  </a:lnTo>
                  <a:lnTo>
                    <a:pt x="3608026" y="2586432"/>
                  </a:lnTo>
                  <a:lnTo>
                    <a:pt x="3597228" y="2604211"/>
                  </a:lnTo>
                  <a:lnTo>
                    <a:pt x="3586431" y="2621989"/>
                  </a:lnTo>
                  <a:lnTo>
                    <a:pt x="3574682" y="2639767"/>
                  </a:lnTo>
                  <a:lnTo>
                    <a:pt x="3563250" y="2657228"/>
                  </a:lnTo>
                  <a:lnTo>
                    <a:pt x="3551500" y="2674372"/>
                  </a:lnTo>
                  <a:lnTo>
                    <a:pt x="3539432" y="2691832"/>
                  </a:lnTo>
                  <a:lnTo>
                    <a:pt x="3527365" y="2708658"/>
                  </a:lnTo>
                  <a:lnTo>
                    <a:pt x="3514980" y="2725802"/>
                  </a:lnTo>
                  <a:lnTo>
                    <a:pt x="3502278" y="2742310"/>
                  </a:lnTo>
                  <a:lnTo>
                    <a:pt x="3489576" y="2759136"/>
                  </a:lnTo>
                  <a:lnTo>
                    <a:pt x="3476556" y="2775645"/>
                  </a:lnTo>
                  <a:lnTo>
                    <a:pt x="3463218" y="2791836"/>
                  </a:lnTo>
                  <a:lnTo>
                    <a:pt x="3450198" y="2808027"/>
                  </a:lnTo>
                  <a:lnTo>
                    <a:pt x="3436226" y="2823900"/>
                  </a:lnTo>
                  <a:lnTo>
                    <a:pt x="3422570" y="2839774"/>
                  </a:lnTo>
                  <a:lnTo>
                    <a:pt x="3408598" y="2855330"/>
                  </a:lnTo>
                  <a:lnTo>
                    <a:pt x="3394308" y="2870568"/>
                  </a:lnTo>
                  <a:lnTo>
                    <a:pt x="3380018" y="2886124"/>
                  </a:lnTo>
                  <a:lnTo>
                    <a:pt x="3365727" y="2901045"/>
                  </a:lnTo>
                  <a:lnTo>
                    <a:pt x="3350802" y="2916284"/>
                  </a:lnTo>
                  <a:lnTo>
                    <a:pt x="3335877" y="2930570"/>
                  </a:lnTo>
                  <a:lnTo>
                    <a:pt x="3320634" y="2945491"/>
                  </a:lnTo>
                  <a:lnTo>
                    <a:pt x="3305708" y="2959777"/>
                  </a:lnTo>
                  <a:lnTo>
                    <a:pt x="3290148" y="2973746"/>
                  </a:lnTo>
                  <a:lnTo>
                    <a:pt x="3274270" y="2987715"/>
                  </a:lnTo>
                  <a:lnTo>
                    <a:pt x="3258710" y="3001684"/>
                  </a:lnTo>
                  <a:lnTo>
                    <a:pt x="3242514" y="3015017"/>
                  </a:lnTo>
                  <a:lnTo>
                    <a:pt x="3226319" y="3028669"/>
                  </a:lnTo>
                  <a:lnTo>
                    <a:pt x="3210123" y="3041685"/>
                  </a:lnTo>
                  <a:lnTo>
                    <a:pt x="3193610" y="3054701"/>
                  </a:lnTo>
                  <a:lnTo>
                    <a:pt x="3177097" y="3067400"/>
                  </a:lnTo>
                  <a:lnTo>
                    <a:pt x="3160266" y="3080099"/>
                  </a:lnTo>
                  <a:lnTo>
                    <a:pt x="3143436" y="3092480"/>
                  </a:lnTo>
                  <a:lnTo>
                    <a:pt x="3126287" y="3104862"/>
                  </a:lnTo>
                  <a:lnTo>
                    <a:pt x="3109139" y="3116608"/>
                  </a:lnTo>
                  <a:lnTo>
                    <a:pt x="3091673" y="3128672"/>
                  </a:lnTo>
                  <a:lnTo>
                    <a:pt x="3074208" y="3140101"/>
                  </a:lnTo>
                  <a:lnTo>
                    <a:pt x="3056742" y="3151212"/>
                  </a:lnTo>
                  <a:lnTo>
                    <a:pt x="3038958" y="3162641"/>
                  </a:lnTo>
                  <a:lnTo>
                    <a:pt x="3020858" y="3173435"/>
                  </a:lnTo>
                  <a:lnTo>
                    <a:pt x="3003074" y="3183912"/>
                  </a:lnTo>
                  <a:lnTo>
                    <a:pt x="2984973" y="3194388"/>
                  </a:lnTo>
                  <a:lnTo>
                    <a:pt x="2966237" y="3204865"/>
                  </a:lnTo>
                  <a:lnTo>
                    <a:pt x="2947819" y="3214706"/>
                  </a:lnTo>
                  <a:lnTo>
                    <a:pt x="2929400" y="3224548"/>
                  </a:lnTo>
                  <a:lnTo>
                    <a:pt x="2910982" y="3234072"/>
                  </a:lnTo>
                  <a:lnTo>
                    <a:pt x="2892246" y="3243279"/>
                  </a:lnTo>
                  <a:lnTo>
                    <a:pt x="2872875" y="3252485"/>
                  </a:lnTo>
                  <a:lnTo>
                    <a:pt x="2854139" y="3261374"/>
                  </a:lnTo>
                  <a:lnTo>
                    <a:pt x="2835085" y="3269946"/>
                  </a:lnTo>
                  <a:lnTo>
                    <a:pt x="2816032" y="3278200"/>
                  </a:lnTo>
                  <a:lnTo>
                    <a:pt x="2796343" y="3286455"/>
                  </a:lnTo>
                  <a:lnTo>
                    <a:pt x="2776972" y="3294391"/>
                  </a:lnTo>
                  <a:lnTo>
                    <a:pt x="2757600" y="3302011"/>
                  </a:lnTo>
                  <a:lnTo>
                    <a:pt x="2737912" y="3309630"/>
                  </a:lnTo>
                  <a:lnTo>
                    <a:pt x="2718223" y="3316932"/>
                  </a:lnTo>
                  <a:lnTo>
                    <a:pt x="2698534" y="3323916"/>
                  </a:lnTo>
                  <a:lnTo>
                    <a:pt x="2678528" y="3330266"/>
                  </a:lnTo>
                  <a:lnTo>
                    <a:pt x="2658522" y="3336932"/>
                  </a:lnTo>
                  <a:lnTo>
                    <a:pt x="2638833" y="3342964"/>
                  </a:lnTo>
                  <a:lnTo>
                    <a:pt x="2618510" y="3348996"/>
                  </a:lnTo>
                  <a:lnTo>
                    <a:pt x="2598186" y="3354711"/>
                  </a:lnTo>
                  <a:lnTo>
                    <a:pt x="2578180" y="3360108"/>
                  </a:lnTo>
                  <a:lnTo>
                    <a:pt x="2557538" y="3365505"/>
                  </a:lnTo>
                  <a:lnTo>
                    <a:pt x="2537532" y="3370267"/>
                  </a:lnTo>
                  <a:lnTo>
                    <a:pt x="2516890" y="3375029"/>
                  </a:lnTo>
                  <a:lnTo>
                    <a:pt x="2496566" y="3379473"/>
                  </a:lnTo>
                  <a:lnTo>
                    <a:pt x="2475608" y="3383918"/>
                  </a:lnTo>
                  <a:lnTo>
                    <a:pt x="2455284" y="3387728"/>
                  </a:lnTo>
                  <a:lnTo>
                    <a:pt x="2434642" y="3391537"/>
                  </a:lnTo>
                  <a:lnTo>
                    <a:pt x="2413684" y="3394712"/>
                  </a:lnTo>
                  <a:lnTo>
                    <a:pt x="2393360" y="3397887"/>
                  </a:lnTo>
                  <a:lnTo>
                    <a:pt x="2372401" y="3401061"/>
                  </a:lnTo>
                  <a:lnTo>
                    <a:pt x="2351759" y="3403601"/>
                  </a:lnTo>
                  <a:lnTo>
                    <a:pt x="2330800" y="3405824"/>
                  </a:lnTo>
                  <a:lnTo>
                    <a:pt x="2309842" y="3408363"/>
                  </a:lnTo>
                  <a:lnTo>
                    <a:pt x="2288882" y="3409951"/>
                  </a:lnTo>
                  <a:lnTo>
                    <a:pt x="2268241" y="3411538"/>
                  </a:lnTo>
                  <a:lnTo>
                    <a:pt x="2246965" y="3413125"/>
                  </a:lnTo>
                  <a:lnTo>
                    <a:pt x="2226323" y="3414078"/>
                  </a:lnTo>
                  <a:lnTo>
                    <a:pt x="2205047" y="3415030"/>
                  </a:lnTo>
                  <a:lnTo>
                    <a:pt x="2184406" y="3415665"/>
                  </a:lnTo>
                  <a:lnTo>
                    <a:pt x="2163447" y="3416300"/>
                  </a:lnTo>
                  <a:lnTo>
                    <a:pt x="2142488" y="3416300"/>
                  </a:lnTo>
                  <a:lnTo>
                    <a:pt x="2142170" y="3416300"/>
                  </a:lnTo>
                  <a:lnTo>
                    <a:pt x="2121529" y="3416300"/>
                  </a:lnTo>
                  <a:lnTo>
                    <a:pt x="2100252" y="3415665"/>
                  </a:lnTo>
                  <a:lnTo>
                    <a:pt x="2079611" y="3415030"/>
                  </a:lnTo>
                  <a:lnTo>
                    <a:pt x="2058334" y="3414078"/>
                  </a:lnTo>
                  <a:lnTo>
                    <a:pt x="2037693" y="3413125"/>
                  </a:lnTo>
                  <a:lnTo>
                    <a:pt x="2016417" y="3411538"/>
                  </a:lnTo>
                  <a:lnTo>
                    <a:pt x="1995775" y="3409951"/>
                  </a:lnTo>
                  <a:lnTo>
                    <a:pt x="1974816" y="3408363"/>
                  </a:lnTo>
                  <a:lnTo>
                    <a:pt x="1954175" y="3405824"/>
                  </a:lnTo>
                  <a:lnTo>
                    <a:pt x="1933216" y="3403601"/>
                  </a:lnTo>
                  <a:lnTo>
                    <a:pt x="1912257" y="3400744"/>
                  </a:lnTo>
                  <a:lnTo>
                    <a:pt x="1891616" y="3397887"/>
                  </a:lnTo>
                  <a:lnTo>
                    <a:pt x="1870974" y="3394712"/>
                  </a:lnTo>
                  <a:lnTo>
                    <a:pt x="1850333" y="3391220"/>
                  </a:lnTo>
                  <a:lnTo>
                    <a:pt x="1829374" y="3387410"/>
                  </a:lnTo>
                  <a:lnTo>
                    <a:pt x="1809050" y="3383601"/>
                  </a:lnTo>
                  <a:lnTo>
                    <a:pt x="1788409" y="3379473"/>
                  </a:lnTo>
                  <a:lnTo>
                    <a:pt x="1768085" y="3375029"/>
                  </a:lnTo>
                  <a:lnTo>
                    <a:pt x="1747444" y="3370267"/>
                  </a:lnTo>
                  <a:lnTo>
                    <a:pt x="1727120" y="3365505"/>
                  </a:lnTo>
                  <a:lnTo>
                    <a:pt x="1706796" y="3360108"/>
                  </a:lnTo>
                  <a:lnTo>
                    <a:pt x="1686472" y="3354711"/>
                  </a:lnTo>
                  <a:lnTo>
                    <a:pt x="1666466" y="3348996"/>
                  </a:lnTo>
                  <a:lnTo>
                    <a:pt x="1646142" y="3342964"/>
                  </a:lnTo>
                  <a:lnTo>
                    <a:pt x="1626136" y="3336932"/>
                  </a:lnTo>
                  <a:lnTo>
                    <a:pt x="1606447" y="3330266"/>
                  </a:lnTo>
                  <a:lnTo>
                    <a:pt x="1586123" y="3323916"/>
                  </a:lnTo>
                  <a:lnTo>
                    <a:pt x="1566434" y="3316932"/>
                  </a:lnTo>
                  <a:lnTo>
                    <a:pt x="1547063" y="3309630"/>
                  </a:lnTo>
                  <a:lnTo>
                    <a:pt x="1527057" y="3302011"/>
                  </a:lnTo>
                  <a:lnTo>
                    <a:pt x="1507686" y="3294391"/>
                  </a:lnTo>
                  <a:lnTo>
                    <a:pt x="1488315" y="3286455"/>
                  </a:lnTo>
                  <a:lnTo>
                    <a:pt x="1458464" y="3274073"/>
                  </a:lnTo>
                  <a:lnTo>
                    <a:pt x="1429249" y="3260740"/>
                  </a:lnTo>
                  <a:lnTo>
                    <a:pt x="1400033" y="3247406"/>
                  </a:lnTo>
                  <a:lnTo>
                    <a:pt x="1371453" y="3232802"/>
                  </a:lnTo>
                  <a:lnTo>
                    <a:pt x="1399081" y="3227405"/>
                  </a:lnTo>
                  <a:lnTo>
                    <a:pt x="1426708" y="3221373"/>
                  </a:lnTo>
                  <a:lnTo>
                    <a:pt x="1454336" y="3214389"/>
                  </a:lnTo>
                  <a:lnTo>
                    <a:pt x="1481329" y="3206770"/>
                  </a:lnTo>
                  <a:lnTo>
                    <a:pt x="1515307" y="3221691"/>
                  </a:lnTo>
                  <a:lnTo>
                    <a:pt x="1518165" y="3222643"/>
                  </a:lnTo>
                  <a:lnTo>
                    <a:pt x="1521341" y="3223913"/>
                  </a:lnTo>
                  <a:lnTo>
                    <a:pt x="1506733" y="3214071"/>
                  </a:lnTo>
                  <a:lnTo>
                    <a:pt x="1492126" y="3203595"/>
                  </a:lnTo>
                  <a:lnTo>
                    <a:pt x="1513402" y="3196928"/>
                  </a:lnTo>
                  <a:lnTo>
                    <a:pt x="1533726" y="3189944"/>
                  </a:lnTo>
                  <a:lnTo>
                    <a:pt x="1554685" y="3182642"/>
                  </a:lnTo>
                  <a:lnTo>
                    <a:pt x="1574691" y="3174705"/>
                  </a:lnTo>
                  <a:lnTo>
                    <a:pt x="1588346" y="3183277"/>
                  </a:lnTo>
                  <a:lnTo>
                    <a:pt x="1601684" y="3191531"/>
                  </a:lnTo>
                  <a:lnTo>
                    <a:pt x="1617244" y="3200738"/>
                  </a:lnTo>
                  <a:lnTo>
                    <a:pt x="1632804" y="3209627"/>
                  </a:lnTo>
                  <a:lnTo>
                    <a:pt x="1648682" y="3218198"/>
                  </a:lnTo>
                  <a:lnTo>
                    <a:pt x="1664560" y="3226770"/>
                  </a:lnTo>
                  <a:lnTo>
                    <a:pt x="1680121" y="3235024"/>
                  </a:lnTo>
                  <a:lnTo>
                    <a:pt x="1696316" y="3242961"/>
                  </a:lnTo>
                  <a:lnTo>
                    <a:pt x="1712512" y="3250580"/>
                  </a:lnTo>
                  <a:lnTo>
                    <a:pt x="1729025" y="3257882"/>
                  </a:lnTo>
                  <a:lnTo>
                    <a:pt x="1745538" y="3264867"/>
                  </a:lnTo>
                  <a:lnTo>
                    <a:pt x="1762051" y="3271851"/>
                  </a:lnTo>
                  <a:lnTo>
                    <a:pt x="1778882" y="3278200"/>
                  </a:lnTo>
                  <a:lnTo>
                    <a:pt x="1795713" y="3284550"/>
                  </a:lnTo>
                  <a:lnTo>
                    <a:pt x="1812543" y="3290582"/>
                  </a:lnTo>
                  <a:lnTo>
                    <a:pt x="1829691" y="3295979"/>
                  </a:lnTo>
                  <a:lnTo>
                    <a:pt x="1846522" y="3301376"/>
                  </a:lnTo>
                  <a:lnTo>
                    <a:pt x="1863670" y="3306455"/>
                  </a:lnTo>
                  <a:lnTo>
                    <a:pt x="1853191" y="3297566"/>
                  </a:lnTo>
                  <a:lnTo>
                    <a:pt x="1842711" y="3288042"/>
                  </a:lnTo>
                  <a:lnTo>
                    <a:pt x="1832232" y="3278835"/>
                  </a:lnTo>
                  <a:lnTo>
                    <a:pt x="1822070" y="3269311"/>
                  </a:lnTo>
                  <a:lnTo>
                    <a:pt x="1812226" y="3259787"/>
                  </a:lnTo>
                  <a:lnTo>
                    <a:pt x="1802381" y="3249946"/>
                  </a:lnTo>
                  <a:lnTo>
                    <a:pt x="1793172" y="3240104"/>
                  </a:lnTo>
                  <a:lnTo>
                    <a:pt x="1783645" y="3229945"/>
                  </a:lnTo>
                  <a:lnTo>
                    <a:pt x="1774436" y="3219468"/>
                  </a:lnTo>
                  <a:lnTo>
                    <a:pt x="1765227" y="3208992"/>
                  </a:lnTo>
                  <a:lnTo>
                    <a:pt x="1756653" y="3198515"/>
                  </a:lnTo>
                  <a:lnTo>
                    <a:pt x="1747761" y="3188039"/>
                  </a:lnTo>
                  <a:lnTo>
                    <a:pt x="1731248" y="3166133"/>
                  </a:lnTo>
                  <a:lnTo>
                    <a:pt x="1715370" y="3144545"/>
                  </a:lnTo>
                  <a:lnTo>
                    <a:pt x="1705843" y="3130577"/>
                  </a:lnTo>
                  <a:lnTo>
                    <a:pt x="1696634" y="3116925"/>
                  </a:lnTo>
                  <a:lnTo>
                    <a:pt x="1712194" y="3108354"/>
                  </a:lnTo>
                  <a:lnTo>
                    <a:pt x="1727437" y="3099465"/>
                  </a:lnTo>
                  <a:lnTo>
                    <a:pt x="1742680" y="3090258"/>
                  </a:lnTo>
                  <a:lnTo>
                    <a:pt x="1757605" y="3080734"/>
                  </a:lnTo>
                  <a:lnTo>
                    <a:pt x="1764909" y="3092163"/>
                  </a:lnTo>
                  <a:lnTo>
                    <a:pt x="1772531" y="3103592"/>
                  </a:lnTo>
                  <a:lnTo>
                    <a:pt x="1781105" y="3115656"/>
                  </a:lnTo>
                  <a:lnTo>
                    <a:pt x="1789997" y="3127719"/>
                  </a:lnTo>
                  <a:lnTo>
                    <a:pt x="1799206" y="3139148"/>
                  </a:lnTo>
                  <a:lnTo>
                    <a:pt x="1808733" y="3150895"/>
                  </a:lnTo>
                  <a:lnTo>
                    <a:pt x="1817942" y="3162324"/>
                  </a:lnTo>
                  <a:lnTo>
                    <a:pt x="1827469" y="3173435"/>
                  </a:lnTo>
                  <a:lnTo>
                    <a:pt x="1837313" y="3184547"/>
                  </a:lnTo>
                  <a:lnTo>
                    <a:pt x="1847157" y="3195658"/>
                  </a:lnTo>
                  <a:lnTo>
                    <a:pt x="1857319" y="3206135"/>
                  </a:lnTo>
                  <a:lnTo>
                    <a:pt x="1867799" y="3216294"/>
                  </a:lnTo>
                  <a:lnTo>
                    <a:pt x="1878278" y="3226453"/>
                  </a:lnTo>
                  <a:lnTo>
                    <a:pt x="1889075" y="3236294"/>
                  </a:lnTo>
                  <a:lnTo>
                    <a:pt x="1899872" y="3245818"/>
                  </a:lnTo>
                  <a:lnTo>
                    <a:pt x="1911304" y="3255025"/>
                  </a:lnTo>
                  <a:lnTo>
                    <a:pt x="1922419" y="3263914"/>
                  </a:lnTo>
                  <a:lnTo>
                    <a:pt x="1933851" y="3272486"/>
                  </a:lnTo>
                  <a:lnTo>
                    <a:pt x="1944013" y="3279153"/>
                  </a:lnTo>
                  <a:lnTo>
                    <a:pt x="1954175" y="3286137"/>
                  </a:lnTo>
                  <a:lnTo>
                    <a:pt x="1964019" y="3292487"/>
                  </a:lnTo>
                  <a:lnTo>
                    <a:pt x="1974499" y="3298519"/>
                  </a:lnTo>
                  <a:lnTo>
                    <a:pt x="1984661" y="3304233"/>
                  </a:lnTo>
                  <a:lnTo>
                    <a:pt x="1995775" y="3309630"/>
                  </a:lnTo>
                  <a:lnTo>
                    <a:pt x="2006255" y="3314710"/>
                  </a:lnTo>
                  <a:lnTo>
                    <a:pt x="2017052" y="3319472"/>
                  </a:lnTo>
                  <a:lnTo>
                    <a:pt x="2028166" y="3323916"/>
                  </a:lnTo>
                  <a:lnTo>
                    <a:pt x="2039281" y="3327726"/>
                  </a:lnTo>
                  <a:lnTo>
                    <a:pt x="2050078" y="3331535"/>
                  </a:lnTo>
                  <a:lnTo>
                    <a:pt x="2061192" y="3334710"/>
                  </a:lnTo>
                  <a:lnTo>
                    <a:pt x="2072942" y="3337567"/>
                  </a:lnTo>
                  <a:lnTo>
                    <a:pt x="2084057" y="3340107"/>
                  </a:lnTo>
                  <a:lnTo>
                    <a:pt x="2095806" y="3342012"/>
                  </a:lnTo>
                  <a:lnTo>
                    <a:pt x="2107239" y="3343599"/>
                  </a:lnTo>
                  <a:lnTo>
                    <a:pt x="2107239" y="3054384"/>
                  </a:lnTo>
                  <a:lnTo>
                    <a:pt x="2071989" y="3053749"/>
                  </a:lnTo>
                  <a:lnTo>
                    <a:pt x="2036740" y="3052479"/>
                  </a:lnTo>
                  <a:lnTo>
                    <a:pt x="2001174" y="3050574"/>
                  </a:lnTo>
                  <a:lnTo>
                    <a:pt x="1965925" y="3048352"/>
                  </a:lnTo>
                  <a:lnTo>
                    <a:pt x="1930993" y="3045495"/>
                  </a:lnTo>
                  <a:lnTo>
                    <a:pt x="1895744" y="3042002"/>
                  </a:lnTo>
                  <a:lnTo>
                    <a:pt x="1860812" y="3038193"/>
                  </a:lnTo>
                  <a:lnTo>
                    <a:pt x="1825563" y="3033431"/>
                  </a:lnTo>
                  <a:lnTo>
                    <a:pt x="1844934" y="3018827"/>
                  </a:lnTo>
                  <a:lnTo>
                    <a:pt x="1863670" y="3003588"/>
                  </a:lnTo>
                  <a:lnTo>
                    <a:pt x="1882089" y="2987715"/>
                  </a:lnTo>
                  <a:lnTo>
                    <a:pt x="1900190" y="2971841"/>
                  </a:lnTo>
                  <a:lnTo>
                    <a:pt x="1925912" y="2974064"/>
                  </a:lnTo>
                  <a:lnTo>
                    <a:pt x="1952269" y="2976603"/>
                  </a:lnTo>
                  <a:lnTo>
                    <a:pt x="1977992" y="2978508"/>
                  </a:lnTo>
                  <a:lnTo>
                    <a:pt x="2003714" y="2980096"/>
                  </a:lnTo>
                  <a:lnTo>
                    <a:pt x="2029754" y="2981365"/>
                  </a:lnTo>
                  <a:lnTo>
                    <a:pt x="2055476" y="2982318"/>
                  </a:lnTo>
                  <a:lnTo>
                    <a:pt x="2081516" y="2982953"/>
                  </a:lnTo>
                  <a:lnTo>
                    <a:pt x="2107239" y="2983905"/>
                  </a:lnTo>
                  <a:lnTo>
                    <a:pt x="2107239" y="2716595"/>
                  </a:lnTo>
                  <a:lnTo>
                    <a:pt x="2117083" y="2698817"/>
                  </a:lnTo>
                  <a:lnTo>
                    <a:pt x="2126610" y="2681356"/>
                  </a:lnTo>
                  <a:lnTo>
                    <a:pt x="2136137" y="2663578"/>
                  </a:lnTo>
                  <a:lnTo>
                    <a:pt x="2145028" y="2645482"/>
                  </a:lnTo>
                  <a:lnTo>
                    <a:pt x="2153602" y="2627386"/>
                  </a:lnTo>
                  <a:lnTo>
                    <a:pt x="2161859" y="2608655"/>
                  </a:lnTo>
                  <a:lnTo>
                    <a:pt x="2169798" y="2590242"/>
                  </a:lnTo>
                  <a:lnTo>
                    <a:pt x="2177737" y="2571511"/>
                  </a:lnTo>
                  <a:lnTo>
                    <a:pt x="2177737" y="2982635"/>
                  </a:lnTo>
                  <a:lnTo>
                    <a:pt x="2205047" y="2982000"/>
                  </a:lnTo>
                  <a:lnTo>
                    <a:pt x="2232992" y="2980731"/>
                  </a:lnTo>
                  <a:lnTo>
                    <a:pt x="2260620" y="2979143"/>
                  </a:lnTo>
                  <a:lnTo>
                    <a:pt x="2288247" y="2977238"/>
                  </a:lnTo>
                  <a:lnTo>
                    <a:pt x="2315875" y="2975016"/>
                  </a:lnTo>
                  <a:lnTo>
                    <a:pt x="2343503" y="2972159"/>
                  </a:lnTo>
                  <a:lnTo>
                    <a:pt x="2370813" y="2969302"/>
                  </a:lnTo>
                  <a:lnTo>
                    <a:pt x="2398441" y="2965809"/>
                  </a:lnTo>
                  <a:lnTo>
                    <a:pt x="2426068" y="2962000"/>
                  </a:lnTo>
                  <a:lnTo>
                    <a:pt x="2453378" y="2957873"/>
                  </a:lnTo>
                  <a:lnTo>
                    <a:pt x="2480689" y="2953428"/>
                  </a:lnTo>
                  <a:lnTo>
                    <a:pt x="2507681" y="2948349"/>
                  </a:lnTo>
                  <a:lnTo>
                    <a:pt x="2534991" y="2943269"/>
                  </a:lnTo>
                  <a:lnTo>
                    <a:pt x="2562301" y="2937555"/>
                  </a:lnTo>
                  <a:lnTo>
                    <a:pt x="2589294" y="2931205"/>
                  </a:lnTo>
                  <a:lnTo>
                    <a:pt x="2615969" y="2925173"/>
                  </a:lnTo>
                  <a:lnTo>
                    <a:pt x="2630894" y="2894061"/>
                  </a:lnTo>
                  <a:lnTo>
                    <a:pt x="2644549" y="2862632"/>
                  </a:lnTo>
                  <a:lnTo>
                    <a:pt x="2658204" y="2831202"/>
                  </a:lnTo>
                  <a:lnTo>
                    <a:pt x="2671224" y="2799137"/>
                  </a:lnTo>
                  <a:lnTo>
                    <a:pt x="2683609" y="2767073"/>
                  </a:lnTo>
                  <a:lnTo>
                    <a:pt x="2695359" y="2734691"/>
                  </a:lnTo>
                  <a:lnTo>
                    <a:pt x="2706791" y="2701991"/>
                  </a:lnTo>
                  <a:lnTo>
                    <a:pt x="2717270" y="2669609"/>
                  </a:lnTo>
                  <a:lnTo>
                    <a:pt x="2726480" y="2640085"/>
                  </a:lnTo>
                  <a:lnTo>
                    <a:pt x="2735372" y="2610560"/>
                  </a:lnTo>
                  <a:lnTo>
                    <a:pt x="2743628" y="2581035"/>
                  </a:lnTo>
                  <a:lnTo>
                    <a:pt x="2751567" y="2551193"/>
                  </a:lnTo>
                  <a:lnTo>
                    <a:pt x="2759506" y="2521351"/>
                  </a:lnTo>
                  <a:lnTo>
                    <a:pt x="2766810" y="2491509"/>
                  </a:lnTo>
                  <a:lnTo>
                    <a:pt x="2774114" y="2461349"/>
                  </a:lnTo>
                  <a:lnTo>
                    <a:pt x="2780465" y="2431189"/>
                  </a:lnTo>
                  <a:lnTo>
                    <a:pt x="2744898" y="2437856"/>
                  </a:lnTo>
                  <a:lnTo>
                    <a:pt x="2709332" y="2443888"/>
                  </a:lnTo>
                  <a:lnTo>
                    <a:pt x="2673765" y="2449602"/>
                  </a:lnTo>
                  <a:lnTo>
                    <a:pt x="2638198" y="2454682"/>
                  </a:lnTo>
                  <a:lnTo>
                    <a:pt x="2602314" y="2459761"/>
                  </a:lnTo>
                  <a:lnTo>
                    <a:pt x="2566430" y="2464206"/>
                  </a:lnTo>
                  <a:lnTo>
                    <a:pt x="2530546" y="2468333"/>
                  </a:lnTo>
                  <a:lnTo>
                    <a:pt x="2494979" y="2471825"/>
                  </a:lnTo>
                  <a:lnTo>
                    <a:pt x="2458777" y="2475635"/>
                  </a:lnTo>
                  <a:lnTo>
                    <a:pt x="2422893" y="2478492"/>
                  </a:lnTo>
                  <a:lnTo>
                    <a:pt x="2387008" y="2481032"/>
                  </a:lnTo>
                  <a:lnTo>
                    <a:pt x="2350807" y="2483572"/>
                  </a:lnTo>
                  <a:lnTo>
                    <a:pt x="2314605" y="2485477"/>
                  </a:lnTo>
                  <a:lnTo>
                    <a:pt x="2278721" y="2486746"/>
                  </a:lnTo>
                  <a:lnTo>
                    <a:pt x="2242836" y="2488016"/>
                  </a:lnTo>
                  <a:lnTo>
                    <a:pt x="2206635" y="2488969"/>
                  </a:lnTo>
                  <a:lnTo>
                    <a:pt x="2211716" y="2471508"/>
                  </a:lnTo>
                  <a:lnTo>
                    <a:pt x="2216796" y="2453730"/>
                  </a:lnTo>
                  <a:lnTo>
                    <a:pt x="2221242" y="2435951"/>
                  </a:lnTo>
                  <a:lnTo>
                    <a:pt x="2225688" y="2418173"/>
                  </a:lnTo>
                  <a:lnTo>
                    <a:pt x="2261255" y="2417220"/>
                  </a:lnTo>
                  <a:lnTo>
                    <a:pt x="2297139" y="2415633"/>
                  </a:lnTo>
                  <a:lnTo>
                    <a:pt x="2333341" y="2413728"/>
                  </a:lnTo>
                  <a:lnTo>
                    <a:pt x="2369225" y="2411506"/>
                  </a:lnTo>
                  <a:lnTo>
                    <a:pt x="2404792" y="2409284"/>
                  </a:lnTo>
                  <a:lnTo>
                    <a:pt x="2440676" y="2406426"/>
                  </a:lnTo>
                  <a:lnTo>
                    <a:pt x="2476560" y="2402934"/>
                  </a:lnTo>
                  <a:lnTo>
                    <a:pt x="2512127" y="2399442"/>
                  </a:lnTo>
                  <a:lnTo>
                    <a:pt x="2547694" y="2395315"/>
                  </a:lnTo>
                  <a:lnTo>
                    <a:pt x="2583260" y="2391188"/>
                  </a:lnTo>
                  <a:lnTo>
                    <a:pt x="2618827" y="2386426"/>
                  </a:lnTo>
                  <a:lnTo>
                    <a:pt x="2654394" y="2381346"/>
                  </a:lnTo>
                  <a:lnTo>
                    <a:pt x="2689960" y="2375632"/>
                  </a:lnTo>
                  <a:lnTo>
                    <a:pt x="2725210" y="2369600"/>
                  </a:lnTo>
                  <a:lnTo>
                    <a:pt x="2760459" y="2363250"/>
                  </a:lnTo>
                  <a:lnTo>
                    <a:pt x="2795390" y="2356584"/>
                  </a:lnTo>
                  <a:lnTo>
                    <a:pt x="2802694" y="2318805"/>
                  </a:lnTo>
                  <a:lnTo>
                    <a:pt x="2809045" y="2281026"/>
                  </a:lnTo>
                  <a:lnTo>
                    <a:pt x="2815396" y="2242612"/>
                  </a:lnTo>
                  <a:lnTo>
                    <a:pt x="2820478" y="2204833"/>
                  </a:lnTo>
                  <a:lnTo>
                    <a:pt x="2825876" y="2166419"/>
                  </a:lnTo>
                  <a:lnTo>
                    <a:pt x="2830322" y="2128322"/>
                  </a:lnTo>
                  <a:lnTo>
                    <a:pt x="2834768" y="2089908"/>
                  </a:lnTo>
                  <a:lnTo>
                    <a:pt x="2838578" y="2051494"/>
                  </a:lnTo>
                  <a:lnTo>
                    <a:pt x="2842072" y="2013080"/>
                  </a:lnTo>
                  <a:lnTo>
                    <a:pt x="2844930" y="1974667"/>
                  </a:lnTo>
                  <a:lnTo>
                    <a:pt x="2847470" y="1936253"/>
                  </a:lnTo>
                  <a:lnTo>
                    <a:pt x="2849693" y="1897839"/>
                  </a:lnTo>
                  <a:lnTo>
                    <a:pt x="2851281" y="1859107"/>
                  </a:lnTo>
                  <a:lnTo>
                    <a:pt x="2852868" y="1820693"/>
                  </a:lnTo>
                  <a:lnTo>
                    <a:pt x="2853821" y="1781962"/>
                  </a:lnTo>
                  <a:lnTo>
                    <a:pt x="2854139" y="1743231"/>
                  </a:lnTo>
                  <a:lnTo>
                    <a:pt x="2177737" y="1743231"/>
                  </a:lnTo>
                  <a:lnTo>
                    <a:pt x="2177737" y="1778787"/>
                  </a:lnTo>
                  <a:lnTo>
                    <a:pt x="2169798" y="1759739"/>
                  </a:lnTo>
                  <a:lnTo>
                    <a:pt x="2161859" y="1741326"/>
                  </a:lnTo>
                  <a:lnTo>
                    <a:pt x="2153602" y="1722912"/>
                  </a:lnTo>
                  <a:lnTo>
                    <a:pt x="2145028" y="1704817"/>
                  </a:lnTo>
                  <a:lnTo>
                    <a:pt x="2136137" y="1686721"/>
                  </a:lnTo>
                  <a:lnTo>
                    <a:pt x="2126610" y="1668942"/>
                  </a:lnTo>
                  <a:lnTo>
                    <a:pt x="2117083" y="1651164"/>
                  </a:lnTo>
                  <a:lnTo>
                    <a:pt x="2107239" y="1633386"/>
                  </a:lnTo>
                  <a:lnTo>
                    <a:pt x="2107239" y="995905"/>
                  </a:lnTo>
                  <a:lnTo>
                    <a:pt x="2068496" y="996540"/>
                  </a:lnTo>
                  <a:lnTo>
                    <a:pt x="2029754" y="997492"/>
                  </a:lnTo>
                  <a:lnTo>
                    <a:pt x="1991012" y="998762"/>
                  </a:lnTo>
                  <a:lnTo>
                    <a:pt x="1952269" y="1000350"/>
                  </a:lnTo>
                  <a:lnTo>
                    <a:pt x="1913527" y="1002254"/>
                  </a:lnTo>
                  <a:lnTo>
                    <a:pt x="1874785" y="1004477"/>
                  </a:lnTo>
                  <a:lnTo>
                    <a:pt x="1836360" y="1007651"/>
                  </a:lnTo>
                  <a:lnTo>
                    <a:pt x="1797618" y="1010509"/>
                  </a:lnTo>
                  <a:lnTo>
                    <a:pt x="1759193" y="1014636"/>
                  </a:lnTo>
                  <a:lnTo>
                    <a:pt x="1720451" y="1018445"/>
                  </a:lnTo>
                  <a:lnTo>
                    <a:pt x="1682026" y="1023207"/>
                  </a:lnTo>
                  <a:lnTo>
                    <a:pt x="1643601" y="1027969"/>
                  </a:lnTo>
                  <a:lnTo>
                    <a:pt x="1605494" y="1033366"/>
                  </a:lnTo>
                  <a:lnTo>
                    <a:pt x="1567070" y="1039081"/>
                  </a:lnTo>
                  <a:lnTo>
                    <a:pt x="1528962" y="1045430"/>
                  </a:lnTo>
                  <a:lnTo>
                    <a:pt x="1490855" y="1052415"/>
                  </a:lnTo>
                  <a:lnTo>
                    <a:pt x="1482599" y="1096861"/>
                  </a:lnTo>
                  <a:lnTo>
                    <a:pt x="1474977" y="1141306"/>
                  </a:lnTo>
                  <a:lnTo>
                    <a:pt x="1457829" y="1136862"/>
                  </a:lnTo>
                  <a:lnTo>
                    <a:pt x="1440681" y="1132100"/>
                  </a:lnTo>
                  <a:lnTo>
                    <a:pt x="1423533" y="1127973"/>
                  </a:lnTo>
                  <a:lnTo>
                    <a:pt x="1406067" y="1124163"/>
                  </a:lnTo>
                  <a:lnTo>
                    <a:pt x="1411148" y="1095591"/>
                  </a:lnTo>
                  <a:lnTo>
                    <a:pt x="1415911" y="1067018"/>
                  </a:lnTo>
                  <a:lnTo>
                    <a:pt x="1378122" y="1075590"/>
                  </a:lnTo>
                  <a:lnTo>
                    <a:pt x="1340332" y="1084479"/>
                  </a:lnTo>
                  <a:lnTo>
                    <a:pt x="1302860" y="1093686"/>
                  </a:lnTo>
                  <a:lnTo>
                    <a:pt x="1265388" y="1103527"/>
                  </a:lnTo>
                  <a:lnTo>
                    <a:pt x="1243794" y="1101940"/>
                  </a:lnTo>
                  <a:lnTo>
                    <a:pt x="1221565" y="1100670"/>
                  </a:lnTo>
                  <a:lnTo>
                    <a:pt x="1199971" y="1100035"/>
                  </a:lnTo>
                  <a:lnTo>
                    <a:pt x="1177424" y="1099718"/>
                  </a:lnTo>
                  <a:lnTo>
                    <a:pt x="1156465" y="1099718"/>
                  </a:lnTo>
                  <a:lnTo>
                    <a:pt x="1135189" y="1100353"/>
                  </a:lnTo>
                  <a:lnTo>
                    <a:pt x="1114547" y="1101623"/>
                  </a:lnTo>
                  <a:lnTo>
                    <a:pt x="1093588" y="1102893"/>
                  </a:lnTo>
                  <a:lnTo>
                    <a:pt x="1072947" y="1104797"/>
                  </a:lnTo>
                  <a:lnTo>
                    <a:pt x="1051988" y="1106702"/>
                  </a:lnTo>
                  <a:lnTo>
                    <a:pt x="1031664" y="1109559"/>
                  </a:lnTo>
                  <a:lnTo>
                    <a:pt x="1011023" y="1112417"/>
                  </a:lnTo>
                  <a:lnTo>
                    <a:pt x="1043414" y="1100353"/>
                  </a:lnTo>
                  <a:lnTo>
                    <a:pt x="1075805" y="1088289"/>
                  </a:lnTo>
                  <a:lnTo>
                    <a:pt x="1108196" y="1077177"/>
                  </a:lnTo>
                  <a:lnTo>
                    <a:pt x="1141222" y="1066383"/>
                  </a:lnTo>
                  <a:lnTo>
                    <a:pt x="1176789" y="1054954"/>
                  </a:lnTo>
                  <a:lnTo>
                    <a:pt x="1212673" y="1044795"/>
                  </a:lnTo>
                  <a:lnTo>
                    <a:pt x="1248875" y="1034954"/>
                  </a:lnTo>
                  <a:lnTo>
                    <a:pt x="1285077" y="1025430"/>
                  </a:lnTo>
                  <a:lnTo>
                    <a:pt x="1321278" y="1016541"/>
                  </a:lnTo>
                  <a:lnTo>
                    <a:pt x="1357798" y="1007969"/>
                  </a:lnTo>
                  <a:lnTo>
                    <a:pt x="1394317" y="1000032"/>
                  </a:lnTo>
                  <a:lnTo>
                    <a:pt x="1430837" y="992413"/>
                  </a:lnTo>
                  <a:lnTo>
                    <a:pt x="1438140" y="958761"/>
                  </a:lnTo>
                  <a:lnTo>
                    <a:pt x="1445762" y="925109"/>
                  </a:lnTo>
                  <a:lnTo>
                    <a:pt x="1453701" y="891457"/>
                  </a:lnTo>
                  <a:lnTo>
                    <a:pt x="1462275" y="858123"/>
                  </a:lnTo>
                  <a:lnTo>
                    <a:pt x="1471167" y="824788"/>
                  </a:lnTo>
                  <a:lnTo>
                    <a:pt x="1480376" y="791454"/>
                  </a:lnTo>
                  <a:lnTo>
                    <a:pt x="1489903" y="758437"/>
                  </a:lnTo>
                  <a:lnTo>
                    <a:pt x="1500065" y="725420"/>
                  </a:lnTo>
                  <a:lnTo>
                    <a:pt x="1509274" y="697483"/>
                  </a:lnTo>
                  <a:lnTo>
                    <a:pt x="1518801" y="669545"/>
                  </a:lnTo>
                  <a:lnTo>
                    <a:pt x="1528962" y="641608"/>
                  </a:lnTo>
                  <a:lnTo>
                    <a:pt x="1539442" y="613353"/>
                  </a:lnTo>
                  <a:lnTo>
                    <a:pt x="1549921" y="585733"/>
                  </a:lnTo>
                  <a:lnTo>
                    <a:pt x="1561036" y="558431"/>
                  </a:lnTo>
                  <a:lnTo>
                    <a:pt x="1572786" y="531128"/>
                  </a:lnTo>
                  <a:lnTo>
                    <a:pt x="1584853" y="503508"/>
                  </a:lnTo>
                  <a:lnTo>
                    <a:pt x="1556273" y="511445"/>
                  </a:lnTo>
                  <a:lnTo>
                    <a:pt x="1527375" y="520017"/>
                  </a:lnTo>
                  <a:lnTo>
                    <a:pt x="1499112" y="528906"/>
                  </a:lnTo>
                  <a:lnTo>
                    <a:pt x="1471167" y="538113"/>
                  </a:lnTo>
                  <a:lnTo>
                    <a:pt x="1442586" y="548272"/>
                  </a:lnTo>
                  <a:lnTo>
                    <a:pt x="1414959" y="558431"/>
                  </a:lnTo>
                  <a:lnTo>
                    <a:pt x="1387331" y="569225"/>
                  </a:lnTo>
                  <a:lnTo>
                    <a:pt x="1359703" y="580019"/>
                  </a:lnTo>
                  <a:lnTo>
                    <a:pt x="1332075" y="591765"/>
                  </a:lnTo>
                  <a:lnTo>
                    <a:pt x="1304765" y="603829"/>
                  </a:lnTo>
                  <a:lnTo>
                    <a:pt x="1278090" y="616210"/>
                  </a:lnTo>
                  <a:lnTo>
                    <a:pt x="1251098" y="628909"/>
                  </a:lnTo>
                  <a:lnTo>
                    <a:pt x="1224740" y="642560"/>
                  </a:lnTo>
                  <a:lnTo>
                    <a:pt x="1198065" y="656212"/>
                  </a:lnTo>
                  <a:lnTo>
                    <a:pt x="1172025" y="670498"/>
                  </a:lnTo>
                  <a:lnTo>
                    <a:pt x="1146303" y="685101"/>
                  </a:lnTo>
                  <a:lnTo>
                    <a:pt x="1130425" y="710816"/>
                  </a:lnTo>
                  <a:lnTo>
                    <a:pt x="1115500" y="736849"/>
                  </a:lnTo>
                  <a:lnTo>
                    <a:pt x="1100575" y="762882"/>
                  </a:lnTo>
                  <a:lnTo>
                    <a:pt x="1086284" y="789549"/>
                  </a:lnTo>
                  <a:lnTo>
                    <a:pt x="1072629" y="816217"/>
                  </a:lnTo>
                  <a:lnTo>
                    <a:pt x="1058974" y="843202"/>
                  </a:lnTo>
                  <a:lnTo>
                    <a:pt x="1045954" y="870504"/>
                  </a:lnTo>
                  <a:lnTo>
                    <a:pt x="1033569" y="897807"/>
                  </a:lnTo>
                  <a:lnTo>
                    <a:pt x="1021820" y="925427"/>
                  </a:lnTo>
                  <a:lnTo>
                    <a:pt x="1010070" y="953046"/>
                  </a:lnTo>
                  <a:lnTo>
                    <a:pt x="998955" y="981301"/>
                  </a:lnTo>
                  <a:lnTo>
                    <a:pt x="988476" y="1009556"/>
                  </a:lnTo>
                  <a:lnTo>
                    <a:pt x="977996" y="1037811"/>
                  </a:lnTo>
                  <a:lnTo>
                    <a:pt x="968152" y="1066383"/>
                  </a:lnTo>
                  <a:lnTo>
                    <a:pt x="958943" y="1094956"/>
                  </a:lnTo>
                  <a:lnTo>
                    <a:pt x="950051" y="1123846"/>
                  </a:lnTo>
                  <a:lnTo>
                    <a:pt x="930363" y="1128608"/>
                  </a:lnTo>
                  <a:lnTo>
                    <a:pt x="910356" y="1133370"/>
                  </a:lnTo>
                  <a:lnTo>
                    <a:pt x="890668" y="1138449"/>
                  </a:lnTo>
                  <a:lnTo>
                    <a:pt x="871296" y="1144164"/>
                  </a:lnTo>
                  <a:lnTo>
                    <a:pt x="877965" y="1119718"/>
                  </a:lnTo>
                  <a:lnTo>
                    <a:pt x="884952" y="1095591"/>
                  </a:lnTo>
                  <a:lnTo>
                    <a:pt x="892573" y="1071145"/>
                  </a:lnTo>
                  <a:lnTo>
                    <a:pt x="900194" y="1047018"/>
                  </a:lnTo>
                  <a:lnTo>
                    <a:pt x="908451" y="1023525"/>
                  </a:lnTo>
                  <a:lnTo>
                    <a:pt x="916707" y="999715"/>
                  </a:lnTo>
                  <a:lnTo>
                    <a:pt x="925282" y="975904"/>
                  </a:lnTo>
                  <a:lnTo>
                    <a:pt x="934491" y="952094"/>
                  </a:lnTo>
                  <a:lnTo>
                    <a:pt x="943700" y="928601"/>
                  </a:lnTo>
                  <a:lnTo>
                    <a:pt x="953544" y="905426"/>
                  </a:lnTo>
                  <a:lnTo>
                    <a:pt x="963389" y="882251"/>
                  </a:lnTo>
                  <a:lnTo>
                    <a:pt x="973551" y="859075"/>
                  </a:lnTo>
                  <a:lnTo>
                    <a:pt x="984030" y="836217"/>
                  </a:lnTo>
                  <a:lnTo>
                    <a:pt x="994827" y="813359"/>
                  </a:lnTo>
                  <a:lnTo>
                    <a:pt x="1006259" y="790502"/>
                  </a:lnTo>
                  <a:lnTo>
                    <a:pt x="1017691" y="768279"/>
                  </a:lnTo>
                  <a:lnTo>
                    <a:pt x="989746" y="788597"/>
                  </a:lnTo>
                  <a:lnTo>
                    <a:pt x="962119" y="809550"/>
                  </a:lnTo>
                  <a:lnTo>
                    <a:pt x="948463" y="820661"/>
                  </a:lnTo>
                  <a:lnTo>
                    <a:pt x="934808" y="831455"/>
                  </a:lnTo>
                  <a:lnTo>
                    <a:pt x="921788" y="842567"/>
                  </a:lnTo>
                  <a:lnTo>
                    <a:pt x="908451" y="853996"/>
                  </a:lnTo>
                  <a:lnTo>
                    <a:pt x="895431" y="865107"/>
                  </a:lnTo>
                  <a:lnTo>
                    <a:pt x="882411" y="876536"/>
                  </a:lnTo>
                  <a:lnTo>
                    <a:pt x="869709" y="888600"/>
                  </a:lnTo>
                  <a:lnTo>
                    <a:pt x="857006" y="900346"/>
                  </a:lnTo>
                  <a:lnTo>
                    <a:pt x="844621" y="912093"/>
                  </a:lnTo>
                  <a:lnTo>
                    <a:pt x="831919" y="924474"/>
                  </a:lnTo>
                  <a:lnTo>
                    <a:pt x="819852" y="936538"/>
                  </a:lnTo>
                  <a:lnTo>
                    <a:pt x="807785" y="949237"/>
                  </a:lnTo>
                  <a:lnTo>
                    <a:pt x="796035" y="961618"/>
                  </a:lnTo>
                  <a:lnTo>
                    <a:pt x="784603" y="974634"/>
                  </a:lnTo>
                  <a:lnTo>
                    <a:pt x="772853" y="987333"/>
                  </a:lnTo>
                  <a:lnTo>
                    <a:pt x="761421" y="1000350"/>
                  </a:lnTo>
                  <a:lnTo>
                    <a:pt x="749989" y="1013366"/>
                  </a:lnTo>
                  <a:lnTo>
                    <a:pt x="739192" y="1026700"/>
                  </a:lnTo>
                  <a:lnTo>
                    <a:pt x="728395" y="1040351"/>
                  </a:lnTo>
                  <a:lnTo>
                    <a:pt x="717915" y="1053685"/>
                  </a:lnTo>
                  <a:lnTo>
                    <a:pt x="707118" y="1067653"/>
                  </a:lnTo>
                  <a:lnTo>
                    <a:pt x="696956" y="1081305"/>
                  </a:lnTo>
                  <a:lnTo>
                    <a:pt x="687112" y="1095591"/>
                  </a:lnTo>
                  <a:lnTo>
                    <a:pt x="677267" y="1109559"/>
                  </a:lnTo>
                  <a:lnTo>
                    <a:pt x="667741" y="1123846"/>
                  </a:lnTo>
                  <a:lnTo>
                    <a:pt x="658214" y="1138449"/>
                  </a:lnTo>
                  <a:lnTo>
                    <a:pt x="649005" y="1153053"/>
                  </a:lnTo>
                  <a:lnTo>
                    <a:pt x="639795" y="1167657"/>
                  </a:lnTo>
                  <a:lnTo>
                    <a:pt x="631856" y="1181308"/>
                  </a:lnTo>
                  <a:lnTo>
                    <a:pt x="623917" y="1195276"/>
                  </a:lnTo>
                  <a:lnTo>
                    <a:pt x="616296" y="1208928"/>
                  </a:lnTo>
                  <a:lnTo>
                    <a:pt x="608675" y="1223214"/>
                  </a:lnTo>
                  <a:lnTo>
                    <a:pt x="601371" y="1237183"/>
                  </a:lnTo>
                  <a:lnTo>
                    <a:pt x="594384" y="1251469"/>
                  </a:lnTo>
                  <a:lnTo>
                    <a:pt x="587398" y="1265755"/>
                  </a:lnTo>
                  <a:lnTo>
                    <a:pt x="580729" y="1280359"/>
                  </a:lnTo>
                  <a:lnTo>
                    <a:pt x="566122" y="1290200"/>
                  </a:lnTo>
                  <a:lnTo>
                    <a:pt x="551514" y="1300359"/>
                  </a:lnTo>
                  <a:lnTo>
                    <a:pt x="537224" y="1310836"/>
                  </a:lnTo>
                  <a:lnTo>
                    <a:pt x="523251" y="1321630"/>
                  </a:lnTo>
                  <a:lnTo>
                    <a:pt x="508961" y="1332424"/>
                  </a:lnTo>
                  <a:lnTo>
                    <a:pt x="495306" y="1343535"/>
                  </a:lnTo>
                  <a:lnTo>
                    <a:pt x="481651" y="1355282"/>
                  </a:lnTo>
                  <a:lnTo>
                    <a:pt x="468313" y="1366711"/>
                  </a:lnTo>
                  <a:lnTo>
                    <a:pt x="472442" y="1346710"/>
                  </a:lnTo>
                  <a:lnTo>
                    <a:pt x="476887" y="1326709"/>
                  </a:lnTo>
                  <a:lnTo>
                    <a:pt x="481651" y="1307026"/>
                  </a:lnTo>
                  <a:lnTo>
                    <a:pt x="486097" y="1287025"/>
                  </a:lnTo>
                  <a:lnTo>
                    <a:pt x="491495" y="1267025"/>
                  </a:lnTo>
                  <a:lnTo>
                    <a:pt x="496894" y="1247659"/>
                  </a:lnTo>
                  <a:lnTo>
                    <a:pt x="502292" y="1227976"/>
                  </a:lnTo>
                  <a:lnTo>
                    <a:pt x="508326" y="1208293"/>
                  </a:lnTo>
                  <a:lnTo>
                    <a:pt x="514359" y="1188610"/>
                  </a:lnTo>
                  <a:lnTo>
                    <a:pt x="520393" y="1169244"/>
                  </a:lnTo>
                  <a:lnTo>
                    <a:pt x="527062" y="1150196"/>
                  </a:lnTo>
                  <a:lnTo>
                    <a:pt x="533731" y="1130512"/>
                  </a:lnTo>
                  <a:lnTo>
                    <a:pt x="540717" y="1111464"/>
                  </a:lnTo>
                  <a:lnTo>
                    <a:pt x="548021" y="1092416"/>
                  </a:lnTo>
                  <a:lnTo>
                    <a:pt x="555325" y="1073050"/>
                  </a:lnTo>
                  <a:lnTo>
                    <a:pt x="563264" y="1054320"/>
                  </a:lnTo>
                  <a:lnTo>
                    <a:pt x="571203" y="1034954"/>
                  </a:lnTo>
                  <a:lnTo>
                    <a:pt x="579777" y="1015906"/>
                  </a:lnTo>
                  <a:lnTo>
                    <a:pt x="588351" y="996540"/>
                  </a:lnTo>
                  <a:lnTo>
                    <a:pt x="597242" y="977492"/>
                  </a:lnTo>
                  <a:lnTo>
                    <a:pt x="606134" y="958761"/>
                  </a:lnTo>
                  <a:lnTo>
                    <a:pt x="615978" y="940030"/>
                  </a:lnTo>
                  <a:lnTo>
                    <a:pt x="625505" y="921299"/>
                  </a:lnTo>
                  <a:lnTo>
                    <a:pt x="635032" y="902569"/>
                  </a:lnTo>
                  <a:lnTo>
                    <a:pt x="645194" y="884155"/>
                  </a:lnTo>
                  <a:lnTo>
                    <a:pt x="655356" y="866060"/>
                  </a:lnTo>
                  <a:lnTo>
                    <a:pt x="665835" y="847964"/>
                  </a:lnTo>
                  <a:lnTo>
                    <a:pt x="676632" y="829868"/>
                  </a:lnTo>
                  <a:lnTo>
                    <a:pt x="687429" y="812090"/>
                  </a:lnTo>
                  <a:lnTo>
                    <a:pt x="698544" y="794311"/>
                  </a:lnTo>
                  <a:lnTo>
                    <a:pt x="709976" y="776215"/>
                  </a:lnTo>
                  <a:lnTo>
                    <a:pt x="721408" y="758755"/>
                  </a:lnTo>
                  <a:lnTo>
                    <a:pt x="733476" y="741611"/>
                  </a:lnTo>
                  <a:lnTo>
                    <a:pt x="745225" y="724468"/>
                  </a:lnTo>
                  <a:lnTo>
                    <a:pt x="757293" y="707324"/>
                  </a:lnTo>
                  <a:lnTo>
                    <a:pt x="769995" y="690498"/>
                  </a:lnTo>
                  <a:lnTo>
                    <a:pt x="782380" y="673672"/>
                  </a:lnTo>
                  <a:lnTo>
                    <a:pt x="795400" y="657164"/>
                  </a:lnTo>
                  <a:lnTo>
                    <a:pt x="808102" y="640973"/>
                  </a:lnTo>
                  <a:lnTo>
                    <a:pt x="821440" y="624464"/>
                  </a:lnTo>
                  <a:lnTo>
                    <a:pt x="835095" y="608591"/>
                  </a:lnTo>
                  <a:lnTo>
                    <a:pt x="848432" y="592400"/>
                  </a:lnTo>
                  <a:lnTo>
                    <a:pt x="862405" y="576526"/>
                  </a:lnTo>
                  <a:lnTo>
                    <a:pt x="876060" y="560970"/>
                  </a:lnTo>
                  <a:lnTo>
                    <a:pt x="890350" y="545414"/>
                  </a:lnTo>
                  <a:lnTo>
                    <a:pt x="904958" y="530176"/>
                  </a:lnTo>
                  <a:lnTo>
                    <a:pt x="919566" y="515255"/>
                  </a:lnTo>
                  <a:lnTo>
                    <a:pt x="933856" y="500333"/>
                  </a:lnTo>
                  <a:lnTo>
                    <a:pt x="948781" y="485730"/>
                  </a:lnTo>
                  <a:lnTo>
                    <a:pt x="964024" y="470809"/>
                  </a:lnTo>
                  <a:lnTo>
                    <a:pt x="979584" y="456840"/>
                  </a:lnTo>
                  <a:lnTo>
                    <a:pt x="994510" y="442554"/>
                  </a:lnTo>
                  <a:lnTo>
                    <a:pt x="1010388" y="428903"/>
                  </a:lnTo>
                  <a:lnTo>
                    <a:pt x="1026266" y="414934"/>
                  </a:lnTo>
                  <a:lnTo>
                    <a:pt x="1042144" y="400965"/>
                  </a:lnTo>
                  <a:lnTo>
                    <a:pt x="1058339" y="387949"/>
                  </a:lnTo>
                  <a:lnTo>
                    <a:pt x="1074535" y="374615"/>
                  </a:lnTo>
                  <a:lnTo>
                    <a:pt x="1091048" y="361599"/>
                  </a:lnTo>
                  <a:lnTo>
                    <a:pt x="1107561" y="348900"/>
                  </a:lnTo>
                  <a:lnTo>
                    <a:pt x="1124391" y="336201"/>
                  </a:lnTo>
                  <a:lnTo>
                    <a:pt x="1141222" y="323820"/>
                  </a:lnTo>
                  <a:lnTo>
                    <a:pt x="1158370" y="311756"/>
                  </a:lnTo>
                  <a:lnTo>
                    <a:pt x="1175519" y="299375"/>
                  </a:lnTo>
                  <a:lnTo>
                    <a:pt x="1192984" y="287946"/>
                  </a:lnTo>
                  <a:lnTo>
                    <a:pt x="1210450" y="276517"/>
                  </a:lnTo>
                  <a:lnTo>
                    <a:pt x="1227916" y="264770"/>
                  </a:lnTo>
                  <a:lnTo>
                    <a:pt x="1245699" y="253976"/>
                  </a:lnTo>
                  <a:lnTo>
                    <a:pt x="1263800" y="242865"/>
                  </a:lnTo>
                  <a:lnTo>
                    <a:pt x="1281584" y="232071"/>
                  </a:lnTo>
                  <a:lnTo>
                    <a:pt x="1299684" y="221594"/>
                  </a:lnTo>
                  <a:lnTo>
                    <a:pt x="1318420" y="211435"/>
                  </a:lnTo>
                  <a:lnTo>
                    <a:pt x="1336839" y="201594"/>
                  </a:lnTo>
                  <a:lnTo>
                    <a:pt x="1355257" y="191752"/>
                  </a:lnTo>
                  <a:lnTo>
                    <a:pt x="1373676" y="181911"/>
                  </a:lnTo>
                  <a:lnTo>
                    <a:pt x="1392412" y="172704"/>
                  </a:lnTo>
                  <a:lnTo>
                    <a:pt x="1411783" y="163497"/>
                  </a:lnTo>
                  <a:lnTo>
                    <a:pt x="1430519" y="154608"/>
                  </a:lnTo>
                  <a:lnTo>
                    <a:pt x="1449573" y="146037"/>
                  </a:lnTo>
                  <a:lnTo>
                    <a:pt x="1468944" y="137782"/>
                  </a:lnTo>
                  <a:lnTo>
                    <a:pt x="1488315" y="129528"/>
                  </a:lnTo>
                  <a:lnTo>
                    <a:pt x="1507686" y="121591"/>
                  </a:lnTo>
                  <a:lnTo>
                    <a:pt x="1527057" y="113972"/>
                  </a:lnTo>
                  <a:lnTo>
                    <a:pt x="1547063" y="106670"/>
                  </a:lnTo>
                  <a:lnTo>
                    <a:pt x="1566434" y="99368"/>
                  </a:lnTo>
                  <a:lnTo>
                    <a:pt x="1586123" y="92384"/>
                  </a:lnTo>
                  <a:lnTo>
                    <a:pt x="1606447" y="85717"/>
                  </a:lnTo>
                  <a:lnTo>
                    <a:pt x="1626136" y="79368"/>
                  </a:lnTo>
                  <a:lnTo>
                    <a:pt x="1646142" y="73336"/>
                  </a:lnTo>
                  <a:lnTo>
                    <a:pt x="1666466" y="67304"/>
                  </a:lnTo>
                  <a:lnTo>
                    <a:pt x="1686472" y="61272"/>
                  </a:lnTo>
                  <a:lnTo>
                    <a:pt x="1706796" y="56192"/>
                  </a:lnTo>
                  <a:lnTo>
                    <a:pt x="1727120" y="50795"/>
                  </a:lnTo>
                  <a:lnTo>
                    <a:pt x="1747444" y="45716"/>
                  </a:lnTo>
                  <a:lnTo>
                    <a:pt x="1768085" y="41271"/>
                  </a:lnTo>
                  <a:lnTo>
                    <a:pt x="1788409" y="36509"/>
                  </a:lnTo>
                  <a:lnTo>
                    <a:pt x="1809050" y="32699"/>
                  </a:lnTo>
                  <a:lnTo>
                    <a:pt x="1829374" y="28572"/>
                  </a:lnTo>
                  <a:lnTo>
                    <a:pt x="1850333" y="25080"/>
                  </a:lnTo>
                  <a:lnTo>
                    <a:pt x="1870974" y="21588"/>
                  </a:lnTo>
                  <a:lnTo>
                    <a:pt x="1891616" y="18096"/>
                  </a:lnTo>
                  <a:lnTo>
                    <a:pt x="1912257" y="15556"/>
                  </a:lnTo>
                  <a:lnTo>
                    <a:pt x="1933216" y="12381"/>
                  </a:lnTo>
                  <a:lnTo>
                    <a:pt x="1954175" y="10159"/>
                  </a:lnTo>
                  <a:lnTo>
                    <a:pt x="1974816" y="8254"/>
                  </a:lnTo>
                  <a:lnTo>
                    <a:pt x="1995775" y="6349"/>
                  </a:lnTo>
                  <a:lnTo>
                    <a:pt x="2016417" y="4762"/>
                  </a:lnTo>
                  <a:lnTo>
                    <a:pt x="2037693" y="2857"/>
                  </a:lnTo>
                  <a:lnTo>
                    <a:pt x="2058334" y="1905"/>
                  </a:lnTo>
                  <a:lnTo>
                    <a:pt x="2079611" y="952"/>
                  </a:lnTo>
                  <a:lnTo>
                    <a:pt x="2100252" y="317"/>
                  </a:lnTo>
                  <a:lnTo>
                    <a:pt x="2121529"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11276" name="文本框 4"/>
            <p:cNvSpPr txBox="1"/>
            <p:nvPr/>
          </p:nvSpPr>
          <p:spPr>
            <a:xfrm>
              <a:off x="4493" y="2340"/>
              <a:ext cx="8316" cy="266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800" b="0" dirty="0">
                  <a:solidFill>
                    <a:srgbClr val="111111"/>
                  </a:solidFill>
                  <a:latin typeface="华文中宋" panose="02010600040101010101" pitchFamily="2" charset="-122"/>
                  <a:ea typeface="华文中宋" panose="02010600040101010101" pitchFamily="2" charset="-122"/>
                </a:rPr>
                <a:t>2011年4月原卫生部制定了</a:t>
              </a:r>
              <a:r>
                <a:rPr lang="zh-CN" altLang="zh-CN" sz="1800" b="0" dirty="0">
                  <a:solidFill>
                    <a:srgbClr val="FF0000"/>
                  </a:solidFill>
                  <a:latin typeface="华文中宋" panose="02010600040101010101" pitchFamily="2" charset="-122"/>
                  <a:ea typeface="华文中宋" panose="02010600040101010101" pitchFamily="2" charset="-122"/>
                </a:rPr>
                <a:t>《综合医院康复医学科建设与管理指南》和《综合医院康复医学科基本标准》</a:t>
              </a:r>
              <a:r>
                <a:rPr lang="zh-CN" altLang="zh-CN" sz="1800" b="0" dirty="0">
                  <a:solidFill>
                    <a:srgbClr val="111111"/>
                  </a:solidFill>
                  <a:latin typeface="华文中宋" panose="02010600040101010101" pitchFamily="2" charset="-122"/>
                  <a:ea typeface="华文中宋" panose="02010600040101010101" pitchFamily="2" charset="-122"/>
                </a:rPr>
                <a:t>，进一步指导和规范了我国综合医院康复医学科的建设，同时，国家在康复医学领域的政策支持也极大地促进了学科的发展。</a:t>
              </a:r>
              <a:endParaRPr lang="zh-CN" altLang="zh-CN" sz="18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endParaRPr lang="zh-CN" altLang="en-US" sz="1400" b="0" dirty="0">
                <a:solidFill>
                  <a:srgbClr val="858585"/>
                </a:solidFill>
                <a:latin typeface="华文中宋" panose="02010600040101010101" pitchFamily="2" charset="-122"/>
                <a:ea typeface="华文中宋" panose="02010600040101010101" pitchFamily="2" charset="-122"/>
              </a:endParaRPr>
            </a:p>
          </p:txBody>
        </p:sp>
      </p:grpSp>
      <p:grpSp>
        <p:nvGrpSpPr>
          <p:cNvPr id="7" name="组合 29"/>
          <p:cNvGrpSpPr/>
          <p:nvPr/>
        </p:nvGrpSpPr>
        <p:grpSpPr>
          <a:xfrm>
            <a:off x="2143125" y="3587750"/>
            <a:ext cx="7200900" cy="2101849"/>
            <a:chOff x="1643" y="4997"/>
            <a:chExt cx="11167" cy="3308"/>
          </a:xfrm>
        </p:grpSpPr>
        <p:sp>
          <p:nvSpPr>
            <p:cNvPr id="10" name="椭圆 9"/>
            <p:cNvSpPr/>
            <p:nvPr/>
          </p:nvSpPr>
          <p:spPr>
            <a:xfrm>
              <a:off x="1643" y="4997"/>
              <a:ext cx="2155" cy="215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endParaRPr lang="en-US" altLang="en-US" dirty="0">
                <a:solidFill>
                  <a:srgbClr val="FFFFFF"/>
                </a:solidFill>
                <a:latin typeface="Arial" panose="020B0604020202020204" pitchFamily="34" charset="0"/>
              </a:endParaRPr>
            </a:p>
          </p:txBody>
        </p:sp>
        <p:grpSp>
          <p:nvGrpSpPr>
            <p:cNvPr id="8" name="Group 292"/>
            <p:cNvGrpSpPr>
              <a:grpSpLocks noChangeAspect="1"/>
            </p:cNvGrpSpPr>
            <p:nvPr/>
          </p:nvGrpSpPr>
          <p:grpSpPr bwMode="auto">
            <a:xfrm>
              <a:off x="2448" y="5803"/>
              <a:ext cx="546" cy="544"/>
              <a:chOff x="13529" y="6556"/>
              <a:chExt cx="402" cy="400"/>
            </a:xfrm>
            <a:solidFill>
              <a:schemeClr val="bg1"/>
            </a:solidFill>
          </p:grpSpPr>
          <p:sp>
            <p:nvSpPr>
              <p:cNvPr id="21" name="Freeform 294"/>
              <p:cNvSpPr/>
              <p:nvPr/>
            </p:nvSpPr>
            <p:spPr bwMode="auto">
              <a:xfrm>
                <a:off x="13658" y="6556"/>
                <a:ext cx="273" cy="249"/>
              </a:xfrm>
              <a:custGeom>
                <a:avLst/>
                <a:gdLst>
                  <a:gd name="T0" fmla="*/ 1715 w 2459"/>
                  <a:gd name="T1" fmla="*/ 10 h 2246"/>
                  <a:gd name="T2" fmla="*/ 1914 w 2459"/>
                  <a:gd name="T3" fmla="*/ 66 h 2246"/>
                  <a:gd name="T4" fmla="*/ 2094 w 2459"/>
                  <a:gd name="T5" fmla="*/ 167 h 2246"/>
                  <a:gd name="T6" fmla="*/ 2250 w 2459"/>
                  <a:gd name="T7" fmla="*/ 310 h 2246"/>
                  <a:gd name="T8" fmla="*/ 2366 w 2459"/>
                  <a:gd name="T9" fmla="*/ 486 h 2246"/>
                  <a:gd name="T10" fmla="*/ 2435 w 2459"/>
                  <a:gd name="T11" fmla="*/ 677 h 2246"/>
                  <a:gd name="T12" fmla="*/ 2459 w 2459"/>
                  <a:gd name="T13" fmla="*/ 878 h 2246"/>
                  <a:gd name="T14" fmla="*/ 2435 w 2459"/>
                  <a:gd name="T15" fmla="*/ 1080 h 2246"/>
                  <a:gd name="T16" fmla="*/ 2366 w 2459"/>
                  <a:gd name="T17" fmla="*/ 1272 h 2246"/>
                  <a:gd name="T18" fmla="*/ 2250 w 2459"/>
                  <a:gd name="T19" fmla="*/ 1447 h 2246"/>
                  <a:gd name="T20" fmla="*/ 1857 w 2459"/>
                  <a:gd name="T21" fmla="*/ 1838 h 2246"/>
                  <a:gd name="T22" fmla="*/ 1767 w 2459"/>
                  <a:gd name="T23" fmla="*/ 1870 h 2246"/>
                  <a:gd name="T24" fmla="*/ 1672 w 2459"/>
                  <a:gd name="T25" fmla="*/ 1853 h 2246"/>
                  <a:gd name="T26" fmla="*/ 1595 w 2459"/>
                  <a:gd name="T27" fmla="*/ 1790 h 2246"/>
                  <a:gd name="T28" fmla="*/ 1562 w 2459"/>
                  <a:gd name="T29" fmla="*/ 1700 h 2246"/>
                  <a:gd name="T30" fmla="*/ 1579 w 2459"/>
                  <a:gd name="T31" fmla="*/ 1605 h 2246"/>
                  <a:gd name="T32" fmla="*/ 1934 w 2459"/>
                  <a:gd name="T33" fmla="*/ 1235 h 2246"/>
                  <a:gd name="T34" fmla="*/ 2029 w 2459"/>
                  <a:gd name="T35" fmla="*/ 1104 h 2246"/>
                  <a:gd name="T36" fmla="*/ 2076 w 2459"/>
                  <a:gd name="T37" fmla="*/ 955 h 2246"/>
                  <a:gd name="T38" fmla="*/ 2076 w 2459"/>
                  <a:gd name="T39" fmla="*/ 802 h 2246"/>
                  <a:gd name="T40" fmla="*/ 2029 w 2459"/>
                  <a:gd name="T41" fmla="*/ 652 h 2246"/>
                  <a:gd name="T42" fmla="*/ 1934 w 2459"/>
                  <a:gd name="T43" fmla="*/ 522 h 2246"/>
                  <a:gd name="T44" fmla="*/ 1815 w 2459"/>
                  <a:gd name="T45" fmla="*/ 433 h 2246"/>
                  <a:gd name="T46" fmla="*/ 1676 w 2459"/>
                  <a:gd name="T47" fmla="*/ 384 h 2246"/>
                  <a:gd name="T48" fmla="*/ 1526 w 2459"/>
                  <a:gd name="T49" fmla="*/ 376 h 2246"/>
                  <a:gd name="T50" fmla="*/ 1382 w 2459"/>
                  <a:gd name="T51" fmla="*/ 412 h 2246"/>
                  <a:gd name="T52" fmla="*/ 1255 w 2459"/>
                  <a:gd name="T53" fmla="*/ 488 h 2246"/>
                  <a:gd name="T54" fmla="*/ 487 w 2459"/>
                  <a:gd name="T55" fmla="*/ 1255 h 2246"/>
                  <a:gd name="T56" fmla="*/ 408 w 2459"/>
                  <a:gd name="T57" fmla="*/ 1393 h 2246"/>
                  <a:gd name="T58" fmla="*/ 376 w 2459"/>
                  <a:gd name="T59" fmla="*/ 1544 h 2246"/>
                  <a:gd name="T60" fmla="*/ 392 w 2459"/>
                  <a:gd name="T61" fmla="*/ 1698 h 2246"/>
                  <a:gd name="T62" fmla="*/ 455 w 2459"/>
                  <a:gd name="T63" fmla="*/ 1841 h 2246"/>
                  <a:gd name="T64" fmla="*/ 545 w 2459"/>
                  <a:gd name="T65" fmla="*/ 1953 h 2246"/>
                  <a:gd name="T66" fmla="*/ 578 w 2459"/>
                  <a:gd name="T67" fmla="*/ 2043 h 2246"/>
                  <a:gd name="T68" fmla="*/ 562 w 2459"/>
                  <a:gd name="T69" fmla="*/ 2136 h 2246"/>
                  <a:gd name="T70" fmla="*/ 501 w 2459"/>
                  <a:gd name="T71" fmla="*/ 2211 h 2246"/>
                  <a:gd name="T72" fmla="*/ 419 w 2459"/>
                  <a:gd name="T73" fmla="*/ 2244 h 2246"/>
                  <a:gd name="T74" fmla="*/ 333 w 2459"/>
                  <a:gd name="T75" fmla="*/ 2237 h 2246"/>
                  <a:gd name="T76" fmla="*/ 257 w 2459"/>
                  <a:gd name="T77" fmla="*/ 2191 h 2246"/>
                  <a:gd name="T78" fmla="*/ 126 w 2459"/>
                  <a:gd name="T79" fmla="*/ 2024 h 2246"/>
                  <a:gd name="T80" fmla="*/ 41 w 2459"/>
                  <a:gd name="T81" fmla="*/ 1837 h 2246"/>
                  <a:gd name="T82" fmla="*/ 2 w 2459"/>
                  <a:gd name="T83" fmla="*/ 1638 h 2246"/>
                  <a:gd name="T84" fmla="*/ 10 w 2459"/>
                  <a:gd name="T85" fmla="*/ 1435 h 2246"/>
                  <a:gd name="T86" fmla="*/ 63 w 2459"/>
                  <a:gd name="T87" fmla="*/ 1239 h 2246"/>
                  <a:gd name="T88" fmla="*/ 164 w 2459"/>
                  <a:gd name="T89" fmla="*/ 1058 h 2246"/>
                  <a:gd name="T90" fmla="*/ 952 w 2459"/>
                  <a:gd name="T91" fmla="*/ 257 h 2246"/>
                  <a:gd name="T92" fmla="*/ 1116 w 2459"/>
                  <a:gd name="T93" fmla="*/ 128 h 2246"/>
                  <a:gd name="T94" fmla="*/ 1302 w 2459"/>
                  <a:gd name="T95" fmla="*/ 43 h 2246"/>
                  <a:gd name="T96" fmla="*/ 1506 w 2459"/>
                  <a:gd name="T97" fmla="*/ 2 h 2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9" h="2246">
                    <a:moveTo>
                      <a:pt x="1576" y="0"/>
                    </a:moveTo>
                    <a:lnTo>
                      <a:pt x="1647" y="2"/>
                    </a:lnTo>
                    <a:lnTo>
                      <a:pt x="1715" y="10"/>
                    </a:lnTo>
                    <a:lnTo>
                      <a:pt x="1783" y="24"/>
                    </a:lnTo>
                    <a:lnTo>
                      <a:pt x="1849" y="43"/>
                    </a:lnTo>
                    <a:lnTo>
                      <a:pt x="1914" y="66"/>
                    </a:lnTo>
                    <a:lnTo>
                      <a:pt x="1977" y="95"/>
                    </a:lnTo>
                    <a:lnTo>
                      <a:pt x="2037" y="128"/>
                    </a:lnTo>
                    <a:lnTo>
                      <a:pt x="2094" y="167"/>
                    </a:lnTo>
                    <a:lnTo>
                      <a:pt x="2149" y="209"/>
                    </a:lnTo>
                    <a:lnTo>
                      <a:pt x="2201" y="257"/>
                    </a:lnTo>
                    <a:lnTo>
                      <a:pt x="2250" y="310"/>
                    </a:lnTo>
                    <a:lnTo>
                      <a:pt x="2293" y="366"/>
                    </a:lnTo>
                    <a:lnTo>
                      <a:pt x="2333" y="424"/>
                    </a:lnTo>
                    <a:lnTo>
                      <a:pt x="2366" y="486"/>
                    </a:lnTo>
                    <a:lnTo>
                      <a:pt x="2394" y="548"/>
                    </a:lnTo>
                    <a:lnTo>
                      <a:pt x="2418" y="612"/>
                    </a:lnTo>
                    <a:lnTo>
                      <a:pt x="2435" y="677"/>
                    </a:lnTo>
                    <a:lnTo>
                      <a:pt x="2449" y="744"/>
                    </a:lnTo>
                    <a:lnTo>
                      <a:pt x="2457" y="811"/>
                    </a:lnTo>
                    <a:lnTo>
                      <a:pt x="2459" y="878"/>
                    </a:lnTo>
                    <a:lnTo>
                      <a:pt x="2457" y="946"/>
                    </a:lnTo>
                    <a:lnTo>
                      <a:pt x="2449" y="1013"/>
                    </a:lnTo>
                    <a:lnTo>
                      <a:pt x="2435" y="1080"/>
                    </a:lnTo>
                    <a:lnTo>
                      <a:pt x="2418" y="1146"/>
                    </a:lnTo>
                    <a:lnTo>
                      <a:pt x="2394" y="1209"/>
                    </a:lnTo>
                    <a:lnTo>
                      <a:pt x="2366" y="1272"/>
                    </a:lnTo>
                    <a:lnTo>
                      <a:pt x="2333" y="1333"/>
                    </a:lnTo>
                    <a:lnTo>
                      <a:pt x="2293" y="1392"/>
                    </a:lnTo>
                    <a:lnTo>
                      <a:pt x="2250" y="1447"/>
                    </a:lnTo>
                    <a:lnTo>
                      <a:pt x="2201" y="1500"/>
                    </a:lnTo>
                    <a:lnTo>
                      <a:pt x="1883" y="1816"/>
                    </a:lnTo>
                    <a:lnTo>
                      <a:pt x="1857" y="1838"/>
                    </a:lnTo>
                    <a:lnTo>
                      <a:pt x="1828" y="1853"/>
                    </a:lnTo>
                    <a:lnTo>
                      <a:pt x="1798" y="1865"/>
                    </a:lnTo>
                    <a:lnTo>
                      <a:pt x="1767" y="1870"/>
                    </a:lnTo>
                    <a:lnTo>
                      <a:pt x="1734" y="1870"/>
                    </a:lnTo>
                    <a:lnTo>
                      <a:pt x="1702" y="1865"/>
                    </a:lnTo>
                    <a:lnTo>
                      <a:pt x="1672" y="1853"/>
                    </a:lnTo>
                    <a:lnTo>
                      <a:pt x="1642" y="1838"/>
                    </a:lnTo>
                    <a:lnTo>
                      <a:pt x="1617" y="1816"/>
                    </a:lnTo>
                    <a:lnTo>
                      <a:pt x="1595" y="1790"/>
                    </a:lnTo>
                    <a:lnTo>
                      <a:pt x="1579" y="1761"/>
                    </a:lnTo>
                    <a:lnTo>
                      <a:pt x="1568" y="1731"/>
                    </a:lnTo>
                    <a:lnTo>
                      <a:pt x="1562" y="1700"/>
                    </a:lnTo>
                    <a:lnTo>
                      <a:pt x="1562" y="1668"/>
                    </a:lnTo>
                    <a:lnTo>
                      <a:pt x="1568" y="1636"/>
                    </a:lnTo>
                    <a:lnTo>
                      <a:pt x="1579" y="1605"/>
                    </a:lnTo>
                    <a:lnTo>
                      <a:pt x="1595" y="1577"/>
                    </a:lnTo>
                    <a:lnTo>
                      <a:pt x="1617" y="1551"/>
                    </a:lnTo>
                    <a:lnTo>
                      <a:pt x="1934" y="1235"/>
                    </a:lnTo>
                    <a:lnTo>
                      <a:pt x="1971" y="1195"/>
                    </a:lnTo>
                    <a:lnTo>
                      <a:pt x="2003" y="1150"/>
                    </a:lnTo>
                    <a:lnTo>
                      <a:pt x="2029" y="1104"/>
                    </a:lnTo>
                    <a:lnTo>
                      <a:pt x="2051" y="1057"/>
                    </a:lnTo>
                    <a:lnTo>
                      <a:pt x="2066" y="1006"/>
                    </a:lnTo>
                    <a:lnTo>
                      <a:pt x="2076" y="955"/>
                    </a:lnTo>
                    <a:lnTo>
                      <a:pt x="2082" y="904"/>
                    </a:lnTo>
                    <a:lnTo>
                      <a:pt x="2082" y="853"/>
                    </a:lnTo>
                    <a:lnTo>
                      <a:pt x="2076" y="802"/>
                    </a:lnTo>
                    <a:lnTo>
                      <a:pt x="2066" y="750"/>
                    </a:lnTo>
                    <a:lnTo>
                      <a:pt x="2051" y="700"/>
                    </a:lnTo>
                    <a:lnTo>
                      <a:pt x="2029" y="652"/>
                    </a:lnTo>
                    <a:lnTo>
                      <a:pt x="2003" y="607"/>
                    </a:lnTo>
                    <a:lnTo>
                      <a:pt x="1971" y="562"/>
                    </a:lnTo>
                    <a:lnTo>
                      <a:pt x="1934" y="522"/>
                    </a:lnTo>
                    <a:lnTo>
                      <a:pt x="1897" y="488"/>
                    </a:lnTo>
                    <a:lnTo>
                      <a:pt x="1857" y="459"/>
                    </a:lnTo>
                    <a:lnTo>
                      <a:pt x="1815" y="433"/>
                    </a:lnTo>
                    <a:lnTo>
                      <a:pt x="1770" y="412"/>
                    </a:lnTo>
                    <a:lnTo>
                      <a:pt x="1724" y="395"/>
                    </a:lnTo>
                    <a:lnTo>
                      <a:pt x="1676" y="384"/>
                    </a:lnTo>
                    <a:lnTo>
                      <a:pt x="1627" y="376"/>
                    </a:lnTo>
                    <a:lnTo>
                      <a:pt x="1576" y="374"/>
                    </a:lnTo>
                    <a:lnTo>
                      <a:pt x="1526" y="376"/>
                    </a:lnTo>
                    <a:lnTo>
                      <a:pt x="1477" y="384"/>
                    </a:lnTo>
                    <a:lnTo>
                      <a:pt x="1429" y="395"/>
                    </a:lnTo>
                    <a:lnTo>
                      <a:pt x="1382" y="412"/>
                    </a:lnTo>
                    <a:lnTo>
                      <a:pt x="1338" y="433"/>
                    </a:lnTo>
                    <a:lnTo>
                      <a:pt x="1296" y="459"/>
                    </a:lnTo>
                    <a:lnTo>
                      <a:pt x="1255" y="488"/>
                    </a:lnTo>
                    <a:lnTo>
                      <a:pt x="1219" y="522"/>
                    </a:lnTo>
                    <a:lnTo>
                      <a:pt x="524" y="1213"/>
                    </a:lnTo>
                    <a:lnTo>
                      <a:pt x="487" y="1255"/>
                    </a:lnTo>
                    <a:lnTo>
                      <a:pt x="455" y="1298"/>
                    </a:lnTo>
                    <a:lnTo>
                      <a:pt x="429" y="1344"/>
                    </a:lnTo>
                    <a:lnTo>
                      <a:pt x="408" y="1393"/>
                    </a:lnTo>
                    <a:lnTo>
                      <a:pt x="392" y="1442"/>
                    </a:lnTo>
                    <a:lnTo>
                      <a:pt x="381" y="1493"/>
                    </a:lnTo>
                    <a:lnTo>
                      <a:pt x="376" y="1544"/>
                    </a:lnTo>
                    <a:lnTo>
                      <a:pt x="376" y="1595"/>
                    </a:lnTo>
                    <a:lnTo>
                      <a:pt x="381" y="1648"/>
                    </a:lnTo>
                    <a:lnTo>
                      <a:pt x="392" y="1698"/>
                    </a:lnTo>
                    <a:lnTo>
                      <a:pt x="408" y="1748"/>
                    </a:lnTo>
                    <a:lnTo>
                      <a:pt x="429" y="1796"/>
                    </a:lnTo>
                    <a:lnTo>
                      <a:pt x="455" y="1841"/>
                    </a:lnTo>
                    <a:lnTo>
                      <a:pt x="487" y="1886"/>
                    </a:lnTo>
                    <a:lnTo>
                      <a:pt x="524" y="1926"/>
                    </a:lnTo>
                    <a:lnTo>
                      <a:pt x="545" y="1953"/>
                    </a:lnTo>
                    <a:lnTo>
                      <a:pt x="562" y="1980"/>
                    </a:lnTo>
                    <a:lnTo>
                      <a:pt x="572" y="2012"/>
                    </a:lnTo>
                    <a:lnTo>
                      <a:pt x="578" y="2043"/>
                    </a:lnTo>
                    <a:lnTo>
                      <a:pt x="578" y="2075"/>
                    </a:lnTo>
                    <a:lnTo>
                      <a:pt x="572" y="2106"/>
                    </a:lnTo>
                    <a:lnTo>
                      <a:pt x="562" y="2136"/>
                    </a:lnTo>
                    <a:lnTo>
                      <a:pt x="545" y="2165"/>
                    </a:lnTo>
                    <a:lnTo>
                      <a:pt x="524" y="2191"/>
                    </a:lnTo>
                    <a:lnTo>
                      <a:pt x="501" y="2211"/>
                    </a:lnTo>
                    <a:lnTo>
                      <a:pt x="475" y="2226"/>
                    </a:lnTo>
                    <a:lnTo>
                      <a:pt x="448" y="2237"/>
                    </a:lnTo>
                    <a:lnTo>
                      <a:pt x="419" y="2244"/>
                    </a:lnTo>
                    <a:lnTo>
                      <a:pt x="390" y="2246"/>
                    </a:lnTo>
                    <a:lnTo>
                      <a:pt x="362" y="2244"/>
                    </a:lnTo>
                    <a:lnTo>
                      <a:pt x="333" y="2237"/>
                    </a:lnTo>
                    <a:lnTo>
                      <a:pt x="306" y="2226"/>
                    </a:lnTo>
                    <a:lnTo>
                      <a:pt x="280" y="2211"/>
                    </a:lnTo>
                    <a:lnTo>
                      <a:pt x="257" y="2191"/>
                    </a:lnTo>
                    <a:lnTo>
                      <a:pt x="209" y="2138"/>
                    </a:lnTo>
                    <a:lnTo>
                      <a:pt x="164" y="2083"/>
                    </a:lnTo>
                    <a:lnTo>
                      <a:pt x="126" y="2024"/>
                    </a:lnTo>
                    <a:lnTo>
                      <a:pt x="92" y="1964"/>
                    </a:lnTo>
                    <a:lnTo>
                      <a:pt x="63" y="1900"/>
                    </a:lnTo>
                    <a:lnTo>
                      <a:pt x="41" y="1837"/>
                    </a:lnTo>
                    <a:lnTo>
                      <a:pt x="22" y="1771"/>
                    </a:lnTo>
                    <a:lnTo>
                      <a:pt x="10" y="1704"/>
                    </a:lnTo>
                    <a:lnTo>
                      <a:pt x="2" y="1638"/>
                    </a:lnTo>
                    <a:lnTo>
                      <a:pt x="0" y="1570"/>
                    </a:lnTo>
                    <a:lnTo>
                      <a:pt x="2" y="1503"/>
                    </a:lnTo>
                    <a:lnTo>
                      <a:pt x="10" y="1435"/>
                    </a:lnTo>
                    <a:lnTo>
                      <a:pt x="22" y="1369"/>
                    </a:lnTo>
                    <a:lnTo>
                      <a:pt x="41" y="1304"/>
                    </a:lnTo>
                    <a:lnTo>
                      <a:pt x="63" y="1239"/>
                    </a:lnTo>
                    <a:lnTo>
                      <a:pt x="92" y="1177"/>
                    </a:lnTo>
                    <a:lnTo>
                      <a:pt x="126" y="1116"/>
                    </a:lnTo>
                    <a:lnTo>
                      <a:pt x="164" y="1058"/>
                    </a:lnTo>
                    <a:lnTo>
                      <a:pt x="209" y="1001"/>
                    </a:lnTo>
                    <a:lnTo>
                      <a:pt x="257" y="949"/>
                    </a:lnTo>
                    <a:lnTo>
                      <a:pt x="952" y="257"/>
                    </a:lnTo>
                    <a:lnTo>
                      <a:pt x="1004" y="209"/>
                    </a:lnTo>
                    <a:lnTo>
                      <a:pt x="1059" y="167"/>
                    </a:lnTo>
                    <a:lnTo>
                      <a:pt x="1116" y="128"/>
                    </a:lnTo>
                    <a:lnTo>
                      <a:pt x="1176" y="95"/>
                    </a:lnTo>
                    <a:lnTo>
                      <a:pt x="1239" y="66"/>
                    </a:lnTo>
                    <a:lnTo>
                      <a:pt x="1302" y="43"/>
                    </a:lnTo>
                    <a:lnTo>
                      <a:pt x="1368" y="24"/>
                    </a:lnTo>
                    <a:lnTo>
                      <a:pt x="1437" y="10"/>
                    </a:lnTo>
                    <a:lnTo>
                      <a:pt x="1506" y="2"/>
                    </a:lnTo>
                    <a:lnTo>
                      <a:pt x="1576" y="0"/>
                    </a:lnTo>
                    <a:close/>
                  </a:path>
                </a:pathLst>
              </a:custGeom>
              <a:grpFill/>
              <a:ln w="0">
                <a:noFill/>
                <a:prstDash val="solid"/>
                <a:round/>
              </a:ln>
            </p:spPr>
            <p:txBody>
              <a:bodyPr lIns="68580" tIns="34290" rIns="68580" bIns="34290"/>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22" name="Freeform 295"/>
              <p:cNvSpPr>
                <a:spLocks noEditPoints="1"/>
              </p:cNvSpPr>
              <p:nvPr/>
            </p:nvSpPr>
            <p:spPr bwMode="auto">
              <a:xfrm>
                <a:off x="13529" y="6706"/>
                <a:ext cx="273" cy="250"/>
              </a:xfrm>
              <a:custGeom>
                <a:avLst/>
                <a:gdLst>
                  <a:gd name="T0" fmla="*/ 882 w 2460"/>
                  <a:gd name="T1" fmla="*/ 2246 h 2246"/>
                  <a:gd name="T2" fmla="*/ 2085 w 2460"/>
                  <a:gd name="T3" fmla="*/ 0 h 2246"/>
                  <a:gd name="T4" fmla="*/ 2176 w 2460"/>
                  <a:gd name="T5" fmla="*/ 33 h 2246"/>
                  <a:gd name="T6" fmla="*/ 2295 w 2460"/>
                  <a:gd name="T7" fmla="*/ 163 h 2246"/>
                  <a:gd name="T8" fmla="*/ 2395 w 2460"/>
                  <a:gd name="T9" fmla="*/ 345 h 2246"/>
                  <a:gd name="T10" fmla="*/ 2449 w 2460"/>
                  <a:gd name="T11" fmla="*/ 541 h 2246"/>
                  <a:gd name="T12" fmla="*/ 2457 w 2460"/>
                  <a:gd name="T13" fmla="*/ 743 h 2246"/>
                  <a:gd name="T14" fmla="*/ 2419 w 2460"/>
                  <a:gd name="T15" fmla="*/ 943 h 2246"/>
                  <a:gd name="T16" fmla="*/ 2333 w 2460"/>
                  <a:gd name="T17" fmla="*/ 1130 h 2246"/>
                  <a:gd name="T18" fmla="*/ 2202 w 2460"/>
                  <a:gd name="T19" fmla="*/ 1298 h 2246"/>
                  <a:gd name="T20" fmla="*/ 1400 w 2460"/>
                  <a:gd name="T21" fmla="*/ 2079 h 2246"/>
                  <a:gd name="T22" fmla="*/ 1221 w 2460"/>
                  <a:gd name="T23" fmla="*/ 2179 h 2246"/>
                  <a:gd name="T24" fmla="*/ 1022 w 2460"/>
                  <a:gd name="T25" fmla="*/ 2235 h 2246"/>
                  <a:gd name="T26" fmla="*/ 813 w 2460"/>
                  <a:gd name="T27" fmla="*/ 2243 h 2246"/>
                  <a:gd name="T28" fmla="*/ 609 w 2460"/>
                  <a:gd name="T29" fmla="*/ 2203 h 2246"/>
                  <a:gd name="T30" fmla="*/ 423 w 2460"/>
                  <a:gd name="T31" fmla="*/ 2117 h 2246"/>
                  <a:gd name="T32" fmla="*/ 258 w 2460"/>
                  <a:gd name="T33" fmla="*/ 1989 h 2246"/>
                  <a:gd name="T34" fmla="*/ 126 w 2460"/>
                  <a:gd name="T35" fmla="*/ 1822 h 2246"/>
                  <a:gd name="T36" fmla="*/ 41 w 2460"/>
                  <a:gd name="T37" fmla="*/ 1634 h 2246"/>
                  <a:gd name="T38" fmla="*/ 3 w 2460"/>
                  <a:gd name="T39" fmla="*/ 1435 h 2246"/>
                  <a:gd name="T40" fmla="*/ 11 w 2460"/>
                  <a:gd name="T41" fmla="*/ 1233 h 2246"/>
                  <a:gd name="T42" fmla="*/ 65 w 2460"/>
                  <a:gd name="T43" fmla="*/ 1036 h 2246"/>
                  <a:gd name="T44" fmla="*/ 165 w 2460"/>
                  <a:gd name="T45" fmla="*/ 855 h 2246"/>
                  <a:gd name="T46" fmla="*/ 576 w 2460"/>
                  <a:gd name="T47" fmla="*/ 429 h 2246"/>
                  <a:gd name="T48" fmla="*/ 661 w 2460"/>
                  <a:gd name="T49" fmla="*/ 382 h 2246"/>
                  <a:gd name="T50" fmla="*/ 757 w 2460"/>
                  <a:gd name="T51" fmla="*/ 382 h 2246"/>
                  <a:gd name="T52" fmla="*/ 842 w 2460"/>
                  <a:gd name="T53" fmla="*/ 429 h 2246"/>
                  <a:gd name="T54" fmla="*/ 891 w 2460"/>
                  <a:gd name="T55" fmla="*/ 515 h 2246"/>
                  <a:gd name="T56" fmla="*/ 891 w 2460"/>
                  <a:gd name="T57" fmla="*/ 610 h 2246"/>
                  <a:gd name="T58" fmla="*/ 842 w 2460"/>
                  <a:gd name="T59" fmla="*/ 694 h 2246"/>
                  <a:gd name="T60" fmla="*/ 456 w 2460"/>
                  <a:gd name="T61" fmla="*/ 1095 h 2246"/>
                  <a:gd name="T62" fmla="*/ 392 w 2460"/>
                  <a:gd name="T63" fmla="*/ 1240 h 2246"/>
                  <a:gd name="T64" fmla="*/ 377 w 2460"/>
                  <a:gd name="T65" fmla="*/ 1393 h 2246"/>
                  <a:gd name="T66" fmla="*/ 409 w 2460"/>
                  <a:gd name="T67" fmla="*/ 1545 h 2246"/>
                  <a:gd name="T68" fmla="*/ 488 w 2460"/>
                  <a:gd name="T69" fmla="*/ 1683 h 2246"/>
                  <a:gd name="T70" fmla="*/ 602 w 2460"/>
                  <a:gd name="T71" fmla="*/ 1787 h 2246"/>
                  <a:gd name="T72" fmla="*/ 735 w 2460"/>
                  <a:gd name="T73" fmla="*/ 1850 h 2246"/>
                  <a:gd name="T74" fmla="*/ 882 w 2460"/>
                  <a:gd name="T75" fmla="*/ 1871 h 2246"/>
                  <a:gd name="T76" fmla="*/ 1030 w 2460"/>
                  <a:gd name="T77" fmla="*/ 1850 h 2246"/>
                  <a:gd name="T78" fmla="*/ 1164 w 2460"/>
                  <a:gd name="T79" fmla="*/ 1787 h 2246"/>
                  <a:gd name="T80" fmla="*/ 1936 w 2460"/>
                  <a:gd name="T81" fmla="*/ 1033 h 2246"/>
                  <a:gd name="T82" fmla="*/ 2031 w 2460"/>
                  <a:gd name="T83" fmla="*/ 901 h 2246"/>
                  <a:gd name="T84" fmla="*/ 2078 w 2460"/>
                  <a:gd name="T85" fmla="*/ 753 h 2246"/>
                  <a:gd name="T86" fmla="*/ 2078 w 2460"/>
                  <a:gd name="T87" fmla="*/ 599 h 2246"/>
                  <a:gd name="T88" fmla="*/ 2031 w 2460"/>
                  <a:gd name="T89" fmla="*/ 451 h 2246"/>
                  <a:gd name="T90" fmla="*/ 1936 w 2460"/>
                  <a:gd name="T91" fmla="*/ 319 h 2246"/>
                  <a:gd name="T92" fmla="*/ 1887 w 2460"/>
                  <a:gd name="T93" fmla="*/ 235 h 2246"/>
                  <a:gd name="T94" fmla="*/ 1887 w 2460"/>
                  <a:gd name="T95" fmla="*/ 139 h 2246"/>
                  <a:gd name="T96" fmla="*/ 1936 w 2460"/>
                  <a:gd name="T97" fmla="*/ 54 h 2246"/>
                  <a:gd name="T98" fmla="*/ 2021 w 2460"/>
                  <a:gd name="T99" fmla="*/ 5 h 2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60" h="2246">
                    <a:moveTo>
                      <a:pt x="882" y="2246"/>
                    </a:moveTo>
                    <a:lnTo>
                      <a:pt x="882" y="2246"/>
                    </a:lnTo>
                    <a:lnTo>
                      <a:pt x="882" y="2246"/>
                    </a:lnTo>
                    <a:lnTo>
                      <a:pt x="882" y="2246"/>
                    </a:lnTo>
                    <a:close/>
                    <a:moveTo>
                      <a:pt x="2052" y="0"/>
                    </a:moveTo>
                    <a:lnTo>
                      <a:pt x="2085" y="0"/>
                    </a:lnTo>
                    <a:lnTo>
                      <a:pt x="2116" y="5"/>
                    </a:lnTo>
                    <a:lnTo>
                      <a:pt x="2147" y="17"/>
                    </a:lnTo>
                    <a:lnTo>
                      <a:pt x="2176" y="33"/>
                    </a:lnTo>
                    <a:lnTo>
                      <a:pt x="2202" y="54"/>
                    </a:lnTo>
                    <a:lnTo>
                      <a:pt x="2251" y="108"/>
                    </a:lnTo>
                    <a:lnTo>
                      <a:pt x="2295" y="163"/>
                    </a:lnTo>
                    <a:lnTo>
                      <a:pt x="2333" y="221"/>
                    </a:lnTo>
                    <a:lnTo>
                      <a:pt x="2366" y="283"/>
                    </a:lnTo>
                    <a:lnTo>
                      <a:pt x="2395" y="345"/>
                    </a:lnTo>
                    <a:lnTo>
                      <a:pt x="2419" y="408"/>
                    </a:lnTo>
                    <a:lnTo>
                      <a:pt x="2437" y="475"/>
                    </a:lnTo>
                    <a:lnTo>
                      <a:pt x="2449" y="541"/>
                    </a:lnTo>
                    <a:lnTo>
                      <a:pt x="2457" y="609"/>
                    </a:lnTo>
                    <a:lnTo>
                      <a:pt x="2460" y="675"/>
                    </a:lnTo>
                    <a:lnTo>
                      <a:pt x="2457" y="743"/>
                    </a:lnTo>
                    <a:lnTo>
                      <a:pt x="2449" y="810"/>
                    </a:lnTo>
                    <a:lnTo>
                      <a:pt x="2437" y="877"/>
                    </a:lnTo>
                    <a:lnTo>
                      <a:pt x="2419" y="943"/>
                    </a:lnTo>
                    <a:lnTo>
                      <a:pt x="2395" y="1007"/>
                    </a:lnTo>
                    <a:lnTo>
                      <a:pt x="2366" y="1069"/>
                    </a:lnTo>
                    <a:lnTo>
                      <a:pt x="2333" y="1130"/>
                    </a:lnTo>
                    <a:lnTo>
                      <a:pt x="2295" y="1189"/>
                    </a:lnTo>
                    <a:lnTo>
                      <a:pt x="2251" y="1244"/>
                    </a:lnTo>
                    <a:lnTo>
                      <a:pt x="2202" y="1298"/>
                    </a:lnTo>
                    <a:lnTo>
                      <a:pt x="1507" y="1989"/>
                    </a:lnTo>
                    <a:lnTo>
                      <a:pt x="1455" y="2037"/>
                    </a:lnTo>
                    <a:lnTo>
                      <a:pt x="1400" y="2079"/>
                    </a:lnTo>
                    <a:lnTo>
                      <a:pt x="1343" y="2117"/>
                    </a:lnTo>
                    <a:lnTo>
                      <a:pt x="1283" y="2151"/>
                    </a:lnTo>
                    <a:lnTo>
                      <a:pt x="1221" y="2179"/>
                    </a:lnTo>
                    <a:lnTo>
                      <a:pt x="1156" y="2203"/>
                    </a:lnTo>
                    <a:lnTo>
                      <a:pt x="1090" y="2222"/>
                    </a:lnTo>
                    <a:lnTo>
                      <a:pt x="1022" y="2235"/>
                    </a:lnTo>
                    <a:lnTo>
                      <a:pt x="953" y="2243"/>
                    </a:lnTo>
                    <a:lnTo>
                      <a:pt x="882" y="2246"/>
                    </a:lnTo>
                    <a:lnTo>
                      <a:pt x="813" y="2243"/>
                    </a:lnTo>
                    <a:lnTo>
                      <a:pt x="744" y="2235"/>
                    </a:lnTo>
                    <a:lnTo>
                      <a:pt x="675" y="2222"/>
                    </a:lnTo>
                    <a:lnTo>
                      <a:pt x="609" y="2203"/>
                    </a:lnTo>
                    <a:lnTo>
                      <a:pt x="545" y="2179"/>
                    </a:lnTo>
                    <a:lnTo>
                      <a:pt x="482" y="2151"/>
                    </a:lnTo>
                    <a:lnTo>
                      <a:pt x="423" y="2117"/>
                    </a:lnTo>
                    <a:lnTo>
                      <a:pt x="364" y="2079"/>
                    </a:lnTo>
                    <a:lnTo>
                      <a:pt x="310" y="2037"/>
                    </a:lnTo>
                    <a:lnTo>
                      <a:pt x="258" y="1989"/>
                    </a:lnTo>
                    <a:lnTo>
                      <a:pt x="209" y="1935"/>
                    </a:lnTo>
                    <a:lnTo>
                      <a:pt x="165" y="1880"/>
                    </a:lnTo>
                    <a:lnTo>
                      <a:pt x="126" y="1822"/>
                    </a:lnTo>
                    <a:lnTo>
                      <a:pt x="93" y="1761"/>
                    </a:lnTo>
                    <a:lnTo>
                      <a:pt x="65" y="1698"/>
                    </a:lnTo>
                    <a:lnTo>
                      <a:pt x="41" y="1634"/>
                    </a:lnTo>
                    <a:lnTo>
                      <a:pt x="23" y="1568"/>
                    </a:lnTo>
                    <a:lnTo>
                      <a:pt x="11" y="1501"/>
                    </a:lnTo>
                    <a:lnTo>
                      <a:pt x="3" y="1435"/>
                    </a:lnTo>
                    <a:lnTo>
                      <a:pt x="0" y="1368"/>
                    </a:lnTo>
                    <a:lnTo>
                      <a:pt x="3" y="1300"/>
                    </a:lnTo>
                    <a:lnTo>
                      <a:pt x="11" y="1233"/>
                    </a:lnTo>
                    <a:lnTo>
                      <a:pt x="23" y="1166"/>
                    </a:lnTo>
                    <a:lnTo>
                      <a:pt x="41" y="1101"/>
                    </a:lnTo>
                    <a:lnTo>
                      <a:pt x="65" y="1036"/>
                    </a:lnTo>
                    <a:lnTo>
                      <a:pt x="93" y="974"/>
                    </a:lnTo>
                    <a:lnTo>
                      <a:pt x="126" y="914"/>
                    </a:lnTo>
                    <a:lnTo>
                      <a:pt x="165" y="855"/>
                    </a:lnTo>
                    <a:lnTo>
                      <a:pt x="209" y="799"/>
                    </a:lnTo>
                    <a:lnTo>
                      <a:pt x="258" y="746"/>
                    </a:lnTo>
                    <a:lnTo>
                      <a:pt x="576" y="429"/>
                    </a:lnTo>
                    <a:lnTo>
                      <a:pt x="603" y="408"/>
                    </a:lnTo>
                    <a:lnTo>
                      <a:pt x="631" y="392"/>
                    </a:lnTo>
                    <a:lnTo>
                      <a:pt x="661" y="382"/>
                    </a:lnTo>
                    <a:lnTo>
                      <a:pt x="693" y="376"/>
                    </a:lnTo>
                    <a:lnTo>
                      <a:pt x="725" y="376"/>
                    </a:lnTo>
                    <a:lnTo>
                      <a:pt x="757" y="382"/>
                    </a:lnTo>
                    <a:lnTo>
                      <a:pt x="787" y="392"/>
                    </a:lnTo>
                    <a:lnTo>
                      <a:pt x="816" y="408"/>
                    </a:lnTo>
                    <a:lnTo>
                      <a:pt x="842" y="429"/>
                    </a:lnTo>
                    <a:lnTo>
                      <a:pt x="864" y="456"/>
                    </a:lnTo>
                    <a:lnTo>
                      <a:pt x="880" y="484"/>
                    </a:lnTo>
                    <a:lnTo>
                      <a:pt x="891" y="515"/>
                    </a:lnTo>
                    <a:lnTo>
                      <a:pt x="897" y="546"/>
                    </a:lnTo>
                    <a:lnTo>
                      <a:pt x="897" y="579"/>
                    </a:lnTo>
                    <a:lnTo>
                      <a:pt x="891" y="610"/>
                    </a:lnTo>
                    <a:lnTo>
                      <a:pt x="880" y="640"/>
                    </a:lnTo>
                    <a:lnTo>
                      <a:pt x="864" y="669"/>
                    </a:lnTo>
                    <a:lnTo>
                      <a:pt x="842" y="694"/>
                    </a:lnTo>
                    <a:lnTo>
                      <a:pt x="524" y="1010"/>
                    </a:lnTo>
                    <a:lnTo>
                      <a:pt x="488" y="1052"/>
                    </a:lnTo>
                    <a:lnTo>
                      <a:pt x="456" y="1095"/>
                    </a:lnTo>
                    <a:lnTo>
                      <a:pt x="429" y="1142"/>
                    </a:lnTo>
                    <a:lnTo>
                      <a:pt x="409" y="1190"/>
                    </a:lnTo>
                    <a:lnTo>
                      <a:pt x="392" y="1240"/>
                    </a:lnTo>
                    <a:lnTo>
                      <a:pt x="382" y="1290"/>
                    </a:lnTo>
                    <a:lnTo>
                      <a:pt x="377" y="1341"/>
                    </a:lnTo>
                    <a:lnTo>
                      <a:pt x="377" y="1393"/>
                    </a:lnTo>
                    <a:lnTo>
                      <a:pt x="382" y="1445"/>
                    </a:lnTo>
                    <a:lnTo>
                      <a:pt x="392" y="1496"/>
                    </a:lnTo>
                    <a:lnTo>
                      <a:pt x="409" y="1545"/>
                    </a:lnTo>
                    <a:lnTo>
                      <a:pt x="429" y="1593"/>
                    </a:lnTo>
                    <a:lnTo>
                      <a:pt x="456" y="1639"/>
                    </a:lnTo>
                    <a:lnTo>
                      <a:pt x="488" y="1683"/>
                    </a:lnTo>
                    <a:lnTo>
                      <a:pt x="524" y="1724"/>
                    </a:lnTo>
                    <a:lnTo>
                      <a:pt x="562" y="1757"/>
                    </a:lnTo>
                    <a:lnTo>
                      <a:pt x="602" y="1787"/>
                    </a:lnTo>
                    <a:lnTo>
                      <a:pt x="644" y="1812"/>
                    </a:lnTo>
                    <a:lnTo>
                      <a:pt x="689" y="1833"/>
                    </a:lnTo>
                    <a:lnTo>
                      <a:pt x="735" y="1850"/>
                    </a:lnTo>
                    <a:lnTo>
                      <a:pt x="783" y="1862"/>
                    </a:lnTo>
                    <a:lnTo>
                      <a:pt x="832" y="1869"/>
                    </a:lnTo>
                    <a:lnTo>
                      <a:pt x="882" y="1871"/>
                    </a:lnTo>
                    <a:lnTo>
                      <a:pt x="933" y="1869"/>
                    </a:lnTo>
                    <a:lnTo>
                      <a:pt x="982" y="1862"/>
                    </a:lnTo>
                    <a:lnTo>
                      <a:pt x="1030" y="1850"/>
                    </a:lnTo>
                    <a:lnTo>
                      <a:pt x="1077" y="1833"/>
                    </a:lnTo>
                    <a:lnTo>
                      <a:pt x="1122" y="1812"/>
                    </a:lnTo>
                    <a:lnTo>
                      <a:pt x="1164" y="1787"/>
                    </a:lnTo>
                    <a:lnTo>
                      <a:pt x="1203" y="1757"/>
                    </a:lnTo>
                    <a:lnTo>
                      <a:pt x="1241" y="1724"/>
                    </a:lnTo>
                    <a:lnTo>
                      <a:pt x="1936" y="1033"/>
                    </a:lnTo>
                    <a:lnTo>
                      <a:pt x="1973" y="992"/>
                    </a:lnTo>
                    <a:lnTo>
                      <a:pt x="2004" y="948"/>
                    </a:lnTo>
                    <a:lnTo>
                      <a:pt x="2031" y="901"/>
                    </a:lnTo>
                    <a:lnTo>
                      <a:pt x="2051" y="854"/>
                    </a:lnTo>
                    <a:lnTo>
                      <a:pt x="2068" y="803"/>
                    </a:lnTo>
                    <a:lnTo>
                      <a:pt x="2078" y="753"/>
                    </a:lnTo>
                    <a:lnTo>
                      <a:pt x="2083" y="702"/>
                    </a:lnTo>
                    <a:lnTo>
                      <a:pt x="2083" y="650"/>
                    </a:lnTo>
                    <a:lnTo>
                      <a:pt x="2078" y="599"/>
                    </a:lnTo>
                    <a:lnTo>
                      <a:pt x="2068" y="547"/>
                    </a:lnTo>
                    <a:lnTo>
                      <a:pt x="2051" y="498"/>
                    </a:lnTo>
                    <a:lnTo>
                      <a:pt x="2031" y="451"/>
                    </a:lnTo>
                    <a:lnTo>
                      <a:pt x="2004" y="404"/>
                    </a:lnTo>
                    <a:lnTo>
                      <a:pt x="1973" y="360"/>
                    </a:lnTo>
                    <a:lnTo>
                      <a:pt x="1936" y="319"/>
                    </a:lnTo>
                    <a:lnTo>
                      <a:pt x="1913" y="294"/>
                    </a:lnTo>
                    <a:lnTo>
                      <a:pt x="1898" y="265"/>
                    </a:lnTo>
                    <a:lnTo>
                      <a:pt x="1887" y="235"/>
                    </a:lnTo>
                    <a:lnTo>
                      <a:pt x="1881" y="202"/>
                    </a:lnTo>
                    <a:lnTo>
                      <a:pt x="1881" y="171"/>
                    </a:lnTo>
                    <a:lnTo>
                      <a:pt x="1887" y="139"/>
                    </a:lnTo>
                    <a:lnTo>
                      <a:pt x="1898" y="109"/>
                    </a:lnTo>
                    <a:lnTo>
                      <a:pt x="1913" y="80"/>
                    </a:lnTo>
                    <a:lnTo>
                      <a:pt x="1936" y="54"/>
                    </a:lnTo>
                    <a:lnTo>
                      <a:pt x="1962" y="33"/>
                    </a:lnTo>
                    <a:lnTo>
                      <a:pt x="1991" y="17"/>
                    </a:lnTo>
                    <a:lnTo>
                      <a:pt x="2021" y="5"/>
                    </a:lnTo>
                    <a:lnTo>
                      <a:pt x="2052" y="0"/>
                    </a:lnTo>
                    <a:close/>
                  </a:path>
                </a:pathLst>
              </a:custGeom>
              <a:grpFill/>
              <a:ln w="0">
                <a:noFill/>
                <a:prstDash val="solid"/>
                <a:round/>
              </a:ln>
            </p:spPr>
            <p:txBody>
              <a:bodyPr lIns="68580" tIns="34290" rIns="68580" bIns="34290"/>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grpSp>
        <p:sp>
          <p:nvSpPr>
            <p:cNvPr id="11273" name="文本框 8"/>
            <p:cNvSpPr txBox="1"/>
            <p:nvPr/>
          </p:nvSpPr>
          <p:spPr>
            <a:xfrm>
              <a:off x="4361" y="5207"/>
              <a:ext cx="8449" cy="309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1800" b="0" dirty="0">
                  <a:solidFill>
                    <a:srgbClr val="111111"/>
                  </a:solidFill>
                  <a:latin typeface="华文中宋" panose="02010600040101010101" pitchFamily="2" charset="-122"/>
                  <a:ea typeface="华文中宋" panose="02010600040101010101" pitchFamily="2" charset="-122"/>
                </a:rPr>
                <a:t>康复医学科的设置与规模与人力物力相关性极大，医师、治疗师、护士等专业人才的数量和质量，场地大小和仪器设备的质量及功能，是康复医学科生存和发展的必备条件。现代康复需要大量的专业康复人才参与，同时也需要普通的或高精尖的康复仪器设备来为患者进行功能评定和治疗。</a:t>
              </a:r>
              <a:endParaRPr lang="zh-CN" altLang="zh-CN" sz="1800" b="0" dirty="0">
                <a:solidFill>
                  <a:srgbClr val="111111"/>
                </a:solidFill>
                <a:latin typeface="华文中宋" panose="02010600040101010101" pitchFamily="2" charset="-122"/>
                <a:ea typeface="华文中宋" panose="02010600040101010101" pitchFamily="2" charset="-122"/>
              </a:endParaRPr>
            </a:p>
            <a:p>
              <a:pPr marL="0" lvl="0" indent="0" eaLnBrk="1" hangingPunct="1">
                <a:spcBef>
                  <a:spcPct val="0"/>
                </a:spcBef>
                <a:buClrTx/>
                <a:buFont typeface="Arial" panose="020B0604020202020204" pitchFamily="34" charset="0"/>
                <a:buNone/>
              </a:pPr>
              <a:endParaRPr lang="zh-CN" altLang="en-US" sz="1400" b="0" dirty="0">
                <a:solidFill>
                  <a:srgbClr val="858585"/>
                </a:solidFill>
                <a:latin typeface="华文中宋" panose="02010600040101010101" pitchFamily="2" charset="-122"/>
                <a:ea typeface="华文中宋" panose="02010600040101010101" pitchFamily="2" charset="-122"/>
              </a:endParaRPr>
            </a:p>
          </p:txBody>
        </p:sp>
      </p:grpSp>
      <p:sp>
        <p:nvSpPr>
          <p:cNvPr id="9" name="Title 6"/>
          <p:cNvSpPr txBox="1"/>
          <p:nvPr>
            <p:custDataLst>
              <p:tags r:id="rId1"/>
            </p:custDataLst>
          </p:nvPr>
        </p:nvSpPr>
        <p:spPr>
          <a:xfrm>
            <a:off x="92342" y="163424"/>
            <a:ext cx="2029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内容提要2</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par>
                          <p:cTn id="10" fill="hold">
                            <p:stCondLst>
                              <p:cond delay="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92342" y="163424"/>
            <a:ext cx="1761490"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eaLnBrk="1" hangingPunct="1">
              <a:spcBef>
                <a:spcPct val="0"/>
              </a:spcBef>
              <a:buClrTx/>
              <a:buFont typeface="Arial" panose="020B0604020202020204" pitchFamily="34" charset="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学习任务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4" name="等腰三角形 43"/>
          <p:cNvSpPr/>
          <p:nvPr>
            <p:custDataLst>
              <p:tags r:id="rId2"/>
            </p:custDataLst>
          </p:nvPr>
        </p:nvSpPr>
        <p:spPr>
          <a:xfrm>
            <a:off x="2362835" y="3256280"/>
            <a:ext cx="866775" cy="866775"/>
          </a:xfrm>
          <a:prstGeom prst="triangle">
            <a:avLst/>
          </a:prstGeom>
          <a:solidFill>
            <a:schemeClr val="accent1">
              <a:lumMod val="60000"/>
              <a:lumOff val="40000"/>
            </a:scheme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椭圆 44"/>
          <p:cNvSpPr/>
          <p:nvPr>
            <p:custDataLst>
              <p:tags r:id="rId3"/>
            </p:custDataLst>
          </p:nvPr>
        </p:nvSpPr>
        <p:spPr>
          <a:xfrm>
            <a:off x="2729230" y="0"/>
            <a:ext cx="133350" cy="133350"/>
          </a:xfrm>
          <a:prstGeom prst="ellipse">
            <a:avLst/>
          </a:prstGeom>
          <a:solidFill>
            <a:srgbClr val="F95211">
              <a:lumMod val="75000"/>
            </a:srgbClr>
          </a:solidFill>
          <a:ln>
            <a:solidFill>
              <a:schemeClr val="accent1"/>
            </a:solid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椭圆 45"/>
          <p:cNvSpPr/>
          <p:nvPr>
            <p:custDataLst>
              <p:tags r:id="rId4"/>
            </p:custDataLst>
          </p:nvPr>
        </p:nvSpPr>
        <p:spPr>
          <a:xfrm>
            <a:off x="2540635" y="3061970"/>
            <a:ext cx="511175" cy="511175"/>
          </a:xfrm>
          <a:prstGeom prst="ellipse">
            <a:avLst/>
          </a:prstGeom>
          <a:solidFill>
            <a:schemeClr val="accent5">
              <a:lumMod val="20000"/>
              <a:lumOff val="80000"/>
            </a:scheme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47" name="直接连接符 46"/>
          <p:cNvCxnSpPr>
            <a:stCxn id="45" idx="4"/>
            <a:endCxn id="48" idx="2"/>
          </p:cNvCxnSpPr>
          <p:nvPr>
            <p:custDataLst>
              <p:tags r:id="rId5"/>
            </p:custDataLst>
          </p:nvPr>
        </p:nvCxnSpPr>
        <p:spPr>
          <a:xfrm>
            <a:off x="2795905" y="133350"/>
            <a:ext cx="635" cy="2505710"/>
          </a:xfrm>
          <a:prstGeom prst="line">
            <a:avLst/>
          </a:prstGeom>
          <a:ln>
            <a:solidFill>
              <a:schemeClr val="accent1"/>
            </a:solidFill>
          </a:ln>
        </p:spPr>
        <p:style>
          <a:lnRef idx="1">
            <a:srgbClr val="F95211"/>
          </a:lnRef>
          <a:fillRef idx="0">
            <a:srgbClr val="F95211"/>
          </a:fillRef>
          <a:effectRef idx="0">
            <a:srgbClr val="F95211"/>
          </a:effectRef>
          <a:fontRef idx="minor">
            <a:srgbClr val="000000"/>
          </a:fontRef>
        </p:style>
      </p:cxnSp>
      <p:sp>
        <p:nvSpPr>
          <p:cNvPr id="48" name="直角三角形 47"/>
          <p:cNvSpPr/>
          <p:nvPr>
            <p:custDataLst>
              <p:tags r:id="rId6"/>
            </p:custDataLst>
          </p:nvPr>
        </p:nvSpPr>
        <p:spPr>
          <a:xfrm rot="8100000">
            <a:off x="2315845" y="2837815"/>
            <a:ext cx="960120" cy="960120"/>
          </a:xfrm>
          <a:prstGeom prst="rtTriangle">
            <a:avLst/>
          </a:prstGeom>
          <a:solidFill>
            <a:schemeClr val="accent1">
              <a:lumMod val="60000"/>
              <a:lumOff val="40000"/>
            </a:scheme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2" name="TextBox 19"/>
          <p:cNvSpPr txBox="1"/>
          <p:nvPr>
            <p:custDataLst>
              <p:tags r:id="rId7"/>
            </p:custDataLst>
          </p:nvPr>
        </p:nvSpPr>
        <p:spPr>
          <a:xfrm>
            <a:off x="1315720" y="4906010"/>
            <a:ext cx="3271520" cy="578485"/>
          </a:xfrm>
          <a:prstGeom prst="rect">
            <a:avLst/>
          </a:prstGeom>
          <a:noFill/>
        </p:spPr>
        <p:txBody>
          <a:bodyPr wrap="square" rtlCol="0">
            <a:noAutofit/>
          </a:bodyPr>
          <a:p>
            <a:pPr lvl="0" algn="ctr">
              <a:lnSpc>
                <a:spcPct val="130000"/>
              </a:lnSpc>
              <a:spcAft>
                <a:spcPts val="1000"/>
              </a:spcAft>
              <a:buClrTx/>
              <a:buSzTx/>
              <a:buFontTx/>
            </a:pPr>
            <a:r>
              <a:rPr lang="zh-CN" altLang="en-US" sz="2800" spc="150">
                <a:solidFill>
                  <a:srgbClr val="000000">
                    <a:lumMod val="65000"/>
                    <a:lumOff val="35000"/>
                  </a:srgbClr>
                </a:solidFill>
                <a:uFillTx/>
                <a:latin typeface="华文中宋" panose="02010600040101010101" pitchFamily="2" charset="-122"/>
                <a:ea typeface="华文中宋" panose="02010600040101010101" pitchFamily="2" charset="-122"/>
                <a:cs typeface="MiSans" panose="00000500000000000000" charset="-122"/>
                <a:sym typeface="微软雅黑" panose="020B0503020204020204" charset="-122"/>
              </a:rPr>
              <a:t>康复医学科的设置</a:t>
            </a:r>
            <a:endParaRPr lang="zh-CN" altLang="en-US" sz="2800" spc="150">
              <a:solidFill>
                <a:srgbClr val="000000">
                  <a:lumMod val="65000"/>
                  <a:lumOff val="35000"/>
                </a:srgbClr>
              </a:solidFill>
              <a:uFillTx/>
              <a:latin typeface="华文中宋" panose="02010600040101010101" pitchFamily="2" charset="-122"/>
              <a:ea typeface="华文中宋" panose="02010600040101010101" pitchFamily="2" charset="-122"/>
              <a:cs typeface="MiSans" panose="00000500000000000000" charset="-122"/>
              <a:sym typeface="微软雅黑" panose="020B0503020204020204" charset="-122"/>
            </a:endParaRPr>
          </a:p>
        </p:txBody>
      </p:sp>
      <p:sp>
        <p:nvSpPr>
          <p:cNvPr id="49" name="等腰三角形 48"/>
          <p:cNvSpPr/>
          <p:nvPr>
            <p:custDataLst>
              <p:tags r:id="rId8"/>
            </p:custDataLst>
          </p:nvPr>
        </p:nvSpPr>
        <p:spPr>
          <a:xfrm>
            <a:off x="5333365" y="1898650"/>
            <a:ext cx="866775" cy="866775"/>
          </a:xfrm>
          <a:prstGeom prst="triangle">
            <a:avLst/>
          </a:prstGeom>
          <a:solidFill>
            <a:schemeClr val="accent1"/>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0" name="椭圆 49"/>
          <p:cNvSpPr/>
          <p:nvPr>
            <p:custDataLst>
              <p:tags r:id="rId9"/>
            </p:custDataLst>
          </p:nvPr>
        </p:nvSpPr>
        <p:spPr>
          <a:xfrm>
            <a:off x="5699760" y="0"/>
            <a:ext cx="133350" cy="133350"/>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1" name="椭圆 50"/>
          <p:cNvSpPr/>
          <p:nvPr>
            <p:custDataLst>
              <p:tags r:id="rId10"/>
            </p:custDataLst>
          </p:nvPr>
        </p:nvSpPr>
        <p:spPr>
          <a:xfrm>
            <a:off x="5511165" y="1830070"/>
            <a:ext cx="511175" cy="511175"/>
          </a:xfrm>
          <a:prstGeom prst="ellipse">
            <a:avLst/>
          </a:prstGeom>
          <a:solidFill>
            <a:schemeClr val="accent1">
              <a:lumMod val="40000"/>
              <a:lumOff val="60000"/>
            </a:scheme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52" name="直接连接符 51"/>
          <p:cNvCxnSpPr>
            <a:stCxn id="50" idx="4"/>
            <a:endCxn id="53" idx="2"/>
          </p:cNvCxnSpPr>
          <p:nvPr>
            <p:custDataLst>
              <p:tags r:id="rId11"/>
            </p:custDataLst>
          </p:nvPr>
        </p:nvCxnSpPr>
        <p:spPr>
          <a:xfrm>
            <a:off x="5766435" y="133350"/>
            <a:ext cx="635" cy="1273175"/>
          </a:xfrm>
          <a:prstGeom prst="line">
            <a:avLst/>
          </a:prstGeom>
          <a:solidFill>
            <a:srgbClr val="FF7F00"/>
          </a:solidFill>
          <a:ln>
            <a:solidFill>
              <a:schemeClr val="accent1"/>
            </a:solidFill>
          </a:ln>
        </p:spPr>
        <p:style>
          <a:lnRef idx="1">
            <a:srgbClr val="F95211"/>
          </a:lnRef>
          <a:fillRef idx="0">
            <a:srgbClr val="F95211"/>
          </a:fillRef>
          <a:effectRef idx="0">
            <a:srgbClr val="F95211"/>
          </a:effectRef>
          <a:fontRef idx="minor">
            <a:srgbClr val="000000"/>
          </a:fontRef>
        </p:style>
      </p:cxnSp>
      <p:sp>
        <p:nvSpPr>
          <p:cNvPr id="53" name="直角三角形 52"/>
          <p:cNvSpPr/>
          <p:nvPr>
            <p:custDataLst>
              <p:tags r:id="rId12"/>
            </p:custDataLst>
          </p:nvPr>
        </p:nvSpPr>
        <p:spPr>
          <a:xfrm rot="8100000">
            <a:off x="5286375" y="1605280"/>
            <a:ext cx="960120" cy="960120"/>
          </a:xfrm>
          <a:prstGeom prst="rtTriangle">
            <a:avLst/>
          </a:prstGeom>
          <a:solidFill>
            <a:schemeClr val="accent5">
              <a:lumMod val="20000"/>
              <a:lumOff val="80000"/>
            </a:scheme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5" name="文本框 54"/>
          <p:cNvSpPr txBox="1"/>
          <p:nvPr>
            <p:custDataLst>
              <p:tags r:id="rId13"/>
            </p:custDataLst>
          </p:nvPr>
        </p:nvSpPr>
        <p:spPr>
          <a:xfrm>
            <a:off x="4425315" y="2598420"/>
            <a:ext cx="3265170" cy="1165225"/>
          </a:xfrm>
          <a:prstGeom prst="rect">
            <a:avLst/>
          </a:prstGeom>
          <a:noFill/>
        </p:spPr>
        <p:txBody>
          <a:bodyPr wrap="square" bIns="0" rtlCol="0" anchor="ctr" anchorCtr="0">
            <a:noAutofit/>
          </a:bodyPr>
          <a:p>
            <a:pPr algn="ctr">
              <a:lnSpc>
                <a:spcPct val="150000"/>
              </a:lnSpc>
            </a:pPr>
            <a:r>
              <a:rPr lang="zh-CN" altLang="en-US" sz="2800" spc="150">
                <a:solidFill>
                  <a:srgbClr val="000000">
                    <a:lumMod val="65000"/>
                    <a:lumOff val="35000"/>
                  </a:srgbClr>
                </a:solidFill>
                <a:uFillTx/>
                <a:latin typeface="华文中宋" panose="02010600040101010101" pitchFamily="2" charset="-122"/>
                <a:ea typeface="华文中宋" panose="02010600040101010101" pitchFamily="2" charset="-122"/>
                <a:cs typeface="MiSans" panose="00000500000000000000" charset="-122"/>
              </a:rPr>
              <a:t>康复医学科的设备</a:t>
            </a:r>
            <a:endParaRPr lang="zh-CN" altLang="en-US" sz="2800" spc="150">
              <a:solidFill>
                <a:srgbClr val="000000">
                  <a:lumMod val="65000"/>
                  <a:lumOff val="35000"/>
                </a:srgbClr>
              </a:solidFill>
              <a:uFillTx/>
              <a:latin typeface="华文中宋" panose="02010600040101010101" pitchFamily="2" charset="-122"/>
              <a:ea typeface="华文中宋" panose="02010600040101010101" pitchFamily="2" charset="-122"/>
              <a:cs typeface="MiSans" panose="00000500000000000000" charset="-122"/>
            </a:endParaRPr>
          </a:p>
        </p:txBody>
      </p:sp>
      <p:sp>
        <p:nvSpPr>
          <p:cNvPr id="56" name="椭圆 55"/>
          <p:cNvSpPr/>
          <p:nvPr>
            <p:custDataLst>
              <p:tags r:id="rId14"/>
            </p:custDataLst>
          </p:nvPr>
        </p:nvSpPr>
        <p:spPr>
          <a:xfrm>
            <a:off x="8422640" y="0"/>
            <a:ext cx="133350" cy="133350"/>
          </a:xfrm>
          <a:prstGeom prst="ellips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7" name="等腰三角形 56"/>
          <p:cNvSpPr/>
          <p:nvPr>
            <p:custDataLst>
              <p:tags r:id="rId15"/>
            </p:custDataLst>
          </p:nvPr>
        </p:nvSpPr>
        <p:spPr>
          <a:xfrm>
            <a:off x="8056245" y="3982085"/>
            <a:ext cx="866775" cy="866775"/>
          </a:xfrm>
          <a:prstGeom prst="triangle">
            <a:avLst/>
          </a:prstGeom>
          <a:solidFill>
            <a:schemeClr val="accent1">
              <a:lumMod val="50000"/>
            </a:scheme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8" name="椭圆 57"/>
          <p:cNvSpPr/>
          <p:nvPr>
            <p:custDataLst>
              <p:tags r:id="rId16"/>
            </p:custDataLst>
          </p:nvPr>
        </p:nvSpPr>
        <p:spPr>
          <a:xfrm>
            <a:off x="8234045" y="3811905"/>
            <a:ext cx="511175" cy="511175"/>
          </a:xfrm>
          <a:prstGeom prst="ellipse">
            <a:avLst/>
          </a:prstGeom>
          <a:solidFill>
            <a:schemeClr val="accent1">
              <a:lumMod val="20000"/>
              <a:lumOff val="80000"/>
            </a:scheme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59" name="直接连接符 58"/>
          <p:cNvCxnSpPr/>
          <p:nvPr>
            <p:custDataLst>
              <p:tags r:id="rId17"/>
            </p:custDataLst>
          </p:nvPr>
        </p:nvCxnSpPr>
        <p:spPr>
          <a:xfrm>
            <a:off x="8489315" y="133350"/>
            <a:ext cx="635" cy="3255010"/>
          </a:xfrm>
          <a:prstGeom prst="line">
            <a:avLst/>
          </a:prstGeom>
          <a:solidFill>
            <a:srgbClr val="FFCD45"/>
          </a:solidFill>
          <a:ln>
            <a:solidFill>
              <a:schemeClr val="tx2"/>
            </a:solidFill>
          </a:ln>
        </p:spPr>
        <p:style>
          <a:lnRef idx="1">
            <a:srgbClr val="F95211"/>
          </a:lnRef>
          <a:fillRef idx="0">
            <a:srgbClr val="F95211"/>
          </a:fillRef>
          <a:effectRef idx="0">
            <a:srgbClr val="F95211"/>
          </a:effectRef>
          <a:fontRef idx="minor">
            <a:srgbClr val="000000"/>
          </a:fontRef>
        </p:style>
      </p:cxnSp>
      <p:sp>
        <p:nvSpPr>
          <p:cNvPr id="60" name="直角三角形 59"/>
          <p:cNvSpPr/>
          <p:nvPr>
            <p:custDataLst>
              <p:tags r:id="rId18"/>
            </p:custDataLst>
          </p:nvPr>
        </p:nvSpPr>
        <p:spPr>
          <a:xfrm rot="8100000">
            <a:off x="8009255" y="3587115"/>
            <a:ext cx="960120" cy="960120"/>
          </a:xfrm>
          <a:prstGeom prst="rtTriangle">
            <a:avLst/>
          </a:prstGeom>
          <a:solidFill>
            <a:schemeClr val="accent1"/>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3" name="文本框 62"/>
          <p:cNvSpPr txBox="1"/>
          <p:nvPr>
            <p:custDataLst>
              <p:tags r:id="rId19"/>
            </p:custDataLst>
          </p:nvPr>
        </p:nvSpPr>
        <p:spPr>
          <a:xfrm>
            <a:off x="7108825" y="5151755"/>
            <a:ext cx="3781425" cy="506095"/>
          </a:xfrm>
          <a:prstGeom prst="rect">
            <a:avLst/>
          </a:prstGeom>
          <a:noFill/>
        </p:spPr>
        <p:txBody>
          <a:bodyPr wrap="square" bIns="0" rtlCol="0" anchor="ctr" anchorCtr="0">
            <a:noAutofit/>
          </a:bodyPr>
          <a:p>
            <a:pPr algn="ctr">
              <a:lnSpc>
                <a:spcPct val="150000"/>
              </a:lnSpc>
            </a:pPr>
            <a:r>
              <a:rPr lang="zh-CN" altLang="en-US" sz="2700" spc="300">
                <a:solidFill>
                  <a:schemeClr val="tx1"/>
                </a:solidFill>
                <a:uFillTx/>
                <a:latin typeface="华文中宋" panose="02010600040101010101" pitchFamily="2" charset="-122"/>
                <a:ea typeface="华文中宋" panose="02010600040101010101" pitchFamily="2" charset="-122"/>
                <a:cs typeface="思源黑体 CN Light" panose="020B0300000000000000" charset="-122"/>
              </a:rPr>
              <a:t>康复医学科人员组成</a:t>
            </a:r>
            <a:endParaRPr lang="zh-CN" altLang="en-US" sz="2700" spc="300">
              <a:solidFill>
                <a:schemeClr val="tx1"/>
              </a:solidFill>
              <a:uFillTx/>
              <a:latin typeface="华文中宋" panose="02010600040101010101" pitchFamily="2" charset="-122"/>
              <a:ea typeface="华文中宋" panose="02010600040101010101" pitchFamily="2" charset="-122"/>
              <a:cs typeface="思源黑体 CN Light" panose="020B03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1568450"/>
          </a:xfrm>
          <a:prstGeom prst="rect">
            <a:avLst/>
          </a:prstGeom>
          <a:noFill/>
          <a:ln>
            <a:noFill/>
          </a:ln>
        </p:spPr>
        <p:txBody>
          <a:bodyPr wrap="square" rtlCol="0" anchor="t">
            <a:spAutoFit/>
          </a:bodyPr>
          <a:lstStyle/>
          <a:p>
            <a:pPr algn="ct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康复医学科的设置</a:t>
            </a:r>
            <a:endPar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DIAGRAM_VIRTUALLY_FRAME" val="{&quot;height&quot;:242.1251968503937,&quot;left&quot;:401.4204724409449,&quot;top&quot;:119.05,&quot;width&quot;:438.25}"/>
</p:tagLst>
</file>

<file path=ppt/tags/tag100.xml><?xml version="1.0" encoding="utf-8"?>
<p:tagLst xmlns:p="http://schemas.openxmlformats.org/presentationml/2006/main">
  <p:tag name="KSO_WM_DIAGRAM_VIRTUALLY_FRAME" val="{&quot;height&quot;:376.9503339949359,&quot;left&quot;:5.47503937007873,&quot;top&quot;:63,&quot;width&quot;:919.9249606299212}"/>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DIAGRAM_VIRTUALLY_FRAME" val="{&quot;height&quot;:41.1,&quot;left&quot;:240,&quot;top&quot;:249.45,&quot;width&quot;:480}"/>
</p:tagLst>
</file>

<file path=ppt/tags/tag103.xml><?xml version="1.0" encoding="utf-8"?>
<p:tagLst xmlns:p="http://schemas.openxmlformats.org/presentationml/2006/main">
  <p:tag name="KSO_WM_DIAGRAM_VIRTUALLY_FRAME" val="{&quot;height&quot;:333.87503937007875,&quot;left&quot;:101.87503937007874,&quot;top&quot;:170.75,&quot;width&quot;:556}"/>
</p:tagLst>
</file>

<file path=ppt/tags/tag104.xml><?xml version="1.0" encoding="utf-8"?>
<p:tagLst xmlns:p="http://schemas.openxmlformats.org/presentationml/2006/main">
  <p:tag name="KSO_WM_DIAGRAM_VIRTUALLY_FRAME" val="{&quot;height&quot;:333.87503937007875,&quot;left&quot;:101.87503937007874,&quot;top&quot;:170.75,&quot;width&quot;:556}"/>
</p:tagLst>
</file>

<file path=ppt/tags/tag105.xml><?xml version="1.0" encoding="utf-8"?>
<p:tagLst xmlns:p="http://schemas.openxmlformats.org/presentationml/2006/main">
  <p:tag name="KSO_WM_DIAGRAM_VIRTUALLY_FRAME" val="{&quot;height&quot;:333.87503937007875,&quot;left&quot;:101.87503937007874,&quot;top&quot;:170.75,&quot;width&quot;:556}"/>
</p:tagLst>
</file>

<file path=ppt/tags/tag106.xml><?xml version="1.0" encoding="utf-8"?>
<p:tagLst xmlns:p="http://schemas.openxmlformats.org/presentationml/2006/main">
  <p:tag name="KSO_WM_DIAGRAM_VIRTUALLY_FRAME" val="{&quot;height&quot;:333.87503937007875,&quot;left&quot;:101.87503937007874,&quot;top&quot;:170.75,&quot;width&quot;:556}"/>
</p:tagLst>
</file>

<file path=ppt/tags/tag107.xml><?xml version="1.0" encoding="utf-8"?>
<p:tagLst xmlns:p="http://schemas.openxmlformats.org/presentationml/2006/main">
  <p:tag name="KSO_WM_DIAGRAM_VIRTUALLY_FRAME" val="{&quot;height&quot;:333.87503937007875,&quot;left&quot;:101.87503937007874,&quot;top&quot;:170.75,&quot;width&quot;:556}"/>
</p:tagLst>
</file>

<file path=ppt/tags/tag108.xml><?xml version="1.0" encoding="utf-8"?>
<p:tagLst xmlns:p="http://schemas.openxmlformats.org/presentationml/2006/main">
  <p:tag name="KSO_WM_DIAGRAM_VIRTUALLY_FRAME" val="{&quot;height&quot;:333.87503937007875,&quot;left&quot;:101.87503937007874,&quot;top&quot;:170.75,&quot;width&quot;:556}"/>
</p:tagLst>
</file>

<file path=ppt/tags/tag109.xml><?xml version="1.0" encoding="utf-8"?>
<p:tagLst xmlns:p="http://schemas.openxmlformats.org/presentationml/2006/main">
  <p:tag name="KSO_WM_DIAGRAM_VIRTUALLY_FRAME" val="{&quot;height&quot;:333.87503937007875,&quot;left&quot;:101.87503937007874,&quot;top&quot;:170.75,&quot;width&quot;:556}"/>
</p:tagLst>
</file>

<file path=ppt/tags/tag11.xml><?xml version="1.0" encoding="utf-8"?>
<p:tagLst xmlns:p="http://schemas.openxmlformats.org/presentationml/2006/main">
  <p:tag name="KSO_WM_DIAGRAM_VIRTUALLY_FRAME" val="{&quot;height&quot;:242.1251968503937,&quot;left&quot;:401.4204724409449,&quot;top&quot;:119.05,&quot;width&quot;:438.25}"/>
</p:tagLst>
</file>

<file path=ppt/tags/tag110.xml><?xml version="1.0" encoding="utf-8"?>
<p:tagLst xmlns:p="http://schemas.openxmlformats.org/presentationml/2006/main">
  <p:tag name="KSO_WM_DIAGRAM_VIRTUALLY_FRAME" val="{&quot;height&quot;:333.87503937007875,&quot;left&quot;:101.87503937007874,&quot;top&quot;:170.75,&quot;width&quot;:556}"/>
</p:tagLst>
</file>

<file path=ppt/tags/tag111.xml><?xml version="1.0" encoding="utf-8"?>
<p:tagLst xmlns:p="http://schemas.openxmlformats.org/presentationml/2006/main">
  <p:tag name="KSO_WM_DIAGRAM_VIRTUALLY_FRAME" val="{&quot;height&quot;:333.87503937007875,&quot;left&quot;:101.87503937007874,&quot;top&quot;:170.75,&quot;width&quot;:556}"/>
</p:tagLst>
</file>

<file path=ppt/tags/tag112.xml><?xml version="1.0" encoding="utf-8"?>
<p:tagLst xmlns:p="http://schemas.openxmlformats.org/presentationml/2006/main">
  <p:tag name="KSO_WM_DIAGRAM_VIRTUALLY_FRAME" val="{&quot;height&quot;:333.87503937007875,&quot;left&quot;:101.87503937007874,&quot;top&quot;:170.75,&quot;width&quot;:556}"/>
</p:tagLst>
</file>

<file path=ppt/tags/tag113.xml><?xml version="1.0" encoding="utf-8"?>
<p:tagLst xmlns:p="http://schemas.openxmlformats.org/presentationml/2006/main">
  <p:tag name="KSO_WM_DIAGRAM_VIRTUALLY_FRAME" val="{&quot;height&quot;:333.87503937007875,&quot;left&quot;:101.87503937007874,&quot;top&quot;:170.75,&quot;width&quot;:556}"/>
</p:tagLst>
</file>

<file path=ppt/tags/tag114.xml><?xml version="1.0" encoding="utf-8"?>
<p:tagLst xmlns:p="http://schemas.openxmlformats.org/presentationml/2006/main">
  <p:tag name="KSO_WM_DIAGRAM_VIRTUALLY_FRAME" val="{&quot;height&quot;:333.87503937007875,&quot;left&quot;:101.87503937007874,&quot;top&quot;:170.75,&quot;width&quot;:556}"/>
</p:tagLst>
</file>

<file path=ppt/tags/tag115.xml><?xml version="1.0" encoding="utf-8"?>
<p:tagLst xmlns:p="http://schemas.openxmlformats.org/presentationml/2006/main">
  <p:tag name="KSO_WM_DIAGRAM_VIRTUALLY_FRAME" val="{&quot;height&quot;:333.87503937007875,&quot;left&quot;:101.87503937007874,&quot;top&quot;:170.75,&quot;width&quot;:556}"/>
</p:tagLst>
</file>

<file path=ppt/tags/tag116.xml><?xml version="1.0" encoding="utf-8"?>
<p:tagLst xmlns:p="http://schemas.openxmlformats.org/presentationml/2006/main">
  <p:tag name="KSO_WM_DIAGRAM_VIRTUALLY_FRAME" val="{&quot;height&quot;:333.87503937007875,&quot;left&quot;:101.87503937007874,&quot;top&quot;:170.75,&quot;width&quot;:556}"/>
</p:tagLst>
</file>

<file path=ppt/tags/tag117.xml><?xml version="1.0" encoding="utf-8"?>
<p:tagLst xmlns:p="http://schemas.openxmlformats.org/presentationml/2006/main">
  <p:tag name="KSO_WM_DIAGRAM_VIRTUALLY_FRAME" val="{&quot;height&quot;:333.87503937007875,&quot;left&quot;:101.87503937007874,&quot;top&quot;:170.75,&quot;width&quot;:556}"/>
</p:tagLst>
</file>

<file path=ppt/tags/tag118.xml><?xml version="1.0" encoding="utf-8"?>
<p:tagLst xmlns:p="http://schemas.openxmlformats.org/presentationml/2006/main">
  <p:tag name="KSO_WM_DIAGRAM_VIRTUALLY_FRAME" val="{&quot;height&quot;:333.87503937007875,&quot;left&quot;:101.87503937007874,&quot;top&quot;:170.75,&quot;width&quot;:556}"/>
</p:tagLst>
</file>

<file path=ppt/tags/tag119.xml><?xml version="1.0" encoding="utf-8"?>
<p:tagLst xmlns:p="http://schemas.openxmlformats.org/presentationml/2006/main">
  <p:tag name="KSO_WM_DIAGRAM_VIRTUALLY_FRAME" val="{&quot;height&quot;:333.87503937007875,&quot;left&quot;:101.87503937007874,&quot;top&quot;:170.75,&quot;width&quot;:556}"/>
</p:tagLst>
</file>

<file path=ppt/tags/tag12.xml><?xml version="1.0" encoding="utf-8"?>
<p:tagLst xmlns:p="http://schemas.openxmlformats.org/presentationml/2006/main">
  <p:tag name="KSO_WM_DIAGRAM_VIRTUALLY_FRAME" val="{&quot;height&quot;:242.1251968503937,&quot;left&quot;:401.4204724409449,&quot;top&quot;:119.05,&quot;width&quot;:438.25}"/>
</p:tagLst>
</file>

<file path=ppt/tags/tag120.xml><?xml version="1.0" encoding="utf-8"?>
<p:tagLst xmlns:p="http://schemas.openxmlformats.org/presentationml/2006/main">
  <p:tag name="KSO_WM_DIAGRAM_VIRTUALLY_FRAME" val="{&quot;height&quot;:333.87503937007875,&quot;left&quot;:101.87503937007874,&quot;top&quot;:170.75,&quot;width&quot;:556}"/>
</p:tagLst>
</file>

<file path=ppt/tags/tag121.xml><?xml version="1.0" encoding="utf-8"?>
<p:tagLst xmlns:p="http://schemas.openxmlformats.org/presentationml/2006/main">
  <p:tag name="KSO_WM_DIAGRAM_VIRTUALLY_FRAME" val="{&quot;height&quot;:333.87503937007875,&quot;left&quot;:101.87503937007874,&quot;top&quot;:170.75,&quot;width&quot;:556}"/>
</p:tagLst>
</file>

<file path=ppt/tags/tag122.xml><?xml version="1.0" encoding="utf-8"?>
<p:tagLst xmlns:p="http://schemas.openxmlformats.org/presentationml/2006/main">
  <p:tag name="KSO_WM_DIAGRAM_VIRTUALLY_FRAME" val="{&quot;height&quot;:333.87503937007875,&quot;left&quot;:101.87503937007874,&quot;top&quot;:170.75,&quot;width&quot;:556}"/>
</p:tagLst>
</file>

<file path=ppt/tags/tag123.xml><?xml version="1.0" encoding="utf-8"?>
<p:tagLst xmlns:p="http://schemas.openxmlformats.org/presentationml/2006/main">
  <p:tag name="KSO_WM_DIAGRAM_VIRTUALLY_FRAME" val="{&quot;height&quot;:333.87503937007875,&quot;left&quot;:101.87503937007874,&quot;top&quot;:170.75,&quot;width&quot;:556}"/>
</p:tagLst>
</file>

<file path=ppt/tags/tag124.xml><?xml version="1.0" encoding="utf-8"?>
<p:tagLst xmlns:p="http://schemas.openxmlformats.org/presentationml/2006/main">
  <p:tag name="KSO_WM_DIAGRAM_VIRTUALLY_FRAME" val="{&quot;height&quot;:333.87503937007875,&quot;left&quot;:101.87503937007874,&quot;top&quot;:170.75,&quot;width&quot;:556}"/>
</p:tagLst>
</file>

<file path=ppt/tags/tag125.xml><?xml version="1.0" encoding="utf-8"?>
<p:tagLst xmlns:p="http://schemas.openxmlformats.org/presentationml/2006/main">
  <p:tag name="KSO_WM_DIAGRAM_VIRTUALLY_FRAME" val="{&quot;height&quot;:333.87503937007875,&quot;left&quot;:101.87503937007874,&quot;top&quot;:170.75,&quot;width&quot;:556}"/>
</p:tagLst>
</file>

<file path=ppt/tags/tag126.xml><?xml version="1.0" encoding="utf-8"?>
<p:tagLst xmlns:p="http://schemas.openxmlformats.org/presentationml/2006/main">
  <p:tag name="KSO_WM_DIAGRAM_VIRTUALLY_FRAME" val="{&quot;height&quot;:333.87503937007875,&quot;left&quot;:101.87503937007874,&quot;top&quot;:170.75,&quot;width&quot;:556}"/>
</p:tagLst>
</file>

<file path=ppt/tags/tag127.xml><?xml version="1.0" encoding="utf-8"?>
<p:tagLst xmlns:p="http://schemas.openxmlformats.org/presentationml/2006/main">
  <p:tag name="KSO_WM_DIAGRAM_VIRTUALLY_FRAME" val="{&quot;height&quot;:333.87503937007875,&quot;left&quot;:101.87503937007874,&quot;top&quot;:170.75,&quot;width&quot;:556}"/>
</p:tagLst>
</file>

<file path=ppt/tags/tag128.xml><?xml version="1.0" encoding="utf-8"?>
<p:tagLst xmlns:p="http://schemas.openxmlformats.org/presentationml/2006/main">
  <p:tag name="KSO_WM_DIAGRAM_VIRTUALLY_FRAME" val="{&quot;height&quot;:333.87503937007875,&quot;left&quot;:101.87503937007874,&quot;top&quot;:170.75,&quot;width&quot;:556}"/>
</p:tagLst>
</file>

<file path=ppt/tags/tag129.xml><?xml version="1.0" encoding="utf-8"?>
<p:tagLst xmlns:p="http://schemas.openxmlformats.org/presentationml/2006/main">
  <p:tag name="KSO_WM_DIAGRAM_VIRTUALLY_FRAME" val="{&quot;height&quot;:333.87503937007875,&quot;left&quot;:101.87503937007874,&quot;top&quot;:170.75,&quot;width&quot;:556}"/>
</p:tagLst>
</file>

<file path=ppt/tags/tag13.xml><?xml version="1.0" encoding="utf-8"?>
<p:tagLst xmlns:p="http://schemas.openxmlformats.org/presentationml/2006/main">
  <p:tag name="KSO_WM_DIAGRAM_VIRTUALLY_FRAME" val="{&quot;height&quot;:242.1251968503937,&quot;left&quot;:401.4204724409449,&quot;top&quot;:119.05,&quot;width&quot;:438.25}"/>
</p:tagLst>
</file>

<file path=ppt/tags/tag130.xml><?xml version="1.0" encoding="utf-8"?>
<p:tagLst xmlns:p="http://schemas.openxmlformats.org/presentationml/2006/main">
  <p:tag name="KSO_WM_DIAGRAM_VIRTUALLY_FRAME" val="{&quot;height&quot;:333.87503937007875,&quot;left&quot;:101.87503937007874,&quot;top&quot;:170.75,&quot;width&quot;:556}"/>
</p:tagLst>
</file>

<file path=ppt/tags/tag131.xml><?xml version="1.0" encoding="utf-8"?>
<p:tagLst xmlns:p="http://schemas.openxmlformats.org/presentationml/2006/main">
  <p:tag name="KSO_WM_DIAGRAM_VIRTUALLY_FRAME" val="{&quot;height&quot;:333.87503937007875,&quot;left&quot;:101.87503937007874,&quot;top&quot;:170.75,&quot;width&quot;:556}"/>
</p:tagLst>
</file>

<file path=ppt/tags/tag132.xml><?xml version="1.0" encoding="utf-8"?>
<p:tagLst xmlns:p="http://schemas.openxmlformats.org/presentationml/2006/main">
  <p:tag name="KSO_WM_DIAGRAM_VIRTUALLY_FRAME" val="{&quot;height&quot;:333.87503937007875,&quot;left&quot;:101.87503937007874,&quot;top&quot;:170.75,&quot;width&quot;:556}"/>
</p:tagLst>
</file>

<file path=ppt/tags/tag133.xml><?xml version="1.0" encoding="utf-8"?>
<p:tagLst xmlns:p="http://schemas.openxmlformats.org/presentationml/2006/main">
  <p:tag name="KSO_WM_DIAGRAM_VIRTUALLY_FRAME" val="{&quot;height&quot;:333.87503937007875,&quot;left&quot;:101.87503937007874,&quot;top&quot;:170.75,&quot;width&quot;:556}"/>
</p:tagLst>
</file>

<file path=ppt/tags/tag134.xml><?xml version="1.0" encoding="utf-8"?>
<p:tagLst xmlns:p="http://schemas.openxmlformats.org/presentationml/2006/main">
  <p:tag name="KSO_WM_DIAGRAM_VIRTUALLY_FRAME" val="{&quot;height&quot;:333.87503937007875,&quot;left&quot;:101.87503937007874,&quot;top&quot;:170.75,&quot;width&quot;:556}"/>
</p:tagLst>
</file>

<file path=ppt/tags/tag135.xml><?xml version="1.0" encoding="utf-8"?>
<p:tagLst xmlns:p="http://schemas.openxmlformats.org/presentationml/2006/main">
  <p:tag name="KSO_WM_DIAGRAM_VIRTUALLY_FRAME" val="{&quot;height&quot;:333.87503937007875,&quot;left&quot;:101.87503937007874,&quot;top&quot;:170.75,&quot;width&quot;:556}"/>
</p:tagLst>
</file>

<file path=ppt/tags/tag136.xml><?xml version="1.0" encoding="utf-8"?>
<p:tagLst xmlns:p="http://schemas.openxmlformats.org/presentationml/2006/main">
  <p:tag name="KSO_WM_DIAGRAM_VIRTUALLY_FRAME" val="{&quot;height&quot;:333.87503937007875,&quot;left&quot;:101.87503937007874,&quot;top&quot;:170.75,&quot;width&quot;:556}"/>
</p:tagLst>
</file>

<file path=ppt/tags/tag137.xml><?xml version="1.0" encoding="utf-8"?>
<p:tagLst xmlns:p="http://schemas.openxmlformats.org/presentationml/2006/main">
  <p:tag name="KSO_WM_DIAGRAM_VIRTUALLY_FRAME" val="{&quot;height&quot;:333.87503937007875,&quot;left&quot;:101.87503937007874,&quot;top&quot;:170.75,&quot;width&quot;:556}"/>
</p:tagLst>
</file>

<file path=ppt/tags/tag138.xml><?xml version="1.0" encoding="utf-8"?>
<p:tagLst xmlns:p="http://schemas.openxmlformats.org/presentationml/2006/main">
  <p:tag name="KSO_WM_DIAGRAM_VIRTUALLY_FRAME" val="{&quot;height&quot;:333.87503937007875,&quot;left&quot;:101.87503937007874,&quot;top&quot;:170.75,&quot;width&quot;:556}"/>
</p:tagLst>
</file>

<file path=ppt/tags/tag139.xml><?xml version="1.0" encoding="utf-8"?>
<p:tagLst xmlns:p="http://schemas.openxmlformats.org/presentationml/2006/main">
  <p:tag name="KSO_WM_DIAGRAM_VIRTUALLY_FRAME" val="{&quot;height&quot;:333.87503937007875,&quot;left&quot;:101.87503937007874,&quot;top&quot;:170.75,&quot;width&quot;:556}"/>
</p:tagLst>
</file>

<file path=ppt/tags/tag14.xml><?xml version="1.0" encoding="utf-8"?>
<p:tagLst xmlns:p="http://schemas.openxmlformats.org/presentationml/2006/main">
  <p:tag name="KSO_WM_DIAGRAM_VIRTUALLY_FRAME" val="{&quot;height&quot;:242.1251968503937,&quot;left&quot;:401.4204724409449,&quot;top&quot;:119.05,&quot;width&quot;:438.25}"/>
</p:tagLst>
</file>

<file path=ppt/tags/tag140.xml><?xml version="1.0" encoding="utf-8"?>
<p:tagLst xmlns:p="http://schemas.openxmlformats.org/presentationml/2006/main">
  <p:tag name="KSO_WM_DIAGRAM_VIRTUALLY_FRAME" val="{&quot;height&quot;:333.87503937007875,&quot;left&quot;:101.87503937007874,&quot;top&quot;:170.75,&quot;width&quot;:556}"/>
</p:tagLst>
</file>

<file path=ppt/tags/tag141.xml><?xml version="1.0" encoding="utf-8"?>
<p:tagLst xmlns:p="http://schemas.openxmlformats.org/presentationml/2006/main">
  <p:tag name="KSO_WM_DIAGRAM_VIRTUALLY_FRAME" val="{&quot;height&quot;:333.87503937007875,&quot;left&quot;:101.87503937007874,&quot;top&quot;:170.75,&quot;width&quot;:556}"/>
</p:tagLst>
</file>

<file path=ppt/tags/tag142.xml><?xml version="1.0" encoding="utf-8"?>
<p:tagLst xmlns:p="http://schemas.openxmlformats.org/presentationml/2006/main">
  <p:tag name="KSO_WM_DIAGRAM_VIRTUALLY_FRAME" val="{&quot;height&quot;:333.87503937007875,&quot;left&quot;:101.87503937007874,&quot;top&quot;:170.75,&quot;width&quot;:556}"/>
</p:tagLst>
</file>

<file path=ppt/tags/tag143.xml><?xml version="1.0" encoding="utf-8"?>
<p:tagLst xmlns:p="http://schemas.openxmlformats.org/presentationml/2006/main">
  <p:tag name="KSO_WM_DIAGRAM_VIRTUALLY_FRAME" val="{&quot;height&quot;:333.87503937007875,&quot;left&quot;:101.87503937007874,&quot;top&quot;:170.75,&quot;width&quot;:556}"/>
</p:tagLst>
</file>

<file path=ppt/tags/tag144.xml><?xml version="1.0" encoding="utf-8"?>
<p:tagLst xmlns:p="http://schemas.openxmlformats.org/presentationml/2006/main">
  <p:tag name="KSO_WM_DIAGRAM_VIRTUALLY_FRAME" val="{&quot;height&quot;:333.87503937007875,&quot;left&quot;:101.87503937007874,&quot;top&quot;:170.75,&quot;width&quot;:556}"/>
</p:tagLst>
</file>

<file path=ppt/tags/tag145.xml><?xml version="1.0" encoding="utf-8"?>
<p:tagLst xmlns:p="http://schemas.openxmlformats.org/presentationml/2006/main">
  <p:tag name="KSO_WM_DIAGRAM_VIRTUALLY_FRAME" val="{&quot;height&quot;:333.87503937007875,&quot;left&quot;:101.87503937007874,&quot;top&quot;:170.75,&quot;width&quot;:556}"/>
</p:tagLst>
</file>

<file path=ppt/tags/tag146.xml><?xml version="1.0" encoding="utf-8"?>
<p:tagLst xmlns:p="http://schemas.openxmlformats.org/presentationml/2006/main">
  <p:tag name="KSO_WM_DIAGRAM_VIRTUALLY_FRAME" val="{&quot;height&quot;:333.87503937007875,&quot;left&quot;:101.87503937007874,&quot;top&quot;:170.75,&quot;width&quot;:556}"/>
</p:tagLst>
</file>

<file path=ppt/tags/tag147.xml><?xml version="1.0" encoding="utf-8"?>
<p:tagLst xmlns:p="http://schemas.openxmlformats.org/presentationml/2006/main">
  <p:tag name="KSO_WM_DIAGRAM_VIRTUALLY_FRAME" val="{&quot;height&quot;:333.87503937007875,&quot;left&quot;:101.87503937007874,&quot;top&quot;:170.75,&quot;width&quot;:556}"/>
</p:tagLst>
</file>

<file path=ppt/tags/tag148.xml><?xml version="1.0" encoding="utf-8"?>
<p:tagLst xmlns:p="http://schemas.openxmlformats.org/presentationml/2006/main">
  <p:tag name="KSO_WM_DIAGRAM_VIRTUALLY_FRAME" val="{&quot;height&quot;:333.87503937007875,&quot;left&quot;:101.87503937007874,&quot;top&quot;:170.75,&quot;width&quot;:556}"/>
</p:tagLst>
</file>

<file path=ppt/tags/tag149.xml><?xml version="1.0" encoding="utf-8"?>
<p:tagLst xmlns:p="http://schemas.openxmlformats.org/presentationml/2006/main">
  <p:tag name="KSO_WM_DIAGRAM_VIRTUALLY_FRAME" val="{&quot;height&quot;:333.87503937007875,&quot;left&quot;:101.87503937007874,&quot;top&quot;:170.75,&quot;width&quot;:556}"/>
</p:tagLst>
</file>

<file path=ppt/tags/tag15.xml><?xml version="1.0" encoding="utf-8"?>
<p:tagLst xmlns:p="http://schemas.openxmlformats.org/presentationml/2006/main">
  <p:tag name="KSO_WM_DIAGRAM_VIRTUALLY_FRAME" val="{&quot;height&quot;:324.1,&quot;left&quot;:67.1,&quot;top&quot;:109.65,&quot;width&quot;:793.75}"/>
</p:tagLst>
</file>

<file path=ppt/tags/tag150.xml><?xml version="1.0" encoding="utf-8"?>
<p:tagLst xmlns:p="http://schemas.openxmlformats.org/presentationml/2006/main">
  <p:tag name="KSO_WM_DIAGRAM_VIRTUALLY_FRAME" val="{&quot;height&quot;:333.87503937007875,&quot;left&quot;:101.87503937007874,&quot;top&quot;:170.75,&quot;width&quot;:556}"/>
</p:tagLst>
</file>

<file path=ppt/tags/tag1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7.xml><?xml version="1.0" encoding="utf-8"?>
<p:tagLst xmlns:p="http://schemas.openxmlformats.org/presentationml/2006/main">
  <p:tag name="TABLE_ENDDRAG_ORIGIN_RECT" val="722*413"/>
  <p:tag name="TABLE_ENDDRAG_RECT" val="75*103*722*413"/>
</p:tagLst>
</file>

<file path=ppt/tags/tag1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9.xml><?xml version="1.0" encoding="utf-8"?>
<p:tagLst xmlns:p="http://schemas.openxmlformats.org/presentationml/2006/main">
  <p:tag name="KSO_WM_DIAGRAM_VIRTUALLY_FRAME" val="{&quot;height&quot;:41.1,&quot;left&quot;:240,&quot;top&quot;:249.45,&quot;width&quot;:480}"/>
</p:tagLst>
</file>

<file path=ppt/tags/tag16.xml><?xml version="1.0" encoding="utf-8"?>
<p:tagLst xmlns:p="http://schemas.openxmlformats.org/presentationml/2006/main">
  <p:tag name="KSO_WM_DIAGRAM_VIRTUALLY_FRAME" val="{&quot;height&quot;:324.1,&quot;left&quot;:67.1,&quot;top&quot;:109.65,&quot;width&quot;:793.75}"/>
</p:tagLst>
</file>

<file path=ppt/tags/tag160.xml><?xml version="1.0" encoding="utf-8"?>
<p:tagLst xmlns:p="http://schemas.openxmlformats.org/presentationml/2006/main">
  <p:tag name="TABLE_ENDDRAG_ORIGIN_RECT" val="743*400"/>
  <p:tag name="TABLE_ENDDRAG_RECT" val="66*87*743*400"/>
</p:tagLst>
</file>

<file path=ppt/tags/tag1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2.xml><?xml version="1.0" encoding="utf-8"?>
<p:tagLst xmlns:p="http://schemas.openxmlformats.org/presentationml/2006/main">
  <p:tag name="TABLE_ENDDRAG_ORIGIN_RECT" val="707*420"/>
  <p:tag name="TABLE_ENDDRAG_RECT" val="93*78*707*420"/>
</p:tagLst>
</file>

<file path=ppt/tags/tag1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4.xml><?xml version="1.0" encoding="utf-8"?>
<p:tagLst xmlns:p="http://schemas.openxmlformats.org/presentationml/2006/main">
  <p:tag name="TABLE_ENDDRAG_ORIGIN_RECT" val="690*331"/>
  <p:tag name="TABLE_ENDDRAG_RECT" val="110*106*690*331"/>
</p:tagLst>
</file>

<file path=ppt/tags/tag1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6.xml><?xml version="1.0" encoding="utf-8"?>
<p:tagLst xmlns:p="http://schemas.openxmlformats.org/presentationml/2006/main">
  <p:tag name="TABLE_ENDDRAG_ORIGIN_RECT" val="717*358"/>
  <p:tag name="TABLE_ENDDRAG_RECT" val="76*117*717*358"/>
</p:tagLst>
</file>

<file path=ppt/tags/tag1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DIAGRAM_VIRTUALLY_FRAME" val="{&quot;height&quot;:324.1,&quot;left&quot;:67.1,&quot;top&quot;:109.65,&quot;width&quot;:793.75}"/>
</p:tagLst>
</file>

<file path=ppt/tags/tag1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1.xml><?xml version="1.0" encoding="utf-8"?>
<p:tagLst xmlns:p="http://schemas.openxmlformats.org/presentationml/2006/main">
  <p:tag name="TABLE_ENDDRAG_ORIGIN_RECT" val="732*314"/>
  <p:tag name="TABLE_ENDDRAG_RECT" val="105*108*732*314"/>
</p:tagLst>
</file>

<file path=ppt/tags/tag1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3.xml><?xml version="1.0" encoding="utf-8"?>
<p:tagLst xmlns:p="http://schemas.openxmlformats.org/presentationml/2006/main">
  <p:tag name="TABLE_ENDDRAG_ORIGIN_RECT" val="667*254"/>
  <p:tag name="TABLE_ENDDRAG_RECT" val="138*144*667*254"/>
</p:tagLst>
</file>

<file path=ppt/tags/tag1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6.xml><?xml version="1.0" encoding="utf-8"?>
<p:tagLst xmlns:p="http://schemas.openxmlformats.org/presentationml/2006/main">
  <p:tag name="TABLE_ENDDRAG_ORIGIN_RECT" val="675*322"/>
  <p:tag name="TABLE_ENDDRAG_RECT" val="134*77*675*322"/>
</p:tagLst>
</file>

<file path=ppt/tags/tag1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8.xml><?xml version="1.0" encoding="utf-8"?>
<p:tagLst xmlns:p="http://schemas.openxmlformats.org/presentationml/2006/main">
  <p:tag name="TABLE_ENDDRAG_ORIGIN_RECT" val="703*249"/>
  <p:tag name="TABLE_ENDDRAG_RECT" val="104*131*703*249"/>
</p:tagLst>
</file>

<file path=ppt/tags/tag1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DIAGRAM_VIRTUALLY_FRAME" val="{&quot;height&quot;:324.1,&quot;left&quot;:67.1,&quot;top&quot;:109.65,&quot;width&quot;:793.75}"/>
</p:tagLst>
</file>

<file path=ppt/tags/tag1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5.xml><?xml version="1.0" encoding="utf-8"?>
<p:tagLst xmlns:p="http://schemas.openxmlformats.org/presentationml/2006/main">
  <p:tag name="KSO_WM_DIAGRAM_VIRTUALLY_FRAME" val="{&quot;height&quot;:331.5783049040512,&quot;left&quot;:87.9,&quot;top&quot;:107.45000000000002,&quot;width&quot;:771.55}"/>
</p:tagLst>
</file>

<file path=ppt/tags/tag186.xml><?xml version="1.0" encoding="utf-8"?>
<p:tagLst xmlns:p="http://schemas.openxmlformats.org/presentationml/2006/main">
  <p:tag name="KSO_WM_DIAGRAM_VIRTUALLY_FRAME" val="{&quot;height&quot;:331.5783049040512,&quot;left&quot;:87.9,&quot;top&quot;:107.45000000000002,&quot;width&quot;:771.55}"/>
</p:tagLst>
</file>

<file path=ppt/tags/tag187.xml><?xml version="1.0" encoding="utf-8"?>
<p:tagLst xmlns:p="http://schemas.openxmlformats.org/presentationml/2006/main">
  <p:tag name="KSO_WM_DIAGRAM_VIRTUALLY_FRAME" val="{&quot;height&quot;:331.5783049040512,&quot;left&quot;:87.9,&quot;top&quot;:107.45000000000002,&quot;width&quot;:771.55}"/>
</p:tagLst>
</file>

<file path=ppt/tags/tag188.xml><?xml version="1.0" encoding="utf-8"?>
<p:tagLst xmlns:p="http://schemas.openxmlformats.org/presentationml/2006/main">
  <p:tag name="KSO_WM_DIAGRAM_VIRTUALLY_FRAME" val="{&quot;height&quot;:331.5783049040512,&quot;left&quot;:87.9,&quot;top&quot;:107.45000000000002,&quot;width&quot;:771.55}"/>
</p:tagLst>
</file>

<file path=ppt/tags/tag189.xml><?xml version="1.0" encoding="utf-8"?>
<p:tagLst xmlns:p="http://schemas.openxmlformats.org/presentationml/2006/main">
  <p:tag name="KSO_WM_DIAGRAM_VIRTUALLY_FRAME" val="{&quot;height&quot;:331.5783049040512,&quot;left&quot;:87.9,&quot;top&quot;:107.45000000000002,&quot;width&quot;:771.55}"/>
</p:tagLst>
</file>

<file path=ppt/tags/tag19.xml><?xml version="1.0" encoding="utf-8"?>
<p:tagLst xmlns:p="http://schemas.openxmlformats.org/presentationml/2006/main">
  <p:tag name="KSO_WM_DIAGRAM_VIRTUALLY_FRAME" val="{&quot;height&quot;:324.1,&quot;left&quot;:67.1,&quot;top&quot;:109.65,&quot;width&quot;:793.75}"/>
</p:tagLst>
</file>

<file path=ppt/tags/tag190.xml><?xml version="1.0" encoding="utf-8"?>
<p:tagLst xmlns:p="http://schemas.openxmlformats.org/presentationml/2006/main">
  <p:tag name="KSO_WM_DIAGRAM_VIRTUALLY_FRAME" val="{&quot;height&quot;:331.5783049040512,&quot;left&quot;:87.9,&quot;top&quot;:107.45000000000002,&quot;width&quot;:771.55}"/>
</p:tagLst>
</file>

<file path=ppt/tags/tag191.xml><?xml version="1.0" encoding="utf-8"?>
<p:tagLst xmlns:p="http://schemas.openxmlformats.org/presentationml/2006/main">
  <p:tag name="KSO_WM_DIAGRAM_VIRTUALLY_FRAME" val="{&quot;height&quot;:331.5783049040512,&quot;left&quot;:87.9,&quot;top&quot;:107.45000000000002,&quot;width&quot;:771.55}"/>
</p:tagLst>
</file>

<file path=ppt/tags/tag192.xml><?xml version="1.0" encoding="utf-8"?>
<p:tagLst xmlns:p="http://schemas.openxmlformats.org/presentationml/2006/main">
  <p:tag name="KSO_WM_DIAGRAM_VIRTUALLY_FRAME" val="{&quot;height&quot;:331.5783049040512,&quot;left&quot;:87.9,&quot;top&quot;:107.45000000000002,&quot;width&quot;:771.55}"/>
</p:tagLst>
</file>

<file path=ppt/tags/tag193.xml><?xml version="1.0" encoding="utf-8"?>
<p:tagLst xmlns:p="http://schemas.openxmlformats.org/presentationml/2006/main">
  <p:tag name="KSO_WM_DIAGRAM_VIRTUALLY_FRAME" val="{&quot;height&quot;:331.5783049040512,&quot;left&quot;:87.9,&quot;top&quot;:107.45000000000002,&quot;width&quot;:771.55}"/>
</p:tagLst>
</file>

<file path=ppt/tags/tag194.xml><?xml version="1.0" encoding="utf-8"?>
<p:tagLst xmlns:p="http://schemas.openxmlformats.org/presentationml/2006/main">
  <p:tag name="KSO_WM_DIAGRAM_VIRTUALLY_FRAME" val="{&quot;height&quot;:331.5783049040512,&quot;left&quot;:87.9,&quot;top&quot;:107.45000000000002,&quot;width&quot;:771.55}"/>
</p:tagLst>
</file>

<file path=ppt/tags/tag195.xml><?xml version="1.0" encoding="utf-8"?>
<p:tagLst xmlns:p="http://schemas.openxmlformats.org/presentationml/2006/main">
  <p:tag name="KSO_WM_DIAGRAM_VIRTUALLY_FRAME" val="{&quot;height&quot;:331.5783049040512,&quot;left&quot;:87.9,&quot;top&quot;:107.45000000000002,&quot;width&quot;:771.55}"/>
</p:tagLst>
</file>

<file path=ppt/tags/tag196.xml><?xml version="1.0" encoding="utf-8"?>
<p:tagLst xmlns:p="http://schemas.openxmlformats.org/presentationml/2006/main">
  <p:tag name="KSO_WM_DIAGRAM_VIRTUALLY_FRAME" val="{&quot;height&quot;:331.5783049040512,&quot;left&quot;:87.9,&quot;top&quot;:107.45000000000002,&quot;width&quot;:771.55}"/>
</p:tagLst>
</file>

<file path=ppt/tags/tag197.xml><?xml version="1.0" encoding="utf-8"?>
<p:tagLst xmlns:p="http://schemas.openxmlformats.org/presentationml/2006/main">
  <p:tag name="KSO_WM_DIAGRAM_VIRTUALLY_FRAME" val="{&quot;height&quot;:331.5783049040512,&quot;left&quot;:87.9,&quot;top&quot;:107.45000000000002,&quot;width&quot;:771.55}"/>
</p:tagLst>
</file>

<file path=ppt/tags/tag19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DIAGRAM_VIRTUALLY_FRAME" val="{&quot;height&quot;:324.1,&quot;left&quot;:67.1,&quot;top&quot;:109.65,&quot;width&quot;:793.75}"/>
</p:tagLst>
</file>

<file path=ppt/tags/tag200.xml><?xml version="1.0" encoding="utf-8"?>
<p:tagLst xmlns:p="http://schemas.openxmlformats.org/presentationml/2006/main">
  <p:tag name="commondata" val="eyJoZGlkIjoiZWZhYzY1ZjEwYzE0MTgzYzYwNzAzNDFlNTliNGYwMzgifQ=="/>
</p:tagLst>
</file>

<file path=ppt/tags/tag21.xml><?xml version="1.0" encoding="utf-8"?>
<p:tagLst xmlns:p="http://schemas.openxmlformats.org/presentationml/2006/main">
  <p:tag name="KSO_WM_DIAGRAM_VIRTUALLY_FRAME" val="{&quot;height&quot;:324.1,&quot;left&quot;:67.1,&quot;top&quot;:109.65,&quot;width&quot;:793.75}"/>
</p:tagLst>
</file>

<file path=ppt/tags/tag22.xml><?xml version="1.0" encoding="utf-8"?>
<p:tagLst xmlns:p="http://schemas.openxmlformats.org/presentationml/2006/main">
  <p:tag name="KSO_WM_DIAGRAM_VIRTUALLY_FRAME" val="{&quot;height&quot;:324.1,&quot;left&quot;:67.1,&quot;top&quot;:109.65,&quot;width&quot;:793.75}"/>
</p:tagLst>
</file>

<file path=ppt/tags/tag23.xml><?xml version="1.0" encoding="utf-8"?>
<p:tagLst xmlns:p="http://schemas.openxmlformats.org/presentationml/2006/main">
  <p:tag name="KSO_WM_DIAGRAM_VIRTUALLY_FRAME" val="{&quot;height&quot;:324.1,&quot;left&quot;:67.1,&quot;top&quot;:109.65,&quot;width&quot;:793.75}"/>
</p:tagLst>
</file>

<file path=ppt/tags/tag24.xml><?xml version="1.0" encoding="utf-8"?>
<p:tagLst xmlns:p="http://schemas.openxmlformats.org/presentationml/2006/main">
  <p:tag name="KSO_WM_DIAGRAM_VIRTUALLY_FRAME" val="{&quot;height&quot;:324.1,&quot;left&quot;:67.1,&quot;top&quot;:109.65,&quot;width&quot;:793.75}"/>
</p:tagLst>
</file>

<file path=ppt/tags/tag25.xml><?xml version="1.0" encoding="utf-8"?>
<p:tagLst xmlns:p="http://schemas.openxmlformats.org/presentationml/2006/main">
  <p:tag name="KSO_WM_DIAGRAM_VIRTUALLY_FRAME" val="{&quot;height&quot;:324.1,&quot;left&quot;:67.1,&quot;top&quot;:109.65,&quot;width&quot;:793.75}"/>
</p:tagLst>
</file>

<file path=ppt/tags/tag26.xml><?xml version="1.0" encoding="utf-8"?>
<p:tagLst xmlns:p="http://schemas.openxmlformats.org/presentationml/2006/main">
  <p:tag name="KSO_WM_DIAGRAM_VIRTUALLY_FRAME" val="{&quot;height&quot;:324.1,&quot;left&quot;:67.1,&quot;top&quot;:109.65,&quot;width&quot;:793.75}"/>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DIAGRAM_VIRTUALLY_FRAME" val="{&quot;height&quot;:324.1,&quot;left&quot;:67.1,&quot;top&quot;:109.65,&quot;width&quot;:793.75}"/>
</p:tagLst>
</file>

<file path=ppt/tags/tag29.xml><?xml version="1.0" encoding="utf-8"?>
<p:tagLst xmlns:p="http://schemas.openxmlformats.org/presentationml/2006/main">
  <p:tag name="KSO_WM_DIAGRAM_VIRTUALLY_FRAME" val="{&quot;height&quot;:324.1,&quot;left&quot;:67.1,&quot;top&quot;:109.65,&quot;width&quot;:793.7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DIAGRAM_VIRTUALLY_FRAME" val="{&quot;height&quot;:324.1,&quot;left&quot;:67.1,&quot;top&quot;:109.65,&quot;width&quot;:793.75}"/>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4_3*l_h_i*1_1_1"/>
  <p:tag name="KSO_WM_TEMPLATE_CATEGORY" val="diagram"/>
  <p:tag name="KSO_WM_TEMPLATE_INDEX" val="2022793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84.2,&quot;left&quot;:103.6,&quot;top&quot;:0,&quot;width&quot;:753.9}"/>
</p:tagLst>
</file>

<file path=ppt/tags/tag3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4_3*l_h_i*1_1_2"/>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3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4_3*l_h_i*1_1_3"/>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3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4_3*l_h_i*1_1_4"/>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3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4_3*l_h_i*1_1_5"/>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39.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4_3*l_h_f*1_1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DIAGRAM_VIRTUALLY_FRAME" val="{&quot;height&quot;:484.2,&quot;left&quot;:103.6,&quot;top&quot;:0,&quot;width&quot;:753.9}"/>
</p:tagLst>
</file>

<file path=ppt/tags/tag4.xml><?xml version="1.0" encoding="utf-8"?>
<p:tagLst xmlns:p="http://schemas.openxmlformats.org/presentationml/2006/main">
  <p:tag name="KSO_WM_DIAGRAM_VIRTUALLY_FRAME" val="{&quot;height&quot;:242.1251968503937,&quot;left&quot;:401.4204724409449,&quot;top&quot;:119.05,&quot;width&quot;:438.2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4_3*l_h_i*1_2_1"/>
  <p:tag name="KSO_WM_TEMPLATE_CATEGORY" val="diagram"/>
  <p:tag name="KSO_WM_TEMPLATE_INDEX" val="2022793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484.2,&quot;left&quot;:103.6,&quot;top&quot;:0,&quot;width&quot;:753.9}"/>
</p:tagLst>
</file>

<file path=ppt/tags/tag4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4_3*l_h_i*1_2_2"/>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4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4_3*l_h_i*1_2_3"/>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43.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4_3*l_h_i*1_2_4"/>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4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4_3*l_h_i*1_2_5"/>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4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4_3*l_h_a*1_2_1"/>
  <p:tag name="KSO_WM_TEMPLATE_CATEGORY" val="diagram"/>
  <p:tag name="KSO_WM_TEMPLATE_INDEX" val="20227934"/>
  <p:tag name="KSO_WM_UNIT_LAYERLEVEL" val="1_1_1"/>
  <p:tag name="KSO_WM_TAG_VERSION" val="1.0"/>
  <p:tag name="KSO_WM_BEAUTIFY_FLAG" val="#wm#"/>
  <p:tag name="KSO_WM_UNIT_TEXT_FILL_FORE_SCHEMECOLOR_INDEX" val="6"/>
  <p:tag name="KSO_WM_UNIT_TEXT_FILL_TYPE" val="1"/>
  <p:tag name="KSO_WM_DIAGRAM_VIRTUALLY_FRAME" val="{&quot;height&quot;:484.2,&quot;left&quot;:103.6,&quot;top&quot;:0,&quot;width&quot;:753.9}"/>
</p:tagLst>
</file>

<file path=ppt/tags/tag4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4_3*l_h_i*1_3_1"/>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4_3*l_h_i*1_3_2"/>
  <p:tag name="KSO_WM_TEMPLATE_CATEGORY" val="diagram"/>
  <p:tag name="KSO_WM_TEMPLATE_INDEX" val="2022793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484.2,&quot;left&quot;:103.6,&quot;top&quot;:0,&quot;width&quot;:753.9}"/>
</p:tagLst>
</file>

<file path=ppt/tags/tag48.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4_3*l_h_i*1_3_3"/>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49.xml><?xml version="1.0" encoding="utf-8"?>
<p:tagLst xmlns:p="http://schemas.openxmlformats.org/presentationml/2006/main">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4_3*l_h_i*1_3_4"/>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5.xml><?xml version="1.0" encoding="utf-8"?>
<p:tagLst xmlns:p="http://schemas.openxmlformats.org/presentationml/2006/main">
  <p:tag name="KSO_WM_DIAGRAM_VIRTUALLY_FRAME" val="{&quot;height&quot;:242.1251968503937,&quot;left&quot;:401.4204724409449,&quot;top&quot;:119.05,&quot;width&quot;:438.25}"/>
</p:tagLst>
</file>

<file path=ppt/tags/tag5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4_3*l_h_i*1_3_5"/>
  <p:tag name="KSO_WM_TEMPLATE_CATEGORY" val="diagram"/>
  <p:tag name="KSO_WM_TEMPLATE_INDEX" val="20227934"/>
  <p:tag name="KSO_WM_UNIT_LAYERLEVEL" val="1_1_1"/>
  <p:tag name="KSO_WM_TAG_VERSION" val="1.0"/>
  <p:tag name="KSO_WM_BEAUTIFY_FLAG" val="#wm#"/>
  <p:tag name="KSO_WM_DIAGRAM_VIRTUALLY_FRAME" val="{&quot;height&quot;:484.2,&quot;left&quot;:103.6,&quot;top&quot;:0,&quot;width&quot;:753.9}"/>
</p:tagLst>
</file>

<file path=ppt/tags/tag5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34_3*l_h_a*1_3_1"/>
  <p:tag name="KSO_WM_TEMPLATE_CATEGORY" val="diagram"/>
  <p:tag name="KSO_WM_TEMPLATE_INDEX" val="20227934"/>
  <p:tag name="KSO_WM_UNIT_LAYERLEVEL" val="1_1_1"/>
  <p:tag name="KSO_WM_TAG_VERSION" val="1.0"/>
  <p:tag name="KSO_WM_BEAUTIFY_FLAG" val="#wm#"/>
  <p:tag name="KSO_WM_UNIT_TEXT_FILL_FORE_SCHEMECOLOR_INDEX" val="7"/>
  <p:tag name="KSO_WM_UNIT_TEXT_FILL_TYPE" val="1"/>
  <p:tag name="KSO_WM_DIAGRAM_VIRTUALLY_FRAME" val="{&quot;height&quot;:484.2,&quot;left&quot;:103.6,&quot;top&quot;:0,&quot;width&quot;:753.9}"/>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DIAGRAM_VIRTUALLY_FRAME" val="{&quot;height&quot;:394.3263852033691,&quot;left&quot;:232.3,&quot;top&quot;:88.29865416670968,&quot;width&quot;:732.1750393700788}"/>
</p:tagLst>
</file>

<file path=ppt/tags/tag56.xml><?xml version="1.0" encoding="utf-8"?>
<p:tagLst xmlns:p="http://schemas.openxmlformats.org/presentationml/2006/main">
  <p:tag name="KSO_WM_DIAGRAM_VIRTUALLY_FRAME" val="{&quot;height&quot;:394.3263852033691,&quot;left&quot;:232.3,&quot;top&quot;:88.29865416670968,&quot;width&quot;:732.1750393700788}"/>
</p:tagLst>
</file>

<file path=ppt/tags/tag57.xml><?xml version="1.0" encoding="utf-8"?>
<p:tagLst xmlns:p="http://schemas.openxmlformats.org/presentationml/2006/main">
  <p:tag name="KSO_WM_DIAGRAM_VIRTUALLY_FRAME" val="{&quot;height&quot;:394.3263852033691,&quot;left&quot;:232.3,&quot;top&quot;:88.29865416670968,&quot;width&quot;:732.1750393700788}"/>
</p:tagLst>
</file>

<file path=ppt/tags/tag58.xml><?xml version="1.0" encoding="utf-8"?>
<p:tagLst xmlns:p="http://schemas.openxmlformats.org/presentationml/2006/main">
  <p:tag name="KSO_WM_DIAGRAM_VIRTUALLY_FRAME" val="{&quot;height&quot;:394.3263852033691,&quot;left&quot;:232.3,&quot;top&quot;:88.29865416670968,&quot;width&quot;:732.1750393700788}"/>
</p:tagLst>
</file>

<file path=ppt/tags/tag59.xml><?xml version="1.0" encoding="utf-8"?>
<p:tagLst xmlns:p="http://schemas.openxmlformats.org/presentationml/2006/main">
  <p:tag name="KSO_WM_DIAGRAM_VIRTUALLY_FRAME" val="{&quot;height&quot;:394.3263852033691,&quot;left&quot;:232.3,&quot;top&quot;:88.29865416670968,&quot;width&quot;:732.1750393700788}"/>
</p:tagLst>
</file>

<file path=ppt/tags/tag6.xml><?xml version="1.0" encoding="utf-8"?>
<p:tagLst xmlns:p="http://schemas.openxmlformats.org/presentationml/2006/main">
  <p:tag name="KSO_WM_DIAGRAM_VIRTUALLY_FRAME" val="{&quot;height&quot;:242.1251968503937,&quot;left&quot;:401.4204724409449,&quot;top&quot;:119.05,&quot;width&quot;:438.25}"/>
</p:tagLst>
</file>

<file path=ppt/tags/tag60.xml><?xml version="1.0" encoding="utf-8"?>
<p:tagLst xmlns:p="http://schemas.openxmlformats.org/presentationml/2006/main">
  <p:tag name="KSO_WM_DIAGRAM_VIRTUALLY_FRAME" val="{&quot;height&quot;:394.3263852033691,&quot;left&quot;:232.3,&quot;top&quot;:88.29865416670968,&quot;width&quot;:732.1750393700788}"/>
</p:tagLst>
</file>

<file path=ppt/tags/tag61.xml><?xml version="1.0" encoding="utf-8"?>
<p:tagLst xmlns:p="http://schemas.openxmlformats.org/presentationml/2006/main">
  <p:tag name="KSO_WM_DIAGRAM_VIRTUALLY_FRAME" val="{&quot;height&quot;:394.3263852033691,&quot;left&quot;:232.3,&quot;top&quot;:88.29865416670968,&quot;width&quot;:732.1750393700788}"/>
</p:tagLst>
</file>

<file path=ppt/tags/tag62.xml><?xml version="1.0" encoding="utf-8"?>
<p:tagLst xmlns:p="http://schemas.openxmlformats.org/presentationml/2006/main">
  <p:tag name="KSO_WM_DIAGRAM_VIRTUALLY_FRAME" val="{&quot;height&quot;:394.3263852033691,&quot;left&quot;:232.3,&quot;top&quot;:88.29865416670968,&quot;width&quot;:732.1750393700788}"/>
</p:tagLst>
</file>

<file path=ppt/tags/tag63.xml><?xml version="1.0" encoding="utf-8"?>
<p:tagLst xmlns:p="http://schemas.openxmlformats.org/presentationml/2006/main">
  <p:tag name="KSO_WM_DIAGRAM_VIRTUALLY_FRAME" val="{&quot;height&quot;:394.3263852033691,&quot;left&quot;:232.3,&quot;top&quot;:88.29865416670968,&quot;width&quot;:732.1750393700788}"/>
</p:tagLst>
</file>

<file path=ppt/tags/tag64.xml><?xml version="1.0" encoding="utf-8"?>
<p:tagLst xmlns:p="http://schemas.openxmlformats.org/presentationml/2006/main">
  <p:tag name="KSO_WM_DIAGRAM_VIRTUALLY_FRAME" val="{&quot;height&quot;:394.3263852033691,&quot;left&quot;:232.3,&quot;top&quot;:88.29865416670968,&quot;width&quot;:732.1750393700788}"/>
</p:tagLst>
</file>

<file path=ppt/tags/tag65.xml><?xml version="1.0" encoding="utf-8"?>
<p:tagLst xmlns:p="http://schemas.openxmlformats.org/presentationml/2006/main">
  <p:tag name="KSO_WM_DIAGRAM_VIRTUALLY_FRAME" val="{&quot;height&quot;:394.3263852033691,&quot;left&quot;:232.3,&quot;top&quot;:88.29865416670968,&quot;width&quot;:732.1750393700788}"/>
</p:tagLst>
</file>

<file path=ppt/tags/tag66.xml><?xml version="1.0" encoding="utf-8"?>
<p:tagLst xmlns:p="http://schemas.openxmlformats.org/presentationml/2006/main">
  <p:tag name="KSO_WM_DIAGRAM_VIRTUALLY_FRAME" val="{&quot;height&quot;:394.3263852033691,&quot;left&quot;:232.3,&quot;top&quot;:88.29865416670968,&quot;width&quot;:732.1750393700788}"/>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MH" val="20161219215932"/>
  <p:tag name="MH_LIBRARY" val="GRAPHIC"/>
  <p:tag name="MH_TYPE" val="Other"/>
  <p:tag name="MH_ORDER" val="1"/>
</p:tagLst>
</file>

<file path=ppt/tags/tag69.xml><?xml version="1.0" encoding="utf-8"?>
<p:tagLst xmlns:p="http://schemas.openxmlformats.org/presentationml/2006/main">
  <p:tag name="MH" val="20161219215932"/>
  <p:tag name="MH_LIBRARY" val="GRAPHIC"/>
  <p:tag name="MH_TYPE" val="SubTitle"/>
  <p:tag name="MH_ORDER" val="1"/>
</p:tagLst>
</file>

<file path=ppt/tags/tag7.xml><?xml version="1.0" encoding="utf-8"?>
<p:tagLst xmlns:p="http://schemas.openxmlformats.org/presentationml/2006/main">
  <p:tag name="KSO_WM_DIAGRAM_VIRTUALLY_FRAME" val="{&quot;height&quot;:242.1251968503937,&quot;left&quot;:401.4204724409449,&quot;top&quot;:119.05,&quot;width&quot;:438.25}"/>
</p:tagLst>
</file>

<file path=ppt/tags/tag70.xml><?xml version="1.0" encoding="utf-8"?>
<p:tagLst xmlns:p="http://schemas.openxmlformats.org/presentationml/2006/main">
  <p:tag name="MH" val="20161219215932"/>
  <p:tag name="MH_LIBRARY" val="GRAPHIC"/>
  <p:tag name="MH_TYPE" val="Other"/>
  <p:tag name="MH_ORDER" val="2"/>
</p:tagLst>
</file>

<file path=ppt/tags/tag71.xml><?xml version="1.0" encoding="utf-8"?>
<p:tagLst xmlns:p="http://schemas.openxmlformats.org/presentationml/2006/main">
  <p:tag name="MH" val="20161219215932"/>
  <p:tag name="MH_LIBRARY" val="GRAPHIC"/>
  <p:tag name="MH_TYPE" val="Other"/>
  <p:tag name="MH_ORDER" val="3"/>
</p:tagLst>
</file>

<file path=ppt/tags/tag72.xml><?xml version="1.0" encoding="utf-8"?>
<p:tagLst xmlns:p="http://schemas.openxmlformats.org/presentationml/2006/main">
  <p:tag name="MH" val="20161219215932"/>
  <p:tag name="MH_LIBRARY" val="GRAPHIC"/>
  <p:tag name="MH_TYPE" val="Other"/>
  <p:tag name="MH_ORDER" val="8"/>
</p:tagLst>
</file>

<file path=ppt/tags/tag73.xml><?xml version="1.0" encoding="utf-8"?>
<p:tagLst xmlns:p="http://schemas.openxmlformats.org/presentationml/2006/main">
  <p:tag name="MH" val="20161219215932"/>
  <p:tag name="MH_LIBRARY" val="GRAPHIC"/>
  <p:tag name="MH_TYPE" val="SubTitle"/>
  <p:tag name="MH_ORDER" val="4"/>
</p:tagLst>
</file>

<file path=ppt/tags/tag74.xml><?xml version="1.0" encoding="utf-8"?>
<p:tagLst xmlns:p="http://schemas.openxmlformats.org/presentationml/2006/main">
  <p:tag name="MH" val="20161219215932"/>
  <p:tag name="MH_LIBRARY" val="GRAPHIC"/>
  <p:tag name="MH_TYPE" val="Other"/>
  <p:tag name="MH_ORDER" val="9"/>
</p:tagLst>
</file>

<file path=ppt/tags/tag75.xml><?xml version="1.0" encoding="utf-8"?>
<p:tagLst xmlns:p="http://schemas.openxmlformats.org/presentationml/2006/main">
  <p:tag name="MH" val="20161219215932"/>
  <p:tag name="MH_LIBRARY" val="GRAPHIC"/>
  <p:tag name="MH_TYPE" val="Other"/>
  <p:tag name="MH_ORDER" val="10"/>
</p:tagLst>
</file>

<file path=ppt/tags/tag76.xml><?xml version="1.0" encoding="utf-8"?>
<p:tagLst xmlns:p="http://schemas.openxmlformats.org/presentationml/2006/main">
  <p:tag name="MH" val="20161219215932"/>
  <p:tag name="MH_LIBRARY" val="GRAPHIC"/>
  <p:tag name="MH_TYPE" val="Other"/>
  <p:tag name="MH_ORDER" val="11"/>
</p:tagLst>
</file>

<file path=ppt/tags/tag77.xml><?xml version="1.0" encoding="utf-8"?>
<p:tagLst xmlns:p="http://schemas.openxmlformats.org/presentationml/2006/main">
  <p:tag name="MH" val="20161219215932"/>
  <p:tag name="MH_LIBRARY" val="GRAPHIC"/>
  <p:tag name="MH_TYPE" val="SubTitle"/>
  <p:tag name="MH_ORDER" val="2"/>
</p:tagLst>
</file>

<file path=ppt/tags/tag78.xml><?xml version="1.0" encoding="utf-8"?>
<p:tagLst xmlns:p="http://schemas.openxmlformats.org/presentationml/2006/main">
  <p:tag name="MH" val="20161219215932"/>
  <p:tag name="MH_LIBRARY" val="GRAPHIC"/>
  <p:tag name="MH_TYPE" val="Other"/>
  <p:tag name="MH_ORDER" val="4"/>
</p:tagLst>
</file>

<file path=ppt/tags/tag79.xml><?xml version="1.0" encoding="utf-8"?>
<p:tagLst xmlns:p="http://schemas.openxmlformats.org/presentationml/2006/main">
  <p:tag name="MH" val="20161219215932"/>
  <p:tag name="MH_LIBRARY" val="GRAPHIC"/>
  <p:tag name="MH_TYPE" val="Other"/>
  <p:tag name="MH_ORDER" val="5"/>
</p:tagLst>
</file>

<file path=ppt/tags/tag8.xml><?xml version="1.0" encoding="utf-8"?>
<p:tagLst xmlns:p="http://schemas.openxmlformats.org/presentationml/2006/main">
  <p:tag name="KSO_WM_DIAGRAM_VIRTUALLY_FRAME" val="{&quot;height&quot;:242.1251968503937,&quot;left&quot;:401.4204724409449,&quot;top&quot;:119.05,&quot;width&quot;:438.25}"/>
</p:tagLst>
</file>

<file path=ppt/tags/tag80.xml><?xml version="1.0" encoding="utf-8"?>
<p:tagLst xmlns:p="http://schemas.openxmlformats.org/presentationml/2006/main">
  <p:tag name="MH" val="20161219215932"/>
  <p:tag name="MH_LIBRARY" val="GRAPHIC"/>
  <p:tag name="MH_TYPE" val="Other"/>
  <p:tag name="MH_ORDER" val="12"/>
</p:tagLst>
</file>

<file path=ppt/tags/tag81.xml><?xml version="1.0" encoding="utf-8"?>
<p:tagLst xmlns:p="http://schemas.openxmlformats.org/presentationml/2006/main">
  <p:tag name="MH" val="20161219215932"/>
  <p:tag name="MH_LIBRARY" val="GRAPHIC"/>
  <p:tag name="MH_TYPE" val="SubTitle"/>
  <p:tag name="MH_ORDER" val="3"/>
</p:tagLst>
</file>

<file path=ppt/tags/tag82.xml><?xml version="1.0" encoding="utf-8"?>
<p:tagLst xmlns:p="http://schemas.openxmlformats.org/presentationml/2006/main">
  <p:tag name="MH" val="20161219215932"/>
  <p:tag name="MH_LIBRARY" val="GRAPHIC"/>
  <p:tag name="MH_TYPE" val="Other"/>
  <p:tag name="MH_ORDER" val="6"/>
</p:tagLst>
</file>

<file path=ppt/tags/tag83.xml><?xml version="1.0" encoding="utf-8"?>
<p:tagLst xmlns:p="http://schemas.openxmlformats.org/presentationml/2006/main">
  <p:tag name="MH" val="20161219215932"/>
  <p:tag name="MH_LIBRARY" val="GRAPHIC"/>
  <p:tag name="MH_TYPE" val="Other"/>
  <p:tag name="MH_ORDER" val="7"/>
</p:tagLst>
</file>

<file path=ppt/tags/tag84.xml><?xml version="1.0" encoding="utf-8"?>
<p:tagLst xmlns:p="http://schemas.openxmlformats.org/presentationml/2006/main">
  <p:tag name="MH" val="20161219215932"/>
  <p:tag name="MH_LIBRARY" val="GRAPHIC"/>
  <p:tag name="MH_TYPE" val="Other"/>
  <p:tag name="MH_ORDER" val="13"/>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DIAGRAM_VIRTUALLY_FRAME" val="{&quot;height&quot;:376.9503339949359,&quot;left&quot;:5.47503937007873,&quot;top&quot;:63,&quot;width&quot;:919.9249606299212}"/>
</p:tagLst>
</file>

<file path=ppt/tags/tag87.xml><?xml version="1.0" encoding="utf-8"?>
<p:tagLst xmlns:p="http://schemas.openxmlformats.org/presentationml/2006/main">
  <p:tag name="KSO_WM_DIAGRAM_VIRTUALLY_FRAME" val="{&quot;height&quot;:376.9503339949359,&quot;left&quot;:5.47503937007873,&quot;top&quot;:63,&quot;width&quot;:919.9249606299212}"/>
</p:tagLst>
</file>

<file path=ppt/tags/tag88.xml><?xml version="1.0" encoding="utf-8"?>
<p:tagLst xmlns:p="http://schemas.openxmlformats.org/presentationml/2006/main">
  <p:tag name="KSO_WM_DIAGRAM_VIRTUALLY_FRAME" val="{&quot;height&quot;:376.9503339949359,&quot;left&quot;:5.47503937007873,&quot;top&quot;:63,&quot;width&quot;:919.9249606299212}"/>
</p:tagLst>
</file>

<file path=ppt/tags/tag89.xml><?xml version="1.0" encoding="utf-8"?>
<p:tagLst xmlns:p="http://schemas.openxmlformats.org/presentationml/2006/main">
  <p:tag name="KSO_WM_DIAGRAM_VIRTUALLY_FRAME" val="{&quot;height&quot;:376.9503339949359,&quot;left&quot;:5.47503937007873,&quot;top&quot;:63,&quot;width&quot;:919.9249606299212}"/>
</p:tagLst>
</file>

<file path=ppt/tags/tag9.xml><?xml version="1.0" encoding="utf-8"?>
<p:tagLst xmlns:p="http://schemas.openxmlformats.org/presentationml/2006/main">
  <p:tag name="KSO_WM_DIAGRAM_VIRTUALLY_FRAME" val="{&quot;height&quot;:242.1251968503937,&quot;left&quot;:401.4204724409449,&quot;top&quot;:119.05,&quot;width&quot;:438.25}"/>
</p:tagLst>
</file>

<file path=ppt/tags/tag90.xml><?xml version="1.0" encoding="utf-8"?>
<p:tagLst xmlns:p="http://schemas.openxmlformats.org/presentationml/2006/main">
  <p:tag name="KSO_WM_DIAGRAM_VIRTUALLY_FRAME" val="{&quot;height&quot;:376.9503339949359,&quot;left&quot;:5.47503937007873,&quot;top&quot;:63,&quot;width&quot;:919.9249606299212}"/>
</p:tagLst>
</file>

<file path=ppt/tags/tag91.xml><?xml version="1.0" encoding="utf-8"?>
<p:tagLst xmlns:p="http://schemas.openxmlformats.org/presentationml/2006/main">
  <p:tag name="KSO_WM_DIAGRAM_VIRTUALLY_FRAME" val="{&quot;height&quot;:376.9503339949359,&quot;left&quot;:5.47503937007873,&quot;top&quot;:63,&quot;width&quot;:919.9249606299212}"/>
</p:tagLst>
</file>

<file path=ppt/tags/tag92.xml><?xml version="1.0" encoding="utf-8"?>
<p:tagLst xmlns:p="http://schemas.openxmlformats.org/presentationml/2006/main">
  <p:tag name="KSO_WM_DIAGRAM_VIRTUALLY_FRAME" val="{&quot;height&quot;:376.9503339949359,&quot;left&quot;:5.47503937007873,&quot;top&quot;:63,&quot;width&quot;:919.9249606299212}"/>
</p:tagLst>
</file>

<file path=ppt/tags/tag93.xml><?xml version="1.0" encoding="utf-8"?>
<p:tagLst xmlns:p="http://schemas.openxmlformats.org/presentationml/2006/main">
  <p:tag name="KSO_WM_DIAGRAM_VIRTUALLY_FRAME" val="{&quot;height&quot;:376.9503339949359,&quot;left&quot;:5.47503937007873,&quot;top&quot;:63,&quot;width&quot;:919.9249606299212}"/>
</p:tagLst>
</file>

<file path=ppt/tags/tag94.xml><?xml version="1.0" encoding="utf-8"?>
<p:tagLst xmlns:p="http://schemas.openxmlformats.org/presentationml/2006/main">
  <p:tag name="KSO_WM_DIAGRAM_VIRTUALLY_FRAME" val="{&quot;height&quot;:376.9503339949359,&quot;left&quot;:5.47503937007873,&quot;top&quot;:63,&quot;width&quot;:919.9249606299212}"/>
</p:tagLst>
</file>

<file path=ppt/tags/tag95.xml><?xml version="1.0" encoding="utf-8"?>
<p:tagLst xmlns:p="http://schemas.openxmlformats.org/presentationml/2006/main">
  <p:tag name="KSO_WM_DIAGRAM_VIRTUALLY_FRAME" val="{&quot;height&quot;:376.9503339949359,&quot;left&quot;:5.47503937007873,&quot;top&quot;:63,&quot;width&quot;:919.9249606299212}"/>
</p:tagLst>
</file>

<file path=ppt/tags/tag96.xml><?xml version="1.0" encoding="utf-8"?>
<p:tagLst xmlns:p="http://schemas.openxmlformats.org/presentationml/2006/main">
  <p:tag name="KSO_WM_DIAGRAM_VIRTUALLY_FRAME" val="{&quot;height&quot;:376.9503339949359,&quot;left&quot;:5.47503937007873,&quot;top&quot;:63,&quot;width&quot;:919.9249606299212}"/>
</p:tagLst>
</file>

<file path=ppt/tags/tag97.xml><?xml version="1.0" encoding="utf-8"?>
<p:tagLst xmlns:p="http://schemas.openxmlformats.org/presentationml/2006/main">
  <p:tag name="KSO_WM_DIAGRAM_VIRTUALLY_FRAME" val="{&quot;height&quot;:376.9503339949359,&quot;left&quot;:5.47503937007873,&quot;top&quot;:63,&quot;width&quot;:919.9249606299212}"/>
</p:tagLst>
</file>

<file path=ppt/tags/tag98.xml><?xml version="1.0" encoding="utf-8"?>
<p:tagLst xmlns:p="http://schemas.openxmlformats.org/presentationml/2006/main">
  <p:tag name="KSO_WM_DIAGRAM_VIRTUALLY_FRAME" val="{&quot;height&quot;:376.9503339949359,&quot;left&quot;:5.47503937007873,&quot;top&quot;:63,&quot;width&quot;:919.9249606299212}"/>
</p:tagLst>
</file>

<file path=ppt/tags/tag99.xml><?xml version="1.0" encoding="utf-8"?>
<p:tagLst xmlns:p="http://schemas.openxmlformats.org/presentationml/2006/main">
  <p:tag name="KSO_WM_DIAGRAM_VIRTUALLY_FRAME" val="{&quot;height&quot;:376.9503339949359,&quot;left&quot;:5.47503937007873,&quot;top&quot;:63,&quot;width&quot;:919.92496062992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8744</Words>
  <Application>WPS 演示</Application>
  <PresentationFormat>自定义</PresentationFormat>
  <Paragraphs>790</Paragraphs>
  <Slides>43</Slides>
  <Notes>1</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43</vt:i4>
      </vt:variant>
    </vt:vector>
  </HeadingPairs>
  <TitlesOfParts>
    <vt:vector size="65" baseType="lpstr">
      <vt:lpstr>Arial</vt:lpstr>
      <vt:lpstr>宋体</vt:lpstr>
      <vt:lpstr>Wingdings</vt:lpstr>
      <vt:lpstr>黑体</vt:lpstr>
      <vt:lpstr>微软雅黑</vt:lpstr>
      <vt:lpstr>华文细黑</vt:lpstr>
      <vt:lpstr>字魂70号-灵悦黑体</vt:lpstr>
      <vt:lpstr>方正大标宋简体</vt:lpstr>
      <vt:lpstr>Calibri</vt:lpstr>
      <vt:lpstr>Calibri</vt:lpstr>
      <vt:lpstr>Segoe UI</vt:lpstr>
      <vt:lpstr>华文中宋</vt:lpstr>
      <vt:lpstr>MiSans</vt:lpstr>
      <vt:lpstr>思源黑体 CN Light</vt:lpstr>
      <vt:lpstr>幼圆</vt:lpstr>
      <vt:lpstr>楷体</vt:lpstr>
      <vt:lpstr>Arial Unicode MS</vt:lpstr>
      <vt:lpstr>等线</vt:lpstr>
      <vt:lpstr>Arial Black</vt:lpstr>
      <vt:lpstr>Helvetica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（二）康复医学科实施体制中现存的问题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WPS_1751534095</cp:lastModifiedBy>
  <cp:revision>261</cp:revision>
  <dcterms:created xsi:type="dcterms:W3CDTF">2019-11-11T13:37:00Z</dcterms:created>
  <dcterms:modified xsi:type="dcterms:W3CDTF">2025-10-22T06:19:52Z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FEFEB01250E04A28B6C814A00912BD39_13</vt:lpwstr>
  </property>
</Properties>
</file>